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9" r:id="rId9"/>
    <p:sldId id="263" r:id="rId10"/>
    <p:sldId id="265" r:id="rId11"/>
    <p:sldId id="267" r:id="rId12"/>
    <p:sldId id="270" r:id="rId13"/>
    <p:sldId id="271" r:id="rId14"/>
    <p:sldId id="268" r:id="rId15"/>
    <p:sldId id="27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3399FF"/>
    <a:srgbClr val="FFFFCC"/>
    <a:srgbClr val="FFFF99"/>
    <a:srgbClr val="99CCFF"/>
    <a:srgbClr val="CCFFFF"/>
    <a:srgbClr val="FF0000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6AC2BB9-AB0E-4EC5-A982-5B89B4F53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04F48-5DA5-452A-A53C-EE2A6FD57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BCE87-ABD8-47B9-AA42-FBD704974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DF0BD-1F65-43AD-9EA0-DEA4530F0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Скругленный прямоугольник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F3BA4-7C1E-4A8E-B86D-F60978786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4E8C-ED05-4EBF-B7F4-CA99700E5E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7AE60-C20B-425C-91CE-DBABBF8BD7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0EDBA-43C7-436F-97C6-E0F5610F3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FE7F9-4B06-4D9E-ABEE-67AB83831B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Скругленный прямоугольник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C0923-0974-4841-BEB9-BFAFE899F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0B118-B1B7-43C0-8E23-136B2DA8D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52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053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481176BA-04B3-4003-BD8F-35BAECF60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1" r:id="rId2"/>
    <p:sldLayoutId id="2147483729" r:id="rId3"/>
    <p:sldLayoutId id="2147483722" r:id="rId4"/>
    <p:sldLayoutId id="2147483723" r:id="rId5"/>
    <p:sldLayoutId id="2147483724" r:id="rId6"/>
    <p:sldLayoutId id="2147483725" r:id="rId7"/>
    <p:sldLayoutId id="2147483730" r:id="rId8"/>
    <p:sldLayoutId id="2147483731" r:id="rId9"/>
    <p:sldLayoutId id="2147483726" r:id="rId10"/>
    <p:sldLayoutId id="214748372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el-oscora.com/index.php?newsid=13055" TargetMode="External"/><Relationship Id="rId2" Type="http://schemas.openxmlformats.org/officeDocument/2006/relationships/hyperlink" Target="http://ikt.kpschool.ru/index.php?name=News&amp;new_topic=0&amp;pagenum=14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tod-kopilka.ru/images/pap4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CC"/>
            </a:gs>
            <a:gs pos="100000">
              <a:srgbClr val="FF7C8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s56.radikal.ru/i152/0807/8f/8189682ab589.jpg"/>
          <p:cNvPicPr>
            <a:picLocks noChangeAspect="1" noChangeArrowheads="1"/>
          </p:cNvPicPr>
          <p:nvPr/>
        </p:nvPicPr>
        <p:blipFill>
          <a:blip r:embed="rId2" cstate="print"/>
          <a:srcRect r="20969"/>
          <a:stretch>
            <a:fillRect/>
          </a:stretch>
        </p:blipFill>
        <p:spPr bwMode="auto">
          <a:xfrm>
            <a:off x="-28575" y="0"/>
            <a:ext cx="91725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WordArt 5"/>
          <p:cNvSpPr>
            <a:spLocks noChangeArrowheads="1" noChangeShapeType="1" noTextEdit="1"/>
          </p:cNvSpPr>
          <p:nvPr/>
        </p:nvSpPr>
        <p:spPr bwMode="auto">
          <a:xfrm>
            <a:off x="0" y="1772816"/>
            <a:ext cx="9144000" cy="28305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08000"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Изменение облика черепашки </a:t>
            </a:r>
          </a:p>
          <a:p>
            <a:pPr marL="108000" algn="ctr">
              <a:defRPr/>
            </a:pPr>
            <a:r>
              <a:rPr lang="ru-RU" sz="1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</a:t>
            </a:r>
            <a:r>
              <a:rPr lang="ru-RU" sz="1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ЛогоМирах</a:t>
            </a:r>
            <a:endParaRPr lang="ru-RU" sz="14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man Old Style" pitchFamily="18" charset="0"/>
              <a:cs typeface="Times New Roman"/>
            </a:endParaRPr>
          </a:p>
        </p:txBody>
      </p:sp>
      <p:pic>
        <p:nvPicPr>
          <p:cNvPr id="7172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860800"/>
            <a:ext cx="1920875" cy="280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5733256"/>
            <a:ext cx="2195736" cy="923330"/>
          </a:xfrm>
          <a:prstGeom prst="rect">
            <a:avLst/>
          </a:prstGeom>
          <a:solidFill>
            <a:srgbClr val="FFC000"/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Кожевникова ММ</a:t>
            </a:r>
          </a:p>
          <a:p>
            <a:pPr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ГБОУ лицей 179</a:t>
            </a:r>
          </a:p>
          <a:p>
            <a:pPr>
              <a:defRPr/>
            </a:pPr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Санкт-Петербург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100000">
              <a:srgbClr val="FFFF99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5"/>
          <p:cNvSpPr>
            <a:spLocks noChangeArrowheads="1" noChangeShapeType="1" noTextEdit="1"/>
          </p:cNvSpPr>
          <p:nvPr/>
        </p:nvSpPr>
        <p:spPr bwMode="auto">
          <a:xfrm>
            <a:off x="1042988" y="765175"/>
            <a:ext cx="7129462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Физкультминутка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2555875" y="2565400"/>
            <a:ext cx="5111750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Утром бабочка проснулась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Улыбнулась, потянулась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Раз- росой она умылась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Два – изящно покружилась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Три – нагнулась и присела</a:t>
            </a:r>
          </a:p>
          <a:p>
            <a:pPr>
              <a:spcBef>
                <a:spcPct val="50000"/>
              </a:spcBef>
            </a:pPr>
            <a:r>
              <a:rPr lang="ru-RU" sz="2400">
                <a:latin typeface="Comic Sans MS" pitchFamily="66" charset="0"/>
              </a:rPr>
              <a:t>На четыре - улетела</a:t>
            </a:r>
          </a:p>
        </p:txBody>
      </p:sp>
      <p:pic>
        <p:nvPicPr>
          <p:cNvPr id="16388" name="Picture 7" descr="http://s7.rimg.info/858e3ff72f1436ac6c1e1b4c059d849c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24400"/>
            <a:ext cx="1755775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3500438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95288" y="260350"/>
            <a:ext cx="9144000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b="1" dirty="0">
                <a:latin typeface="Comic Sans MS" pitchFamily="66" charset="0"/>
              </a:rPr>
              <a:t>V.</a:t>
            </a:r>
            <a:r>
              <a:rPr lang="ru-RU" b="1" dirty="0">
                <a:latin typeface="Comic Sans MS" pitchFamily="66" charset="0"/>
              </a:rPr>
              <a:t> Закрепление знаний.</a:t>
            </a:r>
          </a:p>
          <a:p>
            <a:pPr>
              <a:spcBef>
                <a:spcPct val="50000"/>
              </a:spcBef>
              <a:defRPr/>
            </a:pPr>
            <a:r>
              <a:rPr lang="ru-RU" dirty="0">
                <a:latin typeface="Comic Sans MS" pitchFamily="66" charset="0"/>
              </a:rPr>
              <a:t>Освоение работы с Полем форм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latin typeface="Comic Sans MS" pitchFamily="66" charset="0"/>
              </a:rPr>
              <a:t>	- открыть поле форм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Переодеть черепашку в новую форму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latin typeface="Comic Sans MS" pitchFamily="66" charset="0"/>
              </a:rPr>
              <a:t>	-выбрать «костюм»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latin typeface="Comic Sans MS" pitchFamily="66" charset="0"/>
              </a:rPr>
              <a:t>	-щелкнуть по черепашке</a:t>
            </a:r>
          </a:p>
          <a:p>
            <a:pPr marL="342900" indent="-342900">
              <a:spcBef>
                <a:spcPct val="50000"/>
              </a:spcBef>
              <a:buFontTx/>
              <a:buAutoNum type="arabicPeriod" startAt="2"/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Посмотреть все формы с помощью полосы прокрутки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dirty="0">
                <a:latin typeface="Comic Sans MS" pitchFamily="66" charset="0"/>
              </a:rPr>
              <a:t>В пустых клетках можно создавать собственные формы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i="1" dirty="0">
                <a:solidFill>
                  <a:srgbClr val="C00000"/>
                </a:solidFill>
                <a:latin typeface="Comic Sans MS" pitchFamily="66" charset="0"/>
              </a:rPr>
              <a:t>3.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Сделать оттиск формы черепашки: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i="1" dirty="0">
                <a:latin typeface="Comic Sans MS" pitchFamily="66" charset="0"/>
              </a:rPr>
              <a:t>«одеть» черепашку в форму, оттиск которой хотите получить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i="1" dirty="0">
                <a:latin typeface="Comic Sans MS" pitchFamily="66" charset="0"/>
              </a:rPr>
              <a:t>настроить размер черепашки, выбрав инструмент «лупа(+/-)»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i="1" dirty="0">
                <a:latin typeface="Comic Sans MS" pitchFamily="66" charset="0"/>
              </a:rPr>
              <a:t>выбрать инструмент «штамп» щелкнуть по черепашке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i="1" dirty="0">
                <a:latin typeface="Comic Sans MS" pitchFamily="66" charset="0"/>
              </a:rPr>
              <a:t>переместить черепашку с оттиска на новое место</a:t>
            </a:r>
          </a:p>
          <a:p>
            <a:pPr marL="342900" indent="-342900">
              <a:spcBef>
                <a:spcPct val="50000"/>
              </a:spcBef>
              <a:buFontTx/>
              <a:buChar char="-"/>
              <a:defRPr/>
            </a:pPr>
            <a:r>
              <a:rPr lang="ru-RU" i="1" dirty="0">
                <a:latin typeface="Comic Sans MS" pitchFamily="66" charset="0"/>
              </a:rPr>
              <a:t>сделать все возможные формы и выровнять по строкам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i="1" dirty="0">
                <a:solidFill>
                  <a:srgbClr val="C00000"/>
                </a:solidFill>
                <a:latin typeface="Comic Sans MS" pitchFamily="66" charset="0"/>
              </a:rPr>
              <a:t>4. 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Показать выполненное задание и перейти к дополнительным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 заданиям(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  <a:hlinkClick r:id="rId4" action="ppaction://hlinksldjump"/>
              </a:rPr>
              <a:t>кроссворд</a:t>
            </a:r>
            <a:r>
              <a:rPr lang="ru-RU" b="1" dirty="0">
                <a:solidFill>
                  <a:srgbClr val="C00000"/>
                </a:solidFill>
                <a:latin typeface="Comic Sans MS" pitchFamily="66" charset="0"/>
              </a:rPr>
              <a:t>)</a:t>
            </a:r>
          </a:p>
          <a:p>
            <a:pPr>
              <a:spcBef>
                <a:spcPct val="50000"/>
              </a:spcBef>
              <a:defRPr/>
            </a:pP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l="1933" t="24235" r="52132" b="13750"/>
          <a:stretch>
            <a:fillRect/>
          </a:stretch>
        </p:blipFill>
        <p:spPr bwMode="auto">
          <a:xfrm>
            <a:off x="467544" y="332656"/>
            <a:ext cx="8182622" cy="62109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Прямоугольник 1"/>
          <p:cNvSpPr>
            <a:spLocks noChangeArrowheads="1"/>
          </p:cNvSpPr>
          <p:nvPr/>
        </p:nvSpPr>
        <p:spPr bwMode="auto">
          <a:xfrm>
            <a:off x="323850" y="333375"/>
            <a:ext cx="8569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Нарисуйте собачку, введя последовательность команд для рисования любым известным вам способом.</a:t>
            </a:r>
          </a:p>
        </p:txBody>
      </p:sp>
      <p:sp>
        <p:nvSpPr>
          <p:cNvPr id="102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"/>
          <p:cNvGraphicFramePr>
            <a:graphicFrameLocks noChangeAspect="1"/>
          </p:cNvGraphicFramePr>
          <p:nvPr/>
        </p:nvGraphicFramePr>
        <p:xfrm>
          <a:off x="2700338" y="2060575"/>
          <a:ext cx="3638550" cy="2908300"/>
        </p:xfrm>
        <a:graphic>
          <a:graphicData uri="http://schemas.openxmlformats.org/presentationml/2006/ole">
            <p:oleObj spid="_x0000_s1026" r:id="rId3" imgW="1657835" imgH="1328706" progId="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250825" y="476250"/>
            <a:ext cx="88931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latin typeface="Comic Sans MS" pitchFamily="66" charset="0"/>
              </a:rPr>
              <a:t>VI.</a:t>
            </a:r>
            <a:r>
              <a:rPr lang="ru-RU" b="1">
                <a:latin typeface="Comic Sans MS" pitchFamily="66" charset="0"/>
              </a:rPr>
              <a:t> Итоги урока.</a:t>
            </a:r>
          </a:p>
          <a:p>
            <a:pPr>
              <a:spcBef>
                <a:spcPct val="50000"/>
              </a:spcBef>
            </a:pPr>
            <a:r>
              <a:rPr lang="ru-RU">
                <a:latin typeface="Comic Sans MS" pitchFamily="66" charset="0"/>
              </a:rPr>
              <a:t>А теперь давайте подведем итог нашего урока.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Вспомнили основные команды для черепашки и элементы окна программной среды ЛогоМиры;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 Познакомились с еще одним инструментом: ШТАМП;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 Научились делать оттиск </a:t>
            </a:r>
          </a:p>
          <a:p>
            <a:pPr>
              <a:spcBef>
                <a:spcPct val="50000"/>
              </a:spcBef>
            </a:pPr>
            <a:r>
              <a:rPr lang="en-US" b="1">
                <a:latin typeface="Comic Sans MS" pitchFamily="66" charset="0"/>
              </a:rPr>
              <a:t>VII.</a:t>
            </a:r>
            <a:r>
              <a:rPr lang="ru-RU" b="1">
                <a:latin typeface="Comic Sans MS" pitchFamily="66" charset="0"/>
              </a:rPr>
              <a:t> Домашнее задание.</a:t>
            </a:r>
          </a:p>
          <a:p>
            <a:pPr>
              <a:spcBef>
                <a:spcPct val="50000"/>
              </a:spcBef>
            </a:pPr>
            <a:r>
              <a:rPr lang="ru-RU">
                <a:latin typeface="Comic Sans MS" pitchFamily="66" charset="0"/>
              </a:rPr>
              <a:t>Повторить ранее изученные команды.</a:t>
            </a:r>
          </a:p>
        </p:txBody>
      </p:sp>
      <p:pic>
        <p:nvPicPr>
          <p:cNvPr id="19459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288" y="4508500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Используемая литература</a:t>
            </a:r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2557264"/>
          </a:xfrm>
        </p:spPr>
        <p:txBody>
          <a:bodyPr/>
          <a:lstStyle/>
          <a:p>
            <a:pPr marL="0" indent="0">
              <a:spcBef>
                <a:spcPct val="0"/>
              </a:spcBef>
            </a:pPr>
            <a:r>
              <a:rPr lang="ru-RU" sz="1600" dirty="0" smtClean="0"/>
              <a:t>УЧЕБНО-МЕТОДИЧЕСКИЙ КОМПЛЕКТ ДЛЯ СРЕДНЕЙ ШКОЛЫ ИНФОРМАТИКА и ИКТ УЧЕБНИК. Начальный уровень Под редакцией профессора Н. В. Макаровой. ПИТЕР, 2008;</a:t>
            </a:r>
          </a:p>
          <a:p>
            <a:pPr marL="0" indent="0">
              <a:spcBef>
                <a:spcPct val="0"/>
              </a:spcBef>
              <a:buNone/>
            </a:pPr>
            <a:r>
              <a:rPr lang="ru-RU" sz="1600" dirty="0" smtClean="0"/>
              <a:t>Картинки с сайтов:</a:t>
            </a:r>
          </a:p>
          <a:p>
            <a:pPr marL="0" indent="0">
              <a:spcBef>
                <a:spcPct val="0"/>
              </a:spcBef>
            </a:pPr>
            <a:r>
              <a:rPr lang="en-US" sz="1600" dirty="0" smtClean="0">
                <a:hlinkClick r:id="rId2"/>
              </a:rPr>
              <a:t>http://ikt.kpschool.ru/index.php?name=News&amp;new_topic=0&amp;pagenum=14</a:t>
            </a:r>
            <a:endParaRPr lang="ru-RU" sz="1600" dirty="0" smtClean="0"/>
          </a:p>
          <a:p>
            <a:pPr marL="0" indent="0">
              <a:spcBef>
                <a:spcPct val="0"/>
              </a:spcBef>
            </a:pPr>
            <a:r>
              <a:rPr lang="en-US" sz="1600" dirty="0" smtClean="0">
                <a:hlinkClick r:id="rId3"/>
              </a:rPr>
              <a:t>http://www.astel-oscora.com/index.php?newsid=13055</a:t>
            </a:r>
            <a:endParaRPr lang="ru-RU" sz="1600" dirty="0" smtClean="0"/>
          </a:p>
          <a:p>
            <a:pPr marL="0" indent="0">
              <a:spcBef>
                <a:spcPct val="0"/>
              </a:spcBef>
            </a:pPr>
            <a:r>
              <a:rPr lang="en-US" sz="1600" dirty="0" smtClean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www.metod-kopilka.ru/images/pap4.jpg</a:t>
            </a:r>
            <a:endParaRPr lang="ru-RU" sz="1600" dirty="0" smtClean="0"/>
          </a:p>
          <a:p>
            <a:pPr marL="0" indent="0">
              <a:spcBef>
                <a:spcPct val="0"/>
              </a:spcBef>
              <a:buNone/>
            </a:pPr>
            <a:endParaRPr lang="ru-RU" sz="1600" dirty="0" smtClean="0"/>
          </a:p>
          <a:p>
            <a:pPr marL="0" indent="0">
              <a:spcBef>
                <a:spcPct val="0"/>
              </a:spcBef>
            </a:pPr>
            <a:endParaRPr lang="ru-RU" sz="16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/>
            </a:gs>
            <a:gs pos="100000">
              <a:srgbClr val="33CC33"/>
            </a:gs>
          </a:gsLst>
          <a:path path="rect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4"/>
          <p:cNvSpPr txBox="1">
            <a:spLocks noChangeArrowheads="1"/>
          </p:cNvSpPr>
          <p:nvPr/>
        </p:nvSpPr>
        <p:spPr bwMode="auto">
          <a:xfrm>
            <a:off x="179388" y="149225"/>
            <a:ext cx="8964612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latin typeface="Comic Sans MS" pitchFamily="66" charset="0"/>
              </a:rPr>
              <a:t>Среда ЛогоМиры является примером новых технологий обучения, направленных на освоение средств, при помощи которых учащиеся могут самостоятельно добывать знания.</a:t>
            </a:r>
          </a:p>
          <a:p>
            <a:pPr>
              <a:spcBef>
                <a:spcPct val="50000"/>
              </a:spcBef>
            </a:pPr>
            <a:endParaRPr lang="ru-RU" sz="200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>
                <a:latin typeface="Comic Sans MS" pitchFamily="66" charset="0"/>
              </a:rPr>
              <a:t>ЛогоМиры предлагают ребенку управлять Черепашкой, которую можно переместить на любое расстояние и можно развернуть на любой угол. Управляя Черепашкой, создавая с ее помощью на экране рисунки, каждый ребенок очень быстро накапливает необходимый опыт работы с угловыми величинами.</a:t>
            </a:r>
          </a:p>
          <a:p>
            <a:pPr>
              <a:spcBef>
                <a:spcPct val="50000"/>
              </a:spcBef>
            </a:pPr>
            <a:endParaRPr lang="ru-RU" sz="200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>
                <a:latin typeface="Comic Sans MS" pitchFamily="66" charset="0"/>
              </a:rPr>
              <a:t>Черепашка является не просто объектом для манипулирования, а неким «субъектом», в котором ребенок видит отражение самого себя.</a:t>
            </a:r>
          </a:p>
          <a:p>
            <a:pPr>
              <a:spcBef>
                <a:spcPct val="50000"/>
              </a:spcBef>
            </a:pPr>
            <a:endParaRPr lang="ru-RU" sz="200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000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sz="2000">
                <a:latin typeface="Comic Sans MS" pitchFamily="66" charset="0"/>
              </a:rPr>
              <a:t>К данному уроку ребята уже умеют в среде ЛогоМиры: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000">
                <a:latin typeface="Comic Sans MS" pitchFamily="66" charset="0"/>
              </a:rPr>
              <a:t> Управление Черепашкой из Поля команд;</a:t>
            </a:r>
          </a:p>
          <a:p>
            <a:pPr>
              <a:spcBef>
                <a:spcPct val="50000"/>
              </a:spcBef>
              <a:buFont typeface="Wingdings" pitchFamily="2" charset="2"/>
              <a:buChar char="Ø"/>
            </a:pPr>
            <a:r>
              <a:rPr lang="ru-RU" sz="2000">
                <a:latin typeface="Comic Sans MS" pitchFamily="66" charset="0"/>
              </a:rPr>
              <a:t>Рисовать фигуры с помощью Черепашки. </a:t>
            </a:r>
          </a:p>
        </p:txBody>
      </p:sp>
      <p:pic>
        <p:nvPicPr>
          <p:cNvPr id="8195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4508500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4"/>
          <p:cNvSpPr txBox="1">
            <a:spLocks noChangeArrowheads="1"/>
          </p:cNvSpPr>
          <p:nvPr/>
        </p:nvSpPr>
        <p:spPr bwMode="auto">
          <a:xfrm>
            <a:off x="179388" y="333375"/>
            <a:ext cx="8964612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latin typeface="Comic Sans MS" pitchFamily="66" charset="0"/>
              </a:rPr>
              <a:t>Цели урока:</a:t>
            </a:r>
            <a:r>
              <a:rPr lang="ru-RU">
                <a:latin typeface="Comic Sans MS" pitchFamily="66" charset="0"/>
              </a:rPr>
              <a:t> формировать навыки работы детей с основными инструментами программы «ЛогоМиры», повторить основные команды для черепашки; ознакомить учащихся с новым инструментом «штамп»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omic Sans MS" pitchFamily="66" charset="0"/>
              </a:rPr>
              <a:t>Задачи:</a:t>
            </a:r>
          </a:p>
          <a:p>
            <a:pPr>
              <a:spcBef>
                <a:spcPct val="50000"/>
              </a:spcBef>
            </a:pPr>
            <a:r>
              <a:rPr lang="ru-RU" i="1" u="sng">
                <a:latin typeface="Comic Sans MS" pitchFamily="66" charset="0"/>
              </a:rPr>
              <a:t>Обучающие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Закрепить навыки работы детей с программой ЛогоМиры;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Совершенствовать навыки компьютерной грамотности.</a:t>
            </a:r>
          </a:p>
          <a:p>
            <a:pPr>
              <a:spcBef>
                <a:spcPct val="50000"/>
              </a:spcBef>
            </a:pPr>
            <a:r>
              <a:rPr lang="ru-RU" i="1" u="sng">
                <a:latin typeface="Comic Sans MS" pitchFamily="66" charset="0"/>
              </a:rPr>
              <a:t>Развивающие</a:t>
            </a:r>
          </a:p>
          <a:p>
            <a:pPr>
              <a:spcBef>
                <a:spcPct val="50000"/>
              </a:spcBef>
            </a:pPr>
            <a:r>
              <a:rPr lang="ru-RU">
                <a:latin typeface="Comic Sans MS" pitchFamily="66" charset="0"/>
              </a:rPr>
              <a:t>- Развивать навыки работы по алгоритму;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Развивать творческое мышление, наблюдательность, воображение, внимание, восприятие;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</a:rPr>
              <a:t> Развивать познавательные интересы в области информатики и ИКТ.</a:t>
            </a:r>
          </a:p>
          <a:p>
            <a:pPr>
              <a:spcBef>
                <a:spcPct val="50000"/>
              </a:spcBef>
            </a:pPr>
            <a:r>
              <a:rPr lang="ru-RU" i="1" u="sng">
                <a:latin typeface="Comic Sans MS" pitchFamily="66" charset="0"/>
              </a:rPr>
              <a:t>Воспитательные</a:t>
            </a:r>
          </a:p>
          <a:p>
            <a:pPr>
              <a:spcBef>
                <a:spcPct val="50000"/>
              </a:spcBef>
            </a:pPr>
            <a:r>
              <a:rPr lang="ru-RU">
                <a:latin typeface="Comic Sans MS" pitchFamily="66" charset="0"/>
              </a:rPr>
              <a:t>- Воспитание эстетических вкусов обучающихся.</a:t>
            </a:r>
          </a:p>
        </p:txBody>
      </p:sp>
      <p:pic>
        <p:nvPicPr>
          <p:cNvPr id="9219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4508500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66"/>
            </a:gs>
            <a:gs pos="100000">
              <a:srgbClr val="FF9999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79388" y="0"/>
            <a:ext cx="8785225" cy="477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ru-RU" sz="2400" b="1">
                <a:latin typeface="Comic Sans MS" pitchFamily="66" charset="0"/>
              </a:rPr>
              <a:t>Вид урока: </a:t>
            </a:r>
            <a:r>
              <a:rPr lang="ru-RU" sz="2000">
                <a:latin typeface="Comic Sans MS" pitchFamily="66" charset="0"/>
              </a:rPr>
              <a:t>практическая работа</a:t>
            </a:r>
            <a:endParaRPr lang="ru-RU" sz="2400" b="1">
              <a:latin typeface="Comic Sans MS" pitchFamily="66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ru-RU" sz="2400" b="1">
                <a:latin typeface="Comic Sans MS" pitchFamily="66" charset="0"/>
              </a:rPr>
              <a:t>Тип урока: </a:t>
            </a:r>
            <a:r>
              <a:rPr lang="ru-RU" sz="2000">
                <a:latin typeface="Comic Sans MS" pitchFamily="66" charset="0"/>
              </a:rPr>
              <a:t>изучение нового материала.</a:t>
            </a:r>
            <a:endParaRPr lang="ru-RU" sz="2400" b="1">
              <a:latin typeface="Comic Sans MS" pitchFamily="66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ru-RU" sz="2400" b="1">
                <a:latin typeface="Comic Sans MS" pitchFamily="66" charset="0"/>
              </a:rPr>
              <a:t>Методы: </a:t>
            </a:r>
            <a:r>
              <a:rPr lang="ru-RU" sz="2000">
                <a:latin typeface="Comic Sans MS" pitchFamily="66" charset="0"/>
              </a:rPr>
              <a:t>объяснительно-иллюстративный, репродуктивный.</a:t>
            </a:r>
            <a:endParaRPr lang="ru-RU" sz="2400" b="1">
              <a:latin typeface="Comic Sans MS" pitchFamily="66" charset="0"/>
            </a:endParaRPr>
          </a:p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ru-RU" sz="2400" b="1">
                <a:latin typeface="Comic Sans MS" pitchFamily="66" charset="0"/>
              </a:rPr>
              <a:t>Оборудование: </a:t>
            </a:r>
            <a:r>
              <a:rPr lang="ru-RU" sz="2000">
                <a:latin typeface="Comic Sans MS" pitchFamily="66" charset="0"/>
              </a:rPr>
              <a:t>компьютерный класс (на каждом компьютере установлена программа ЛогоМиры 2.0, мультимедийная установка, презентация.</a:t>
            </a:r>
            <a:endParaRPr lang="ru-RU" sz="2400" b="1">
              <a:latin typeface="Comic Sans MS" pitchFamily="66" charset="0"/>
            </a:endParaRPr>
          </a:p>
        </p:txBody>
      </p:sp>
      <p:pic>
        <p:nvPicPr>
          <p:cNvPr id="10243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4437063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99CCFF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WordArt 5"/>
          <p:cNvSpPr>
            <a:spLocks noChangeArrowheads="1" noChangeShapeType="1" noTextEdit="1"/>
          </p:cNvSpPr>
          <p:nvPr/>
        </p:nvSpPr>
        <p:spPr bwMode="auto">
          <a:xfrm>
            <a:off x="2268538" y="333375"/>
            <a:ext cx="482441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План урока</a:t>
            </a:r>
          </a:p>
        </p:txBody>
      </p:sp>
      <p:sp>
        <p:nvSpPr>
          <p:cNvPr id="11267" name="Text Box 6"/>
          <p:cNvSpPr txBox="1">
            <a:spLocks noChangeArrowheads="1"/>
          </p:cNvSpPr>
          <p:nvPr/>
        </p:nvSpPr>
        <p:spPr bwMode="auto">
          <a:xfrm>
            <a:off x="468313" y="1412875"/>
            <a:ext cx="8424862" cy="244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Организационный момент                                                    (1-2 мин)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  Изучение нового материала                                                 (5-7 мин)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 Физкультминутка                                                                   (1-2 мин)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 Закрепление знаний                                                             (20-25 мин)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 Итоги урока                                                                            (1-2 мин)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</a:rPr>
              <a:t> Домашнее задание                                                                  (1-2 мин)</a:t>
            </a:r>
          </a:p>
        </p:txBody>
      </p:sp>
      <p:pic>
        <p:nvPicPr>
          <p:cNvPr id="11268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437063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9933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850" y="4581525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WordArt 4"/>
          <p:cNvSpPr>
            <a:spLocks noChangeArrowheads="1" noChangeShapeType="1" noTextEdit="1"/>
          </p:cNvSpPr>
          <p:nvPr/>
        </p:nvSpPr>
        <p:spPr bwMode="auto">
          <a:xfrm>
            <a:off x="2555875" y="260350"/>
            <a:ext cx="4103688" cy="79216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Ход урока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250825" y="1263650"/>
            <a:ext cx="8893175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  <a:buFontTx/>
              <a:buAutoNum type="romanUcPeriod"/>
            </a:pPr>
            <a:r>
              <a:rPr lang="ru-RU" b="1"/>
              <a:t>Орг. Момент</a:t>
            </a:r>
          </a:p>
          <a:p>
            <a:pPr marL="457200" indent="-457200">
              <a:spcBef>
                <a:spcPct val="50000"/>
              </a:spcBef>
            </a:pPr>
            <a:r>
              <a:rPr lang="ru-RU"/>
              <a:t>Приветствие класса, проверка готовности обучающихся к занятию, организация внимания.</a:t>
            </a:r>
          </a:p>
          <a:p>
            <a:pPr marL="457200" indent="-457200">
              <a:spcBef>
                <a:spcPct val="50000"/>
              </a:spcBef>
            </a:pPr>
            <a:r>
              <a:rPr lang="en-US"/>
              <a:t>II.</a:t>
            </a:r>
            <a:r>
              <a:rPr lang="ru-RU"/>
              <a:t> </a:t>
            </a:r>
            <a:r>
              <a:rPr lang="ru-RU" b="1"/>
              <a:t>Актуализация знаний</a:t>
            </a:r>
          </a:p>
          <a:p>
            <a:pPr marL="457200" indent="-457200">
              <a:spcBef>
                <a:spcPct val="50000"/>
              </a:spcBef>
            </a:pPr>
            <a:r>
              <a:rPr lang="ru-RU"/>
              <a:t>Тема нашего урока «Изменение облика черепашки в ЛогоМирах» (озвучить цель урока).</a:t>
            </a:r>
          </a:p>
          <a:p>
            <a:pPr marL="457200" indent="-457200">
              <a:spcBef>
                <a:spcPct val="50000"/>
              </a:spcBef>
            </a:pPr>
            <a:r>
              <a:rPr lang="ru-RU"/>
              <a:t>Давайте откроем тетради, запишем сегодняшнее число и тему урока. </a:t>
            </a:r>
          </a:p>
          <a:p>
            <a:pPr marL="457200" indent="-457200">
              <a:spcBef>
                <a:spcPct val="50000"/>
              </a:spcBef>
            </a:pPr>
            <a:r>
              <a:rPr lang="ru-RU"/>
              <a:t>Мы с вами с этого года начали учиться программировать.</a:t>
            </a:r>
          </a:p>
          <a:p>
            <a:pPr marL="457200" indent="-457200">
              <a:spcBef>
                <a:spcPct val="50000"/>
              </a:spcBef>
            </a:pPr>
            <a:r>
              <a:rPr lang="ru-RU" b="1"/>
              <a:t>Давайте вспомним, что управляет работой компьютера?</a:t>
            </a:r>
          </a:p>
          <a:p>
            <a:pPr marL="457200" indent="-457200">
              <a:spcBef>
                <a:spcPct val="50000"/>
              </a:spcBef>
            </a:pPr>
            <a:r>
              <a:rPr lang="ru-RU" u="sng"/>
              <a:t>-Программы.</a:t>
            </a:r>
          </a:p>
          <a:p>
            <a:pPr marL="457200" indent="-457200">
              <a:spcBef>
                <a:spcPct val="50000"/>
              </a:spcBef>
            </a:pPr>
            <a:r>
              <a:rPr lang="ru-RU" b="1"/>
              <a:t>А как называют людей, которые составляют программы для компьютеров?</a:t>
            </a:r>
          </a:p>
          <a:p>
            <a:pPr marL="457200" indent="-457200">
              <a:spcBef>
                <a:spcPct val="50000"/>
              </a:spcBef>
            </a:pPr>
            <a:r>
              <a:rPr lang="ru-RU" u="sng"/>
              <a:t>-Программисты</a:t>
            </a:r>
          </a:p>
          <a:p>
            <a:pPr marL="457200" indent="-457200">
              <a:spcBef>
                <a:spcPct val="50000"/>
              </a:spcBef>
            </a:pPr>
            <a:r>
              <a:rPr lang="ru-RU" b="1"/>
              <a:t>Какой язык программирования лежит в основе среды ЛогоМиры?</a:t>
            </a:r>
          </a:p>
          <a:p>
            <a:pPr marL="457200" indent="-457200">
              <a:spcBef>
                <a:spcPct val="50000"/>
              </a:spcBef>
            </a:pPr>
            <a:r>
              <a:rPr lang="ru-RU" u="sng"/>
              <a:t>-Лого</a:t>
            </a:r>
          </a:p>
          <a:p>
            <a:pPr marL="457200" indent="-457200">
              <a:spcBef>
                <a:spcPct val="50000"/>
              </a:spcBef>
            </a:pPr>
            <a:endParaRPr lang="ru-RU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F99"/>
            </a:gs>
            <a:gs pos="100000">
              <a:srgbClr val="FF9933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4772025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79388" y="260350"/>
            <a:ext cx="8964612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</a:pPr>
            <a:r>
              <a:rPr lang="ru-RU" b="1">
                <a:latin typeface="Comic Sans MS" pitchFamily="66" charset="0"/>
              </a:rPr>
              <a:t>Как запустить программу ЛогоМиры?</a:t>
            </a:r>
          </a:p>
          <a:p>
            <a:pPr marL="342900" indent="-342900">
              <a:spcBef>
                <a:spcPct val="50000"/>
              </a:spcBef>
            </a:pPr>
            <a:r>
              <a:rPr lang="ru-RU">
                <a:latin typeface="Comic Sans MS" pitchFamily="66" charset="0"/>
              </a:rPr>
              <a:t>-Щелкнуть дважды мышкой по ярлычку на Рабочем столе или через главное меню </a:t>
            </a:r>
            <a:r>
              <a:rPr lang="en-US">
                <a:latin typeface="Comic Sans MS" pitchFamily="66" charset="0"/>
              </a:rPr>
              <a:t>Windows</a:t>
            </a:r>
            <a:r>
              <a:rPr lang="ru-RU">
                <a:latin typeface="Comic Sans MS" pitchFamily="66" charset="0"/>
              </a:rPr>
              <a:t>, т. е. через кнопку ПУСК</a:t>
            </a:r>
            <a:r>
              <a:rPr lang="ru-RU">
                <a:latin typeface="Comic Sans MS" pitchFamily="66" charset="0"/>
                <a:sym typeface="Symbol" pitchFamily="18" charset="2"/>
              </a:rPr>
              <a:t>ПРОГРАММЫ</a:t>
            </a:r>
            <a:r>
              <a:rPr lang="ru-RU">
                <a:latin typeface="Comic Sans MS" pitchFamily="66" charset="0"/>
              </a:rPr>
              <a:t> </a:t>
            </a:r>
            <a:r>
              <a:rPr lang="ru-RU">
                <a:latin typeface="Comic Sans MS" pitchFamily="66" charset="0"/>
                <a:sym typeface="Symbol" pitchFamily="18" charset="2"/>
              </a:rPr>
              <a:t>ЛОГОМИРЫ.</a:t>
            </a:r>
          </a:p>
          <a:p>
            <a:pPr marL="342900" indent="-342900">
              <a:spcBef>
                <a:spcPct val="50000"/>
              </a:spcBef>
            </a:pPr>
            <a:r>
              <a:rPr lang="ru-RU">
                <a:latin typeface="Comic Sans MS" pitchFamily="66" charset="0"/>
                <a:sym typeface="Symbol" pitchFamily="18" charset="2"/>
              </a:rPr>
              <a:t>(Показать с помощью проектора)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latin typeface="Comic Sans MS" pitchFamily="66" charset="0"/>
                <a:sym typeface="Symbol" pitchFamily="18" charset="2"/>
              </a:rPr>
              <a:t>Теперь давайте вспомним основные элементы окна этой программы.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Название программы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 Строка меню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 Инструменты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latin typeface="Comic Sans MS" pitchFamily="66" charset="0"/>
                <a:sym typeface="Symbol" pitchFamily="18" charset="2"/>
              </a:rPr>
              <a:t>Где находятся инструменты и для чего они нужны?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Снизу находится Поле команд, куда мы вводим команды для черепашки.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 Рабочее поле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>
                <a:latin typeface="Comic Sans MS" pitchFamily="66" charset="0"/>
                <a:sym typeface="Symbol" pitchFamily="18" charset="2"/>
              </a:rPr>
              <a:t> Самый главный объект этой программы – Черепашка, которая исполняет наши команды.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latin typeface="Comic Sans MS" pitchFamily="66" charset="0"/>
                <a:sym typeface="Symbol" pitchFamily="18" charset="2"/>
              </a:rPr>
              <a:t>Какие основные команды вы знаете?</a:t>
            </a:r>
          </a:p>
          <a:p>
            <a:pPr marL="342900" indent="-342900">
              <a:spcBef>
                <a:spcPct val="50000"/>
              </a:spcBef>
            </a:pPr>
            <a:r>
              <a:rPr lang="ru-RU" b="1">
                <a:latin typeface="Comic Sans MS" pitchFamily="66" charset="0"/>
                <a:sym typeface="Symbol" pitchFamily="18" charset="2"/>
              </a:rPr>
              <a:t>А как открыть графический редактор?</a:t>
            </a:r>
          </a:p>
          <a:p>
            <a:pPr marL="342900" indent="-342900">
              <a:spcBef>
                <a:spcPct val="50000"/>
              </a:spcBef>
              <a:buFontTx/>
              <a:buChar char="-"/>
            </a:pPr>
            <a:r>
              <a:rPr lang="ru-RU">
                <a:latin typeface="Comic Sans MS" pitchFamily="66" charset="0"/>
                <a:sym typeface="Symbol" pitchFamily="18" charset="2"/>
              </a:rPr>
              <a:t>Щелкнуть мышью по кнопке с кисточкой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metod-kopilka.ru/pics/pap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33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0" y="476250"/>
            <a:ext cx="91440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III.</a:t>
            </a:r>
            <a:r>
              <a:rPr lang="ru-RU"/>
              <a:t> </a:t>
            </a:r>
            <a:r>
              <a:rPr lang="ru-RU" b="1">
                <a:latin typeface="Comic Sans MS" pitchFamily="66" charset="0"/>
              </a:rPr>
              <a:t>Изучение нового материала.</a:t>
            </a:r>
          </a:p>
          <a:p>
            <a:pPr>
              <a:spcBef>
                <a:spcPct val="50000"/>
              </a:spcBef>
            </a:pPr>
            <a:endParaRPr lang="ru-RU" b="1">
              <a:latin typeface="Comic Sans MS" pitchFamily="66" charset="0"/>
              <a:sym typeface="Symbol" pitchFamily="18" charset="2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Comic Sans MS" pitchFamily="66" charset="0"/>
                <a:sym typeface="Symbol" pitchFamily="18" charset="2"/>
              </a:rPr>
              <a:t>Как открыть меню форм?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u="sng">
                <a:latin typeface="Comic Sans MS" pitchFamily="66" charset="0"/>
              </a:rPr>
              <a:t>Щелкнуть мышкой по собачке</a:t>
            </a:r>
          </a:p>
          <a:p>
            <a:pPr>
              <a:spcBef>
                <a:spcPct val="50000"/>
              </a:spcBef>
            </a:pPr>
            <a:r>
              <a:rPr lang="ru-RU" u="sng">
                <a:latin typeface="Comic Sans MS" pitchFamily="66" charset="0"/>
              </a:rPr>
              <a:t> В меню форм расположены «костюмы» для черепашки</a:t>
            </a:r>
          </a:p>
          <a:p>
            <a:pPr>
              <a:spcBef>
                <a:spcPct val="50000"/>
              </a:spcBef>
            </a:pPr>
            <a:r>
              <a:rPr lang="ru-RU" b="1">
                <a:latin typeface="Comic Sans MS" pitchFamily="66" charset="0"/>
              </a:rPr>
              <a:t>Как сменить костюмчик?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u="sng">
                <a:latin typeface="Comic Sans MS" pitchFamily="66" charset="0"/>
              </a:rPr>
              <a:t>Щелкнуть по форме, а потом по черепашке</a:t>
            </a:r>
          </a:p>
          <a:p>
            <a:pPr>
              <a:spcBef>
                <a:spcPct val="50000"/>
              </a:spcBef>
            </a:pPr>
            <a:endParaRPr lang="ru-RU" b="1"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r>
              <a:rPr lang="ru-RU" b="1">
                <a:latin typeface="Comic Sans MS" pitchFamily="66" charset="0"/>
              </a:rPr>
              <a:t>Меню инструментов (см учебник с.96)</a:t>
            </a:r>
          </a:p>
        </p:txBody>
      </p:sp>
      <p:pic>
        <p:nvPicPr>
          <p:cNvPr id="9221" name="Picture 5" descr="http://exam-ans.ru/pars_docs/refs/29/28061/28061_html_22f80b5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1075" y="3695700"/>
            <a:ext cx="4352925" cy="3162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5364" name="Picture 10" descr="http://wiki.iteach.ru/images/c/c8/Axel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581525"/>
            <a:ext cx="1428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184</TotalTime>
  <Words>661</Words>
  <Application>Microsoft Office PowerPoint</Application>
  <PresentationFormat>Экран (4:3)</PresentationFormat>
  <Paragraphs>110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Используемая литература</vt:lpstr>
    </vt:vector>
  </TitlesOfParts>
  <Company>МОУ СОШ №3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m.m.kozhevnikova</cp:lastModifiedBy>
  <cp:revision>14</cp:revision>
  <dcterms:created xsi:type="dcterms:W3CDTF">2007-11-29T05:44:59Z</dcterms:created>
  <dcterms:modified xsi:type="dcterms:W3CDTF">2014-03-17T07:48:31Z</dcterms:modified>
</cp:coreProperties>
</file>