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30"/>
  </p:notesMasterIdLst>
  <p:handoutMasterIdLst>
    <p:handoutMasterId r:id="rId31"/>
  </p:handoutMasterIdLst>
  <p:sldIdLst>
    <p:sldId id="256" r:id="rId4"/>
    <p:sldId id="257" r:id="rId5"/>
    <p:sldId id="258" r:id="rId6"/>
    <p:sldId id="259" r:id="rId7"/>
    <p:sldId id="266" r:id="rId8"/>
    <p:sldId id="267" r:id="rId9"/>
    <p:sldId id="274" r:id="rId10"/>
    <p:sldId id="263" r:id="rId11"/>
    <p:sldId id="268" r:id="rId12"/>
    <p:sldId id="270" r:id="rId13"/>
    <p:sldId id="271" r:id="rId14"/>
    <p:sldId id="272" r:id="rId15"/>
    <p:sldId id="269" r:id="rId16"/>
    <p:sldId id="273" r:id="rId17"/>
    <p:sldId id="261" r:id="rId18"/>
    <p:sldId id="275" r:id="rId19"/>
    <p:sldId id="276" r:id="rId20"/>
    <p:sldId id="277" r:id="rId21"/>
    <p:sldId id="262" r:id="rId22"/>
    <p:sldId id="278" r:id="rId23"/>
    <p:sldId id="279" r:id="rId24"/>
    <p:sldId id="265" r:id="rId25"/>
    <p:sldId id="280" r:id="rId26"/>
    <p:sldId id="281" r:id="rId27"/>
    <p:sldId id="264" r:id="rId28"/>
    <p:sldId id="282"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1C7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477" autoAdjust="0"/>
  </p:normalViewPr>
  <p:slideViewPr>
    <p:cSldViewPr>
      <p:cViewPr varScale="1">
        <p:scale>
          <a:sx n="67" d="100"/>
          <a:sy n="67" d="100"/>
        </p:scale>
        <p:origin x="-1254" y="-108"/>
      </p:cViewPr>
      <p:guideLst>
        <p:guide orient="horz" pos="2160"/>
        <p:guide pos="2880"/>
      </p:guideLst>
    </p:cSldViewPr>
  </p:slideViewPr>
  <p:notesTextViewPr>
    <p:cViewPr>
      <p:scale>
        <a:sx n="100" d="100"/>
        <a:sy n="100" d="100"/>
      </p:scale>
      <p:origin x="0" y="108"/>
    </p:cViewPr>
  </p:notesTextViewPr>
  <p:notesViewPr>
    <p:cSldViewPr>
      <p:cViewPr varScale="1">
        <p:scale>
          <a:sx n="76" d="100"/>
          <a:sy n="76" d="100"/>
        </p:scale>
        <p:origin x="-214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1B5AC6-E19E-4B2F-B8FD-3D04B57AF1B2}" type="datetimeFigureOut">
              <a:rPr lang="ru-RU" smtClean="0"/>
              <a:t>14.10.2012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37A4DE-21C7-4426-A822-976AB5FD249E}" type="slidenum">
              <a:rPr lang="ru-RU" smtClean="0"/>
              <a:t>‹#›</a:t>
            </a:fld>
            <a:endParaRPr lang="ru-RU"/>
          </a:p>
        </p:txBody>
      </p:sp>
    </p:spTree>
    <p:extLst>
      <p:ext uri="{BB962C8B-B14F-4D97-AF65-F5344CB8AC3E}">
        <p14:creationId xmlns:p14="http://schemas.microsoft.com/office/powerpoint/2010/main" val="33257775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B475E2-D5A0-4D0A-8FFB-C553205F410F}" type="datetimeFigureOut">
              <a:rPr lang="ru-RU" smtClean="0"/>
              <a:pPr/>
              <a:t>14.10.2012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0FB20D-AD96-46F4-9EBB-84366753B3D7}" type="slidenum">
              <a:rPr lang="ru-RU" smtClean="0"/>
              <a:pPr/>
              <a:t>‹#›</a:t>
            </a:fld>
            <a:endParaRPr lang="ru-RU"/>
          </a:p>
        </p:txBody>
      </p:sp>
    </p:spTree>
    <p:extLst>
      <p:ext uri="{BB962C8B-B14F-4D97-AF65-F5344CB8AC3E}">
        <p14:creationId xmlns:p14="http://schemas.microsoft.com/office/powerpoint/2010/main" val="60347965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alcoholizm.ru/socialnaya-problema-alkogolizma/"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alcoholizm.ru/alkogolizm-i-nasledstvennost/" TargetMode="Externa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alcoholizm.ru/alkogolnaya-zavisimost/"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alcoholizm.ru/alkogolnyj-gepatit/"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alcoholizm.ru/profilaktika-alkogolizma/" TargetMode="External"/><Relationship Id="rId2" Type="http://schemas.openxmlformats.org/officeDocument/2006/relationships/slide" Target="../slides/slide18.xml"/><Relationship Id="rId1" Type="http://schemas.openxmlformats.org/officeDocument/2006/relationships/notesMaster" Target="../notesMasters/notesMaster1.xml"/><Relationship Id="rId5" Type="http://schemas.openxmlformats.org/officeDocument/2006/relationships/hyperlink" Target="http://alcoholizm.ru/o-vrede-alkogolya/" TargetMode="External"/><Relationship Id="rId4" Type="http://schemas.openxmlformats.org/officeDocument/2006/relationships/hyperlink" Target="http://alcoholizm.ru/dejstvie-alkogolya-na-organizm-cheloveka/"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ru.wikipedia.org/wiki/%D0%9C%D1%8B%D1%88%D1%86%D0%B0"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ru.wikipedia.org/wiki/%D0%9C%D0%BE%D0%B7%D0%B3"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ru.wikipedia.org/wiki/%D0%A4%D1%80%D0%B0%D0%BD%D1%86%D0%B8%D1%8F"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ru.wikipedia.org/wiki/%D0%93%D0%B5%D1%80%D0%BC%D0%B0%D0%BD%D0%B8%D1%8F"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50000"/>
              </a:lnSpc>
            </a:pPr>
            <a:r>
              <a:rPr lang="ru-RU" dirty="0" smtClean="0">
                <a:latin typeface="Times New Roman" pitchFamily="18" charset="0"/>
                <a:cs typeface="Times New Roman" pitchFamily="18" charset="0"/>
              </a:rPr>
              <a:t>В своем выступлении мы проведем краткий обзор всех существующих и возможных отрицательных зависимостей у школьников. Мы попытаемся разобраться, чем грозят</a:t>
            </a:r>
            <a:r>
              <a:rPr lang="ru-RU" baseline="0" dirty="0" smtClean="0">
                <a:latin typeface="Times New Roman" pitchFamily="18" charset="0"/>
                <a:cs typeface="Times New Roman" pitchFamily="18" charset="0"/>
              </a:rPr>
              <a:t> нашим детям те или иные зависимости. Мы считаем, что «осведомлен – значит вооружен». Главное, на наш взгляд, не вовремя распознать проблему, а своевременно устранить причины, которые могут способствовать появлению зависимостей у наших детей. Ведь зависимость так или иначе забирает что-то из жизни ребенка.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536733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50000"/>
              </a:lnSpc>
            </a:pPr>
            <a:r>
              <a:rPr lang="ru-RU" sz="1200" b="1" kern="1200" dirty="0" smtClean="0">
                <a:solidFill>
                  <a:schemeClr val="tx1"/>
                </a:solidFill>
                <a:effectLst/>
                <a:latin typeface="Times New Roman" pitchFamily="18" charset="0"/>
                <a:cs typeface="Times New Roman" pitchFamily="18" charset="0"/>
              </a:rPr>
              <a:t>Симптомы компьютерной зависимости</a:t>
            </a:r>
            <a:endParaRPr lang="ru-RU" sz="1200" kern="1200" dirty="0" smtClean="0">
              <a:solidFill>
                <a:schemeClr val="tx1"/>
              </a:solidFill>
              <a:effectLst/>
              <a:latin typeface="Times New Roman" pitchFamily="18" charset="0"/>
              <a:cs typeface="Times New Roman" pitchFamily="18" charset="0"/>
            </a:endParaRPr>
          </a:p>
          <a:p>
            <a:pPr algn="just">
              <a:lnSpc>
                <a:spcPct val="150000"/>
              </a:lnSpc>
            </a:pPr>
            <a:r>
              <a:rPr lang="ru-RU" sz="1200" kern="1200" dirty="0" smtClean="0">
                <a:solidFill>
                  <a:schemeClr val="tx1"/>
                </a:solidFill>
                <a:effectLst/>
                <a:latin typeface="Times New Roman" pitchFamily="18" charset="0"/>
                <a:cs typeface="Times New Roman" pitchFamily="18" charset="0"/>
              </a:rPr>
              <a:t>Существуют признаки, которые помогут родителям диагностировать компьютерную зависимость ребенка:</a:t>
            </a:r>
          </a:p>
          <a:p>
            <a:pPr lvl="0" algn="just">
              <a:lnSpc>
                <a:spcPct val="150000"/>
              </a:lnSpc>
            </a:pPr>
            <a:r>
              <a:rPr lang="ru-RU" sz="1200" kern="1200" dirty="0" smtClean="0">
                <a:solidFill>
                  <a:schemeClr val="tx1"/>
                </a:solidFill>
                <a:effectLst/>
                <a:latin typeface="Times New Roman" pitchFamily="18" charset="0"/>
                <a:cs typeface="Times New Roman" pitchFamily="18" charset="0"/>
              </a:rPr>
              <a:t>потеря контроля над временем, проведенным за компьютером,</a:t>
            </a:r>
          </a:p>
          <a:p>
            <a:pPr lvl="0" algn="just">
              <a:lnSpc>
                <a:spcPct val="150000"/>
              </a:lnSpc>
            </a:pPr>
            <a:r>
              <a:rPr lang="ru-RU" sz="1200" kern="1200" dirty="0" smtClean="0">
                <a:solidFill>
                  <a:schemeClr val="tx1"/>
                </a:solidFill>
                <a:effectLst/>
                <a:latin typeface="Times New Roman" pitchFamily="18" charset="0"/>
                <a:cs typeface="Times New Roman" pitchFamily="18" charset="0"/>
              </a:rPr>
              <a:t>утрата интереса к социальной жизни и внешнему виду,</a:t>
            </a:r>
          </a:p>
          <a:p>
            <a:pPr lvl="0" algn="just">
              <a:lnSpc>
                <a:spcPct val="150000"/>
              </a:lnSpc>
            </a:pPr>
            <a:r>
              <a:rPr lang="ru-RU" sz="1200" kern="1200" dirty="0" smtClean="0">
                <a:solidFill>
                  <a:schemeClr val="tx1"/>
                </a:solidFill>
                <a:effectLst/>
                <a:latin typeface="Times New Roman" pitchFamily="18" charset="0"/>
                <a:cs typeface="Times New Roman" pitchFamily="18" charset="0"/>
              </a:rPr>
              <a:t>оправдание собственного поведения и пристрастия,</a:t>
            </a:r>
          </a:p>
          <a:p>
            <a:pPr lvl="0" algn="just">
              <a:lnSpc>
                <a:spcPct val="150000"/>
              </a:lnSpc>
            </a:pPr>
            <a:r>
              <a:rPr lang="ru-RU" sz="1200" kern="1200" dirty="0" smtClean="0">
                <a:solidFill>
                  <a:schemeClr val="tx1"/>
                </a:solidFill>
                <a:effectLst/>
                <a:latin typeface="Times New Roman" pitchFamily="18" charset="0"/>
                <a:cs typeface="Times New Roman" pitchFamily="18" charset="0"/>
              </a:rPr>
              <a:t>важным симптомом компьютерной зависимости являются смешанное чувство радости и вины во время игры за компьютером, а также раздраженное, агрессивное или замкнутое поведение, если по каким-то причинам длительность пребывания за компьютером уменьшается,</a:t>
            </a:r>
          </a:p>
          <a:p>
            <a:pPr lvl="0" algn="just">
              <a:lnSpc>
                <a:spcPct val="150000"/>
              </a:lnSpc>
            </a:pPr>
            <a:r>
              <a:rPr lang="ru-RU" sz="1200" kern="1200" dirty="0" smtClean="0">
                <a:solidFill>
                  <a:schemeClr val="tx1"/>
                </a:solidFill>
                <a:effectLst/>
                <a:latin typeface="Times New Roman" pitchFamily="18" charset="0"/>
                <a:cs typeface="Times New Roman" pitchFamily="18" charset="0"/>
              </a:rPr>
              <a:t>ночные кошмары, приступы страха, тревоги, навязчивые состояния.</a:t>
            </a:r>
          </a:p>
          <a:p>
            <a:pPr algn="just">
              <a:lnSpc>
                <a:spcPct val="150000"/>
              </a:lnSpc>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5865695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Times New Roman" pitchFamily="18" charset="0"/>
                <a:cs typeface="Times New Roman" pitchFamily="18" charset="0"/>
              </a:rPr>
              <a:t>Последствия</a:t>
            </a:r>
          </a:p>
          <a:p>
            <a:pPr algn="just"/>
            <a:r>
              <a:rPr lang="ru-RU" sz="1200" kern="1200" dirty="0" smtClean="0">
                <a:solidFill>
                  <a:schemeClr val="tx1"/>
                </a:solidFill>
                <a:effectLst/>
                <a:latin typeface="Times New Roman" pitchFamily="18" charset="0"/>
                <a:cs typeface="Times New Roman" pitchFamily="18" charset="0"/>
              </a:rPr>
              <a:t>Наиболее выражено негативное влияние компьютерной зависимости на социальные качества подростка: дружелюбие, открытость, желание общения, чувство сострадания. При выраженной компьютерной зависимости ребенок социально </a:t>
            </a:r>
            <a:r>
              <a:rPr lang="ru-RU" sz="1200" kern="1200" dirty="0" err="1" smtClean="0">
                <a:solidFill>
                  <a:schemeClr val="tx1"/>
                </a:solidFill>
                <a:effectLst/>
                <a:latin typeface="Times New Roman" pitchFamily="18" charset="0"/>
                <a:cs typeface="Times New Roman" pitchFamily="18" charset="0"/>
              </a:rPr>
              <a:t>дезадаптирован</a:t>
            </a:r>
            <a:r>
              <a:rPr lang="ru-RU" sz="1200" kern="1200" dirty="0" smtClean="0">
                <a:solidFill>
                  <a:schemeClr val="tx1"/>
                </a:solidFill>
                <a:effectLst/>
                <a:latin typeface="Times New Roman" pitchFamily="18" charset="0"/>
                <a:cs typeface="Times New Roman" pitchFamily="18" charset="0"/>
              </a:rPr>
              <a:t>. На фоне социальной </a:t>
            </a:r>
            <a:r>
              <a:rPr lang="ru-RU" sz="1200" kern="1200" dirty="0" err="1" smtClean="0">
                <a:solidFill>
                  <a:schemeClr val="tx1"/>
                </a:solidFill>
                <a:effectLst/>
                <a:latin typeface="Times New Roman" pitchFamily="18" charset="0"/>
                <a:cs typeface="Times New Roman" pitchFamily="18" charset="0"/>
              </a:rPr>
              <a:t>дезадаптации</a:t>
            </a:r>
            <a:r>
              <a:rPr lang="ru-RU" sz="1200" kern="1200" dirty="0" smtClean="0">
                <a:solidFill>
                  <a:schemeClr val="tx1"/>
                </a:solidFill>
                <a:effectLst/>
                <a:latin typeface="Times New Roman" pitchFamily="18" charset="0"/>
                <a:cs typeface="Times New Roman" pitchFamily="18" charset="0"/>
              </a:rPr>
              <a:t> и углубления в мир виртуальной реальности могут появиться повышенная агрессивность и асоциальное поведение.</a:t>
            </a:r>
          </a:p>
          <a:p>
            <a:pPr algn="just"/>
            <a:r>
              <a:rPr lang="ru-RU" sz="1200" kern="1200" dirty="0" smtClean="0">
                <a:solidFill>
                  <a:schemeClr val="tx1"/>
                </a:solidFill>
                <a:effectLst/>
                <a:latin typeface="Times New Roman" pitchFamily="18" charset="0"/>
                <a:cs typeface="Times New Roman" pitchFamily="18" charset="0"/>
              </a:rPr>
              <a:t>Что показывают компьютерные игры подросткам? Насилие, безнаказанность, вседозволенность. Подростки теряют чувство реальности и начинают транслировать сюжеты и действия игр на реальную жизнь.</a:t>
            </a:r>
          </a:p>
          <a:p>
            <a:pPr algn="just"/>
            <a:r>
              <a:rPr lang="ru-RU" sz="1200" kern="1200" dirty="0" smtClean="0">
                <a:solidFill>
                  <a:schemeClr val="tx1"/>
                </a:solidFill>
                <a:effectLst/>
                <a:latin typeface="Times New Roman" pitchFamily="18" charset="0"/>
                <a:cs typeface="Times New Roman" pitchFamily="18" charset="0"/>
              </a:rPr>
              <a:t>В подростковом возрасте формируются ценностные ориентации: понятия добра и зла, милосердия и жестокости, дружбы и предательства, любви и ненависти. Под влиянием компьютерных игр реальность искажается как в кривом зеркале. У ребенка возникает эмоциональная холодность, замкнутость, не способность к сопереживанию, психологический инфантилизм — </a:t>
            </a:r>
            <a:r>
              <a:rPr lang="ru-RU" sz="1200" kern="1200" dirty="0" smtClean="0">
                <a:solidFill>
                  <a:schemeClr val="tx1"/>
                </a:solidFill>
                <a:effectLst/>
                <a:latin typeface="Times New Roman" pitchFamily="18" charset="0"/>
                <a:cs typeface="Times New Roman" pitchFamily="18" charset="0"/>
              </a:rPr>
              <a:t>неумение </a:t>
            </a:r>
            <a:r>
              <a:rPr lang="ru-RU" sz="1200" kern="1200" dirty="0" smtClean="0">
                <a:solidFill>
                  <a:schemeClr val="tx1"/>
                </a:solidFill>
                <a:effectLst/>
                <a:latin typeface="Times New Roman" pitchFamily="18" charset="0"/>
                <a:cs typeface="Times New Roman" pitchFamily="18" charset="0"/>
              </a:rPr>
              <a:t>брать на себя ответственность, контролировать свои поступки. Адекватная личность формируется только в живом общении с другими людьми.</a:t>
            </a:r>
          </a:p>
          <a:p>
            <a:pPr algn="just"/>
            <a:endParaRPr lang="ru-RU" sz="1200" kern="1200" dirty="0" smtClean="0">
              <a:solidFill>
                <a:schemeClr val="tx1"/>
              </a:solidFill>
              <a:effectLst/>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7728964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50000"/>
              </a:lnSpc>
            </a:pPr>
            <a:r>
              <a:rPr lang="ru-RU" sz="1200" b="1" kern="1200" dirty="0" smtClean="0">
                <a:solidFill>
                  <a:schemeClr val="tx1"/>
                </a:solidFill>
                <a:effectLst/>
                <a:latin typeface="Times New Roman" pitchFamily="18" charset="0"/>
                <a:cs typeface="Times New Roman" pitchFamily="18" charset="0"/>
              </a:rPr>
              <a:t>Последствия компьютерной зависимости для физического здоровья:</a:t>
            </a:r>
            <a:endParaRPr lang="ru-RU" sz="1200" kern="1200" dirty="0" smtClean="0">
              <a:solidFill>
                <a:schemeClr val="tx1"/>
              </a:solidFill>
              <a:effectLst/>
              <a:latin typeface="Times New Roman" pitchFamily="18" charset="0"/>
              <a:cs typeface="Times New Roman" pitchFamily="18" charset="0"/>
            </a:endParaRPr>
          </a:p>
          <a:p>
            <a:pPr lvl="0" algn="just">
              <a:lnSpc>
                <a:spcPct val="150000"/>
              </a:lnSpc>
            </a:pPr>
            <a:r>
              <a:rPr lang="ru-RU" sz="1200" kern="1200" dirty="0" smtClean="0">
                <a:solidFill>
                  <a:schemeClr val="tx1"/>
                </a:solidFill>
                <a:effectLst/>
                <a:latin typeface="Times New Roman" pitchFamily="18" charset="0"/>
                <a:cs typeface="Times New Roman" pitchFamily="18" charset="0"/>
              </a:rPr>
              <a:t>нарушения функций глаз (ухудшение зрения, синдром «сухого глаза»)</a:t>
            </a:r>
          </a:p>
          <a:p>
            <a:pPr lvl="0" algn="just">
              <a:lnSpc>
                <a:spcPct val="150000"/>
              </a:lnSpc>
            </a:pPr>
            <a:r>
              <a:rPr lang="ru-RU" sz="1200" kern="1200" dirty="0" smtClean="0">
                <a:solidFill>
                  <a:schemeClr val="tx1"/>
                </a:solidFill>
                <a:effectLst/>
                <a:latin typeface="Times New Roman" pitchFamily="18" charset="0"/>
                <a:cs typeface="Times New Roman" pitchFamily="18" charset="0"/>
              </a:rPr>
              <a:t>опорно-двигательного аппарата (искривление позвоночника, нарушения осанки)</a:t>
            </a:r>
          </a:p>
          <a:p>
            <a:pPr lvl="0" algn="just">
              <a:lnSpc>
                <a:spcPct val="150000"/>
              </a:lnSpc>
            </a:pPr>
            <a:r>
              <a:rPr lang="ru-RU" sz="1200" kern="1200" dirty="0" smtClean="0">
                <a:solidFill>
                  <a:schemeClr val="tx1"/>
                </a:solidFill>
                <a:effectLst/>
                <a:latin typeface="Times New Roman" pitchFamily="18" charset="0"/>
                <a:cs typeface="Times New Roman" pitchFamily="18" charset="0"/>
              </a:rPr>
              <a:t>пищеварительной системы (нарушение питания, гастрит, хронические запоры, геморрой)</a:t>
            </a:r>
          </a:p>
          <a:p>
            <a:pPr lvl="0" algn="just">
              <a:lnSpc>
                <a:spcPct val="150000"/>
              </a:lnSpc>
            </a:pPr>
            <a:r>
              <a:rPr lang="ru-RU" sz="1200" kern="1200" dirty="0" smtClean="0">
                <a:solidFill>
                  <a:schemeClr val="tx1"/>
                </a:solidFill>
                <a:effectLst/>
                <a:latin typeface="Times New Roman" pitchFamily="18" charset="0"/>
                <a:cs typeface="Times New Roman" pitchFamily="18" charset="0"/>
              </a:rPr>
              <a:t>общее истощение организма — хроническая усталость вследствие дефицита сна и отдыха. При этом эйфория и возбужденность, вызванные играми или пребыванием в Интернете, могут маскировать усталость, что становится причиной еще большего утомления организма.</a:t>
            </a:r>
            <a:endParaRPr lang="ru-RU" sz="1200" kern="1200" dirty="0">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18767413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50000"/>
              </a:lnSpc>
            </a:pPr>
            <a:r>
              <a:rPr lang="ru-RU" sz="1200" kern="1200" dirty="0" smtClean="0">
                <a:solidFill>
                  <a:schemeClr val="tx1"/>
                </a:solidFill>
                <a:effectLst/>
                <a:latin typeface="Times New Roman" pitchFamily="18" charset="0"/>
                <a:cs typeface="Times New Roman" pitchFamily="18" charset="0"/>
              </a:rPr>
              <a:t>Еще более усиливает подростковую компьютерную зависимость игра в глобальной сети, где подросток играет уже с живыми людьми, которых он не идентифицирует за образами персонажей игры. В сети игрок придумывает своего персонажа, т.е. самого себя, выдавая партнерам по игре себя придуманного за себя реального.</a:t>
            </a:r>
          </a:p>
          <a:p>
            <a:pPr algn="just">
              <a:lnSpc>
                <a:spcPct val="150000"/>
              </a:lnSpc>
            </a:pPr>
            <a:r>
              <a:rPr lang="ru-RU" sz="1200" kern="1200" dirty="0" smtClean="0">
                <a:solidFill>
                  <a:schemeClr val="tx1"/>
                </a:solidFill>
                <a:effectLst/>
                <a:latin typeface="Times New Roman" pitchFamily="18" charset="0"/>
                <a:cs typeface="Times New Roman" pitchFamily="18" charset="0"/>
              </a:rPr>
              <a:t>Играющий действует уже по правилам, придуманным им самим. Осознание бесконечности сетевого пространства, безнаказанности и большого количества участников подталкивает подростка создавать собственные правила поведения, принимать решения, которые не имеют отношения к реальной жизни.</a:t>
            </a:r>
          </a:p>
          <a:p>
            <a:pPr algn="just">
              <a:lnSpc>
                <a:spcPct val="150000"/>
              </a:lnSpc>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0386285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50000"/>
              </a:lnSpc>
            </a:pPr>
            <a:r>
              <a:rPr lang="ru-RU" sz="1200" kern="1200" dirty="0" smtClean="0">
                <a:solidFill>
                  <a:schemeClr val="tx1"/>
                </a:solidFill>
                <a:effectLst/>
                <a:latin typeface="Times New Roman" pitchFamily="18" charset="0"/>
                <a:cs typeface="Times New Roman" pitchFamily="18" charset="0"/>
              </a:rPr>
              <a:t>Профилактика</a:t>
            </a:r>
          </a:p>
          <a:p>
            <a:pPr algn="just">
              <a:lnSpc>
                <a:spcPct val="150000"/>
              </a:lnSpc>
            </a:pPr>
            <a:r>
              <a:rPr lang="ru-RU" sz="1200" kern="1200" dirty="0" smtClean="0">
                <a:solidFill>
                  <a:schemeClr val="tx1"/>
                </a:solidFill>
                <a:effectLst/>
                <a:latin typeface="Times New Roman" pitchFamily="18" charset="0"/>
                <a:cs typeface="Times New Roman" pitchFamily="18" charset="0"/>
              </a:rPr>
              <a:t>В наш век компьютерных технологий стал актуален вопрос грамотной организации процесса обращения ребенка с компьютером и минимизации его отрицательного влияния на психическое здоровье ребёнка.</a:t>
            </a:r>
          </a:p>
          <a:p>
            <a:pPr algn="just">
              <a:lnSpc>
                <a:spcPct val="150000"/>
              </a:lnSpc>
            </a:pPr>
            <a:r>
              <a:rPr lang="ru-RU" sz="1200" kern="1200" dirty="0" smtClean="0">
                <a:solidFill>
                  <a:schemeClr val="tx1"/>
                </a:solidFill>
                <a:effectLst/>
                <a:latin typeface="Times New Roman" pitchFamily="18" charset="0"/>
                <a:cs typeface="Times New Roman" pitchFamily="18" charset="0"/>
              </a:rPr>
              <a:t>Как правило, компьютерная зависимость вызывает осуждение со стороны окружающих, что еще более углубляет конфликт с ребенком, и как следствие усиливает пристрастие к проведению времени за компьютером.</a:t>
            </a:r>
          </a:p>
          <a:p>
            <a:pPr algn="just">
              <a:lnSpc>
                <a:spcPct val="150000"/>
              </a:lnSpc>
            </a:pPr>
            <a:r>
              <a:rPr lang="ru-RU" sz="1200" kern="1200" dirty="0" smtClean="0">
                <a:solidFill>
                  <a:schemeClr val="tx1"/>
                </a:solidFill>
                <a:effectLst/>
                <a:latin typeface="Times New Roman" pitchFamily="18" charset="0"/>
                <a:cs typeface="Times New Roman" pitchFamily="18" charset="0"/>
              </a:rPr>
              <a:t>Воспитывать ребенка нужно так, чтобы он понимал, что компьютер — это лишь часть нашей жизни, а не альтернативный мир.</a:t>
            </a:r>
          </a:p>
          <a:p>
            <a:pPr algn="just">
              <a:lnSpc>
                <a:spcPct val="150000"/>
              </a:lnSpc>
            </a:pPr>
            <a:r>
              <a:rPr lang="ru-RU" sz="1200" kern="1200" dirty="0" smtClean="0">
                <a:solidFill>
                  <a:schemeClr val="tx1"/>
                </a:solidFill>
                <a:effectLst/>
                <a:latin typeface="Times New Roman" pitchFamily="18" charset="0"/>
                <a:cs typeface="Times New Roman" pitchFamily="18" charset="0"/>
              </a:rPr>
              <a:t>Лучшая профилактика компьютерной зависимости — это вовлечение ребенка в процессы, не связанные с компьютерной деятельностью, чтобы игры не стали заменой реальности. Показать ему, что существует масса интересных и полезных занятий помимо компьютера, например спорт, творчество.</a:t>
            </a:r>
          </a:p>
          <a:p>
            <a:pPr algn="just">
              <a:lnSpc>
                <a:spcPct val="150000"/>
              </a:lnSpc>
            </a:pPr>
            <a:r>
              <a:rPr lang="ru-RU" sz="1200" kern="1200" dirty="0" smtClean="0">
                <a:solidFill>
                  <a:schemeClr val="tx1"/>
                </a:solidFill>
                <a:effectLst/>
                <a:latin typeface="Times New Roman" pitchFamily="18" charset="0"/>
                <a:cs typeface="Times New Roman" pitchFamily="18" charset="0"/>
              </a:rPr>
              <a:t>Есть еще один путь — созидательное творчество в области информационных технологий (курсы программирования, компьютерной графики). Использование увлечения ребенка с целью его обучения и развития.</a:t>
            </a:r>
          </a:p>
          <a:p>
            <a:pPr algn="just">
              <a:lnSpc>
                <a:spcPct val="150000"/>
              </a:lnSpc>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691802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effectLst/>
                <a:latin typeface="+mn-lt"/>
                <a:ea typeface="+mn-ea"/>
                <a:cs typeface="+mn-cs"/>
              </a:rPr>
              <a:t>	В ходе проведения регулярных медицинских осмотров учеников старших классов специалисты с каждым годом выявляют все большее количество алкоголиков, возраст которых не превышает 15-16 лет. У таких подростков алкогольная зависимость сформировалась в течение буквально двух-трех лет активного употребления различных спиртных напитков, в числе которых с большим отрывом лидирует пиво.</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 последние годы отмечается рост алкоголизма среди подростков. Причин этому несколько. Самыми главными являются </a:t>
            </a:r>
            <a:r>
              <a:rPr lang="ru-RU" sz="1200" u="none" strike="noStrike" kern="1200" dirty="0" smtClean="0">
                <a:solidFill>
                  <a:schemeClr val="tx1"/>
                </a:solidFill>
                <a:effectLst/>
                <a:latin typeface="+mn-lt"/>
                <a:ea typeface="+mn-ea"/>
                <a:cs typeface="+mn-cs"/>
                <a:hlinkClick r:id="rId3" tooltip="Социальная проблема алкоголизма"/>
              </a:rPr>
              <a:t>социальные причины</a:t>
            </a:r>
            <a:r>
              <a:rPr lang="ru-RU" sz="1200" kern="1200" dirty="0" smtClean="0">
                <a:solidFill>
                  <a:schemeClr val="tx1"/>
                </a:solidFill>
                <a:effectLst/>
                <a:latin typeface="+mn-lt"/>
                <a:ea typeface="+mn-ea"/>
                <a:cs typeface="+mn-cs"/>
              </a:rPr>
              <a:t>, из которых основными – реклама, безнадзорность и вседозволенность в семьях, </a:t>
            </a:r>
            <a:r>
              <a:rPr lang="ru-RU" sz="1200" u="none" strike="noStrike" kern="1200" dirty="0" smtClean="0">
                <a:solidFill>
                  <a:schemeClr val="tx1"/>
                </a:solidFill>
                <a:effectLst/>
                <a:latin typeface="+mn-lt"/>
                <a:ea typeface="+mn-ea"/>
                <a:cs typeface="+mn-cs"/>
                <a:hlinkClick r:id="rId4" tooltip="Алкоголизм и наследственность"/>
              </a:rPr>
              <a:t>алкоголизм родителей</a:t>
            </a:r>
            <a:r>
              <a:rPr lang="ru-RU" sz="1200" kern="1200" dirty="0" smtClean="0">
                <a:solidFill>
                  <a:schemeClr val="tx1"/>
                </a:solidFill>
                <a:effectLst/>
                <a:latin typeface="+mn-lt"/>
                <a:ea typeface="+mn-ea"/>
                <a:cs typeface="+mn-cs"/>
              </a:rPr>
              <a:t> и другие. Яркие, красочные этикетки отечественных и заморских вин, пива, крепких  бросаются в глаза. Доступность и относительная дешевизна спиртных напитков является другим фактором.</a:t>
            </a:r>
          </a:p>
          <a:p>
            <a:endParaRPr lang="ru-RU"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Организм подростка отличается от организма взрослого человека в том, что его органы и в первую очередь центральная нервная система еще развиваются и мало устойчивы к различного рода ядам,  к алкоголю. Поэтому ранее начало употребления спиртного приводит к быстрому развитию </a:t>
            </a:r>
            <a:r>
              <a:rPr lang="ru-RU" sz="1200" u="none" strike="noStrike" kern="1200" dirty="0" smtClean="0">
                <a:solidFill>
                  <a:schemeClr val="tx1"/>
                </a:solidFill>
                <a:effectLst/>
                <a:latin typeface="+mn-lt"/>
                <a:ea typeface="+mn-ea"/>
                <a:cs typeface="+mn-cs"/>
                <a:hlinkClick r:id="rId3" tooltip="Алкогольная зависимость"/>
              </a:rPr>
              <a:t>зависимости от алкоголя</a:t>
            </a:r>
            <a:r>
              <a:rPr lang="ru-RU" sz="1200" kern="1200" dirty="0" smtClean="0">
                <a:solidFill>
                  <a:schemeClr val="tx1"/>
                </a:solidFill>
                <a:effectLst/>
                <a:latin typeface="+mn-lt"/>
                <a:ea typeface="+mn-ea"/>
                <a:cs typeface="+mn-cs"/>
              </a:rPr>
              <a:t> и к поражению  внутренних органов.</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Из заболеваний, связанных с употреблением алкоголя, у подростков следует назвать </a:t>
            </a:r>
            <a:r>
              <a:rPr lang="ru-RU" sz="1200" u="none" strike="noStrike" kern="1200" dirty="0" smtClean="0">
                <a:solidFill>
                  <a:schemeClr val="tx1"/>
                </a:solidFill>
                <a:effectLst/>
                <a:latin typeface="+mn-lt"/>
                <a:ea typeface="+mn-ea"/>
                <a:cs typeface="+mn-cs"/>
                <a:hlinkClick r:id="rId4" tooltip="Алкогольный гепатит"/>
              </a:rPr>
              <a:t>гепатиты</a:t>
            </a:r>
            <a:r>
              <a:rPr lang="ru-RU" sz="1200" kern="1200" dirty="0" smtClean="0">
                <a:solidFill>
                  <a:schemeClr val="tx1"/>
                </a:solidFill>
                <a:effectLst/>
                <a:latin typeface="+mn-lt"/>
                <a:ea typeface="+mn-ea"/>
                <a:cs typeface="+mn-cs"/>
              </a:rPr>
              <a:t> и панкреатиты, заболевания эндокринной системы, нарушения работы сердца, проблемы с артериальным давлением, появление различного рода легочных заболеваний, снижение устойчивости к различного рода инфекционным заболеваниям и особенно расстройства со стороны центральной нервной системы и психики.</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endParaRPr lang="ru-RU" dirty="0"/>
          </a:p>
        </p:txBody>
      </p:sp>
    </p:spTree>
    <p:extLst>
      <p:ext uri="{BB962C8B-B14F-4D97-AF65-F5344CB8AC3E}">
        <p14:creationId xmlns:p14="http://schemas.microsoft.com/office/powerpoint/2010/main" val="4274976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Злоупотребление алкоголем у подростков вызывает самые разнообразные расстройства, в первую очередь это касается эмоциональной и волевой сферы. У них снижается общественная активность, происходит угасание трудовых навыков, страдают здоровое честолюбие, а также нравственные качества. Огрубение, взрывчатость, беспечность, безынициативность и внушаемость, - такие вот эмоциональные нарушения выступают на первый план. Подростки начинают проявлять невнимательность, а порой и жестокость к близким людям. В отношениях с прежними друзьями начинает появляться неискренность, холод, замкнутость и недоверчивость.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Характерными качествами несовершеннолетних пьющих  являются наигранность, бесцеремонность, развязность и бахвальство, которые, впрочем, легко сменяются подавленностью, беспомощностью и пассивным подчинением. Такие подростки испытывают затруднения при прогнозировании событий, теряют способность реагировать на стимулы прошлого и будущего, не находя в себе сил вырваться из плена сиюминутных переживаний и побуждений. Другими словами, они начинают жить одним днем. К картине присоединяются легковесность и поверхностность суждений на фоне излишней словоохотливости и повышенной  самооценки.</a:t>
            </a:r>
          </a:p>
          <a:p>
            <a:endParaRPr lang="ru-RU" dirty="0"/>
          </a:p>
        </p:txBody>
      </p:sp>
    </p:spTree>
    <p:extLst>
      <p:ext uri="{BB962C8B-B14F-4D97-AF65-F5344CB8AC3E}">
        <p14:creationId xmlns:p14="http://schemas.microsoft.com/office/powerpoint/2010/main" val="28373286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u="none" strike="noStrike" kern="1200" dirty="0" smtClean="0">
                <a:solidFill>
                  <a:schemeClr val="tx1"/>
                </a:solidFill>
                <a:effectLst/>
                <a:latin typeface="+mn-lt"/>
                <a:ea typeface="+mn-ea"/>
                <a:cs typeface="+mn-cs"/>
                <a:hlinkClick r:id="rId3" tooltip="Профилактика алкоголизма"/>
              </a:rPr>
              <a:t>Профилактика</a:t>
            </a:r>
            <a:r>
              <a:rPr lang="ru-RU" sz="1200" kern="1200" dirty="0" smtClean="0">
                <a:solidFill>
                  <a:schemeClr val="tx1"/>
                </a:solidFill>
                <a:effectLst/>
                <a:latin typeface="+mn-lt"/>
                <a:ea typeface="+mn-ea"/>
                <a:cs typeface="+mn-cs"/>
              </a:rPr>
              <a:t> подросткового алкоголизма заключается прежде всего в воспитательных и организационных мерах, направленных на то, чтобы молодой человек знал </a:t>
            </a:r>
            <a:r>
              <a:rPr lang="ru-RU" sz="1200" u="none" strike="noStrike" kern="1200" dirty="0" smtClean="0">
                <a:solidFill>
                  <a:schemeClr val="tx1"/>
                </a:solidFill>
                <a:effectLst/>
                <a:latin typeface="+mn-lt"/>
                <a:ea typeface="+mn-ea"/>
                <a:cs typeface="+mn-cs"/>
                <a:hlinkClick r:id="rId4" tooltip="Действие алкоголя на организм человека"/>
              </a:rPr>
              <a:t>пагубное действие алкоголя</a:t>
            </a:r>
            <a:r>
              <a:rPr lang="ru-RU" sz="1200" kern="1200" dirty="0" smtClean="0">
                <a:solidFill>
                  <a:schemeClr val="tx1"/>
                </a:solidFill>
                <a:effectLst/>
                <a:latin typeface="+mn-lt"/>
                <a:ea typeface="+mn-ea"/>
                <a:cs typeface="+mn-cs"/>
              </a:rPr>
              <a:t> и стремился активно избегать контакта с ним и с пьющими. Важно занять свободное время, поощрять и стимулировать различного рода здоровые увлечения, повысить интерес к образованию и получению профессии. Родителям следует помнить, что </a:t>
            </a:r>
            <a:r>
              <a:rPr lang="ru-RU" sz="1200" u="none" strike="noStrike" kern="1200" dirty="0" smtClean="0">
                <a:solidFill>
                  <a:schemeClr val="tx1"/>
                </a:solidFill>
                <a:effectLst/>
                <a:latin typeface="+mn-lt"/>
                <a:ea typeface="+mn-ea"/>
                <a:cs typeface="+mn-cs"/>
                <a:hlinkClick r:id="rId5" tooltip="О вреде алкоголя"/>
              </a:rPr>
              <a:t>безвредных</a:t>
            </a:r>
            <a:r>
              <a:rPr lang="ru-RU" sz="1200" kern="1200" dirty="0" smtClean="0">
                <a:solidFill>
                  <a:schemeClr val="tx1"/>
                </a:solidFill>
                <a:effectLst/>
                <a:latin typeface="+mn-lt"/>
                <a:ea typeface="+mn-ea"/>
                <a:cs typeface="+mn-cs"/>
              </a:rPr>
              <a:t> для организма подростка спиртных напитков не существует.</a:t>
            </a:r>
          </a:p>
          <a:p>
            <a:endParaRPr lang="ru-RU" dirty="0"/>
          </a:p>
        </p:txBody>
      </p:sp>
    </p:spTree>
    <p:extLst>
      <p:ext uri="{BB962C8B-B14F-4D97-AF65-F5344CB8AC3E}">
        <p14:creationId xmlns:p14="http://schemas.microsoft.com/office/powerpoint/2010/main" val="279205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effectLst/>
                <a:latin typeface="+mn-lt"/>
                <a:ea typeface="+mn-ea"/>
                <a:cs typeface="+mn-cs"/>
              </a:rPr>
              <a:t>По данным Российской Ассоциации общественного здоровья, в России курят 60,0% мужчин и 15,0% женщин, среди учащихся старших классов - до 59,0% юношей и 36,0% девушек. По данным ВОЗ, в настоящее время табак убивает около 3 млн человек во всем мире, но эта цифра вырастет до 10 млн через 30-40 лет, если нынешние тенденции курения сохранятся. </a:t>
            </a:r>
          </a:p>
          <a:p>
            <a:r>
              <a:rPr lang="ru-RU" sz="1200" kern="1200" dirty="0" smtClean="0">
                <a:solidFill>
                  <a:schemeClr val="tx1"/>
                </a:solidFill>
                <a:effectLst/>
                <a:latin typeface="+mn-lt"/>
                <a:ea typeface="+mn-ea"/>
                <a:cs typeface="+mn-cs"/>
              </a:rPr>
              <a:t>	Курение является одной из причин, приводящих к развитию серьезных заболеваний, которые значительно сокращают продолжительность жизни.</a:t>
            </a:r>
          </a:p>
          <a:p>
            <a:r>
              <a:rPr lang="ru-RU" sz="1200" kern="1200" dirty="0" smtClean="0">
                <a:solidFill>
                  <a:schemeClr val="tx1"/>
                </a:solidFill>
                <a:effectLst/>
                <a:latin typeface="+mn-lt"/>
                <a:ea typeface="+mn-ea"/>
                <a:cs typeface="+mn-cs"/>
              </a:rPr>
              <a:t>	В мире от курения умирает больше людей, чем от употребления алкоголя, кокаина, героина, а также от СПИДа, насильственной смерти, авто- и авиакатастроф, вместе взятых.</a:t>
            </a:r>
          </a:p>
          <a:p>
            <a:r>
              <a:rPr lang="ru-RU" sz="1200" kern="1200" dirty="0" smtClean="0">
                <a:solidFill>
                  <a:schemeClr val="tx1"/>
                </a:solidFill>
                <a:effectLst/>
                <a:latin typeface="+mn-lt"/>
                <a:ea typeface="+mn-ea"/>
                <a:cs typeface="+mn-cs"/>
              </a:rPr>
              <a:t>	Распространенность курения объясняется не безвредностью этого порока, а силой «наркотического капкана» табачных ядов. У закурившего человека достаточно быстро развивается психическая и физическая зависимость от никотина. 80% (!) людей, начинающих экспериментировать («баловаться») с сигаретами, попадают на наркотический крючок и быстро становятся регулярными курильщиками.</a:t>
            </a:r>
          </a:p>
          <a:p>
            <a:r>
              <a:rPr lang="ru-RU" sz="1200" kern="1200" dirty="0" smtClean="0">
                <a:solidFill>
                  <a:schemeClr val="tx1"/>
                </a:solidFill>
                <a:effectLst/>
                <a:latin typeface="+mn-lt"/>
                <a:ea typeface="+mn-ea"/>
                <a:cs typeface="+mn-cs"/>
              </a:rPr>
              <a:t>Почти все начавшие курить в возрасте до 18 лет не могут избавиться от этого порока до конца своих дней.</a:t>
            </a:r>
          </a:p>
          <a:p>
            <a:r>
              <a:rPr lang="ru-RU" sz="1200" kern="1200" dirty="0" smtClean="0">
                <a:solidFill>
                  <a:schemeClr val="tx1"/>
                </a:solidFill>
                <a:effectLst/>
                <a:latin typeface="+mn-lt"/>
                <a:ea typeface="+mn-ea"/>
                <a:cs typeface="+mn-cs"/>
              </a:rPr>
              <a:t>	Состояние зависимости от табака, алкоголя, наркотиков включено в одну категорию «нарушение психики и поведения, обусловленное приемом </a:t>
            </a:r>
            <a:r>
              <a:rPr lang="ru-RU" sz="1200" kern="1200" dirty="0" err="1" smtClean="0">
                <a:solidFill>
                  <a:schemeClr val="tx1"/>
                </a:solidFill>
                <a:effectLst/>
                <a:latin typeface="+mn-lt"/>
                <a:ea typeface="+mn-ea"/>
                <a:cs typeface="+mn-cs"/>
              </a:rPr>
              <a:t>психоактивных</a:t>
            </a:r>
            <a:r>
              <a:rPr lang="ru-RU" sz="1200" kern="1200" dirty="0" smtClean="0">
                <a:solidFill>
                  <a:schemeClr val="tx1"/>
                </a:solidFill>
                <a:effectLst/>
                <a:latin typeface="+mn-lt"/>
                <a:ea typeface="+mn-ea"/>
                <a:cs typeface="+mn-cs"/>
              </a:rPr>
              <a:t> веществ». </a:t>
            </a:r>
          </a:p>
          <a:p>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Times New Roman" pitchFamily="18" charset="0"/>
                <a:cs typeface="Times New Roman" pitchFamily="18" charset="0"/>
              </a:rPr>
              <a:t>Энергетические напитки или энергетики — это газированные безалкогольные тонизирующие и стимулирующие нервную систему, которые легко усваиваются нашим организмом, добавляют нам энергию, бодрят, помогают бороться с сонливостью и усталостью, повышают настроение, умственную и физическую работоспособность.</a:t>
            </a:r>
          </a:p>
          <a:p>
            <a:pPr algn="just"/>
            <a:r>
              <a:rPr lang="ru-RU" sz="1200" kern="1200" dirty="0" smtClean="0">
                <a:solidFill>
                  <a:schemeClr val="tx1"/>
                </a:solidFill>
                <a:effectLst/>
                <a:latin typeface="Times New Roman" pitchFamily="18" charset="0"/>
                <a:cs typeface="Times New Roman" pitchFamily="18" charset="0"/>
              </a:rPr>
              <a:t>Основным компонентом энергетических напитков является кофеин. Кофеин-это стимулятор, он содержится в кофе, в чае. Он возбуждающе действует на нервную систему, повышает работоспособность и выносливость, снимает усталость, быстро восстанавливает тонус мышц и наполняет организм энергией, улучшает настроение, создаёт ощущение прилива сил, бодрит.</a:t>
            </a:r>
          </a:p>
          <a:p>
            <a:pPr algn="just"/>
            <a:r>
              <a:rPr lang="ru-RU" sz="1200" kern="1200" dirty="0" smtClean="0">
                <a:solidFill>
                  <a:schemeClr val="tx1"/>
                </a:solidFill>
                <a:effectLst/>
                <a:latin typeface="Times New Roman" pitchFamily="18" charset="0"/>
                <a:cs typeface="Times New Roman" pitchFamily="18" charset="0"/>
              </a:rPr>
              <a:t>В некоторые виды напитков добавляются растительные стимуляторы, содержащие кофеин — </a:t>
            </a:r>
            <a:r>
              <a:rPr lang="ru-RU" sz="1200" kern="1200" dirty="0" err="1" smtClean="0">
                <a:solidFill>
                  <a:schemeClr val="tx1"/>
                </a:solidFill>
                <a:effectLst/>
                <a:latin typeface="Times New Roman" pitchFamily="18" charset="0"/>
                <a:cs typeface="Times New Roman" pitchFamily="18" charset="0"/>
              </a:rPr>
              <a:t>экстраты</a:t>
            </a:r>
            <a:r>
              <a:rPr lang="ru-RU" sz="1200" kern="1200" dirty="0" smtClean="0">
                <a:solidFill>
                  <a:schemeClr val="tx1"/>
                </a:solidFill>
                <a:effectLst/>
                <a:latin typeface="Times New Roman" pitchFamily="18" charset="0"/>
                <a:cs typeface="Times New Roman" pitchFamily="18" charset="0"/>
              </a:rPr>
              <a:t> женьшеня, </a:t>
            </a:r>
            <a:r>
              <a:rPr lang="ru-RU" sz="1200" kern="1200" dirty="0" err="1" smtClean="0">
                <a:solidFill>
                  <a:schemeClr val="tx1"/>
                </a:solidFill>
                <a:effectLst/>
                <a:latin typeface="Times New Roman" pitchFamily="18" charset="0"/>
                <a:cs typeface="Times New Roman" pitchFamily="18" charset="0"/>
              </a:rPr>
              <a:t>гуараны</a:t>
            </a:r>
            <a:r>
              <a:rPr lang="ru-RU" sz="1200" kern="1200" dirty="0" smtClean="0">
                <a:solidFill>
                  <a:schemeClr val="tx1"/>
                </a:solidFill>
                <a:effectLst/>
                <a:latin typeface="Times New Roman" pitchFamily="18" charset="0"/>
                <a:cs typeface="Times New Roman" pitchFamily="18" charset="0"/>
              </a:rPr>
              <a:t>, а также </a:t>
            </a:r>
            <a:r>
              <a:rPr lang="ru-RU" sz="1200" kern="1200" dirty="0" err="1" smtClean="0">
                <a:solidFill>
                  <a:schemeClr val="tx1"/>
                </a:solidFill>
                <a:effectLst/>
                <a:latin typeface="Times New Roman" pitchFamily="18" charset="0"/>
                <a:cs typeface="Times New Roman" pitchFamily="18" charset="0"/>
              </a:rPr>
              <a:t>теобрамин</a:t>
            </a:r>
            <a:r>
              <a:rPr lang="ru-RU" sz="1200" kern="1200" dirty="0" smtClean="0">
                <a:solidFill>
                  <a:schemeClr val="tx1"/>
                </a:solidFill>
                <a:effectLst/>
                <a:latin typeface="Times New Roman" pitchFamily="18" charset="0"/>
                <a:cs typeface="Times New Roman" pitchFamily="18" charset="0"/>
              </a:rPr>
              <a:t> — вещество, содержащееся вместе с кофеином в какао и таурин.</a:t>
            </a:r>
          </a:p>
          <a:p>
            <a:pPr algn="just"/>
            <a:r>
              <a:rPr lang="ru-RU" sz="1200" kern="1200" dirty="0" smtClean="0">
                <a:solidFill>
                  <a:schemeClr val="tx1"/>
                </a:solidFill>
                <a:effectLst/>
                <a:latin typeface="Times New Roman" pitchFamily="18" charset="0"/>
                <a:cs typeface="Times New Roman" pitchFamily="18" charset="0"/>
              </a:rPr>
              <a:t>В составе энергетических напитков содержатся углеводы — глюкоза и сахароза. Глюкоза быстро всасывается в кровь и так же наполняет энергией все органы. Витамины группы B и C, а также всевозможные химические добавки — </a:t>
            </a:r>
            <a:r>
              <a:rPr lang="ru-RU" sz="1200" kern="1200" dirty="0" err="1" smtClean="0">
                <a:solidFill>
                  <a:schemeClr val="tx1"/>
                </a:solidFill>
                <a:effectLst/>
                <a:latin typeface="Times New Roman" pitchFamily="18" charset="0"/>
                <a:cs typeface="Times New Roman" pitchFamily="18" charset="0"/>
              </a:rPr>
              <a:t>ароматизаторы</a:t>
            </a:r>
            <a:r>
              <a:rPr lang="ru-RU" sz="1200" kern="1200" dirty="0" smtClean="0">
                <a:solidFill>
                  <a:schemeClr val="tx1"/>
                </a:solidFill>
                <a:effectLst/>
                <a:latin typeface="Times New Roman" pitchFamily="18" charset="0"/>
                <a:cs typeface="Times New Roman" pitchFamily="18" charset="0"/>
              </a:rPr>
              <a:t>, консерванты, усилители вкуса и кислотности, красители, пищевые добавки и прочая химия.</a:t>
            </a:r>
          </a:p>
          <a:p>
            <a:pPr algn="just"/>
            <a:r>
              <a:rPr lang="ru-RU" sz="1200" kern="1200" dirty="0" smtClean="0">
                <a:solidFill>
                  <a:schemeClr val="tx1"/>
                </a:solidFill>
                <a:effectLst/>
                <a:latin typeface="Times New Roman" pitchFamily="18" charset="0"/>
                <a:cs typeface="Times New Roman" pitchFamily="18" charset="0"/>
              </a:rPr>
              <a:t>Для того чтоб напиток стал газированным в него добавляется углекислый газ.</a:t>
            </a:r>
          </a:p>
          <a:p>
            <a:pPr algn="just"/>
            <a:r>
              <a:rPr lang="ru-RU" sz="1200" kern="1200" dirty="0" smtClean="0">
                <a:solidFill>
                  <a:schemeClr val="tx1"/>
                </a:solidFill>
                <a:effectLst/>
                <a:latin typeface="Times New Roman" pitchFamily="18" charset="0"/>
                <a:cs typeface="Times New Roman" pitchFamily="18" charset="0"/>
              </a:rPr>
              <a:t>Производители в рекламе утверждают, что напитки повышают работоспособность, стимулируя внутренние резервы организма. Например известно, что глюкоза, как и другие углеводы, быстро всасывается в кровь, включается в окислительные процессы и доставляет энергию (углеводы) к </a:t>
            </a:r>
            <a:r>
              <a:rPr lang="ru-RU" sz="1200" kern="1200" dirty="0" smtClean="0">
                <a:solidFill>
                  <a:schemeClr val="tx1"/>
                </a:solidFill>
                <a:effectLst/>
                <a:latin typeface="Times New Roman" pitchFamily="18" charset="0"/>
                <a:cs typeface="Times New Roman" pitchFamily="18" charset="0"/>
                <a:hlinkClick r:id="rId3" tooltip="Мышца"/>
              </a:rPr>
              <a:t>мышцам</a:t>
            </a:r>
            <a:r>
              <a:rPr lang="ru-RU" sz="1200" kern="1200" dirty="0" smtClean="0">
                <a:solidFill>
                  <a:schemeClr val="tx1"/>
                </a:solidFill>
                <a:effectLst/>
                <a:latin typeface="Times New Roman" pitchFamily="18" charset="0"/>
                <a:cs typeface="Times New Roman" pitchFamily="18" charset="0"/>
              </a:rPr>
              <a:t>, </a:t>
            </a:r>
            <a:r>
              <a:rPr lang="ru-RU" sz="1200" kern="1200" dirty="0" smtClean="0">
                <a:solidFill>
                  <a:schemeClr val="tx1"/>
                </a:solidFill>
                <a:effectLst/>
                <a:latin typeface="Times New Roman" pitchFamily="18" charset="0"/>
                <a:cs typeface="Times New Roman" pitchFamily="18" charset="0"/>
                <a:hlinkClick r:id="rId4" tooltip="Мозг"/>
              </a:rPr>
              <a:t>мозгу</a:t>
            </a:r>
            <a:r>
              <a:rPr lang="ru-RU" sz="1200" kern="1200" dirty="0" smtClean="0">
                <a:solidFill>
                  <a:schemeClr val="tx1"/>
                </a:solidFill>
                <a:effectLst/>
                <a:latin typeface="Times New Roman" pitchFamily="18" charset="0"/>
                <a:cs typeface="Times New Roman" pitchFamily="18" charset="0"/>
              </a:rPr>
              <a:t> и другим жизненно важным органам. </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6120917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Согласно многочисленным опросам, причинами курения в детском возрасте можно считать: любопытство, пример взрослых и друзей, влияние рекламы, кино, телевидения, наличие карманных денег, желание не отстать от сверстников, оказаться «немодными», «несовременными».</a:t>
            </a:r>
          </a:p>
          <a:p>
            <a:r>
              <a:rPr lang="ru-RU" sz="1200" kern="1200" dirty="0" smtClean="0">
                <a:solidFill>
                  <a:schemeClr val="tx1"/>
                </a:solidFill>
                <a:effectLst/>
                <a:latin typeface="+mn-lt"/>
                <a:ea typeface="+mn-ea"/>
                <a:cs typeface="+mn-cs"/>
              </a:rPr>
              <a:t>	Подростки начинают курить из-за переживаний, для повышения, по их мнению, умственной активности, от «нечего делать», при зубной боли, для «успокоения нервов», чтобы «закурить» проблемы. Существует мнение, что мужчины курят ради удовольствия, тогда как женщины курят в основном для подавления негативных эмоций. </a:t>
            </a:r>
          </a:p>
          <a:p>
            <a:r>
              <a:rPr lang="ru-RU" sz="1200" kern="1200" dirty="0" smtClean="0">
                <a:solidFill>
                  <a:schemeClr val="tx1"/>
                </a:solidFill>
                <a:effectLst/>
                <a:latin typeface="+mn-lt"/>
                <a:ea typeface="+mn-ea"/>
                <a:cs typeface="+mn-cs"/>
              </a:rPr>
              <a:t>Факторы, способствующие началу и продолжению курения, весьма многочисленны и многообразны: </a:t>
            </a:r>
          </a:p>
          <a:p>
            <a:pPr lvl="0" fontAlgn="base"/>
            <a:r>
              <a:rPr lang="ru-RU" sz="1200" kern="1200" dirty="0" smtClean="0">
                <a:solidFill>
                  <a:schemeClr val="tx1"/>
                </a:solidFill>
                <a:effectLst/>
                <a:latin typeface="+mn-lt"/>
                <a:ea typeface="+mn-ea"/>
                <a:cs typeface="+mn-cs"/>
              </a:rPr>
              <a:t>	Психологические причины: любопытство, потребность в экспериментировании, вызов, желание казаться сильным, «досрочная взрослость».</a:t>
            </a:r>
          </a:p>
          <a:p>
            <a:pPr lvl="0" fontAlgn="base"/>
            <a:r>
              <a:rPr lang="ru-RU" sz="1200" kern="1200" dirty="0" smtClean="0">
                <a:solidFill>
                  <a:schemeClr val="tx1"/>
                </a:solidFill>
                <a:effectLst/>
                <a:latin typeface="+mn-lt"/>
                <a:ea typeface="+mn-ea"/>
                <a:cs typeface="+mn-cs"/>
              </a:rPr>
              <a:t>	Социальное окружение: пример и отношение родителей, братьев, сестер, «ключевых» взрослых, например преподавателей, знаменитых актеров, певцов.</a:t>
            </a:r>
          </a:p>
          <a:p>
            <a:pPr lvl="0" fontAlgn="base"/>
            <a:r>
              <a:rPr lang="ru-RU" sz="1200" kern="1200" dirty="0" smtClean="0">
                <a:solidFill>
                  <a:schemeClr val="tx1"/>
                </a:solidFill>
                <a:effectLst/>
                <a:latin typeface="+mn-lt"/>
                <a:ea typeface="+mn-ea"/>
                <a:cs typeface="+mn-cs"/>
              </a:rPr>
              <a:t>	Физиологические факторы: эффект никотина и оксида углерода, длительность фазы экспериментирования.</a:t>
            </a:r>
          </a:p>
          <a:p>
            <a:pPr lvl="0" fontAlgn="base"/>
            <a:r>
              <a:rPr lang="ru-RU" sz="1200" kern="1200" dirty="0" smtClean="0">
                <a:solidFill>
                  <a:schemeClr val="tx1"/>
                </a:solidFill>
                <a:effectLst/>
                <a:latin typeface="+mn-lt"/>
                <a:ea typeface="+mn-ea"/>
                <a:cs typeface="+mn-cs"/>
              </a:rPr>
              <a:t>	Воспитательные и </a:t>
            </a:r>
            <a:r>
              <a:rPr lang="ru-RU" sz="1200" kern="1200" dirty="0" err="1" smtClean="0">
                <a:solidFill>
                  <a:schemeClr val="tx1"/>
                </a:solidFill>
                <a:effectLst/>
                <a:latin typeface="+mn-lt"/>
                <a:ea typeface="+mn-ea"/>
                <a:cs typeface="+mn-cs"/>
              </a:rPr>
              <a:t>познавательские</a:t>
            </a:r>
            <a:r>
              <a:rPr lang="ru-RU" sz="1200" kern="1200" dirty="0" smtClean="0">
                <a:solidFill>
                  <a:schemeClr val="tx1"/>
                </a:solidFill>
                <a:effectLst/>
                <a:latin typeface="+mn-lt"/>
                <a:ea typeface="+mn-ea"/>
                <a:cs typeface="+mn-cs"/>
              </a:rPr>
              <a:t> факторы.</a:t>
            </a:r>
          </a:p>
          <a:p>
            <a:endParaRPr lang="ru-RU" dirty="0"/>
          </a:p>
        </p:txBody>
      </p:sp>
    </p:spTree>
    <p:extLst>
      <p:ext uri="{BB962C8B-B14F-4D97-AF65-F5344CB8AC3E}">
        <p14:creationId xmlns:p14="http://schemas.microsoft.com/office/powerpoint/2010/main" val="26603487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fontAlgn="base"/>
            <a:r>
              <a:rPr lang="ru-RU" sz="1200" kern="1200" dirty="0" smtClean="0">
                <a:solidFill>
                  <a:schemeClr val="tx1"/>
                </a:solidFill>
                <a:effectLst/>
                <a:latin typeface="+mn-lt"/>
                <a:ea typeface="+mn-ea"/>
                <a:cs typeface="+mn-cs"/>
              </a:rPr>
              <a:t>Доходчивая, убедительная, современная и научно достоверная информация о вреде курения и ценностях здорового образа жизни,</a:t>
            </a:r>
          </a:p>
          <a:p>
            <a:pPr lvl="0" fontAlgn="base"/>
            <a:r>
              <a:rPr lang="ru-RU" sz="1200" kern="1200" dirty="0" smtClean="0">
                <a:solidFill>
                  <a:schemeClr val="tx1"/>
                </a:solidFill>
                <a:effectLst/>
                <a:latin typeface="+mn-lt"/>
                <a:ea typeface="+mn-ea"/>
                <a:cs typeface="+mn-cs"/>
              </a:rPr>
              <a:t>осознание последствий курения</a:t>
            </a:r>
            <a:r>
              <a:rPr lang="ru-RU" sz="1200" kern="1200" baseline="0" dirty="0" smtClean="0">
                <a:solidFill>
                  <a:schemeClr val="tx1"/>
                </a:solidFill>
                <a:effectLst/>
                <a:latin typeface="+mn-lt"/>
                <a:ea typeface="+mn-ea"/>
                <a:cs typeface="+mn-cs"/>
              </a:rPr>
              <a:t> помогут подросткам не начинать курить.</a:t>
            </a:r>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Основными направлениями работы с подростками являются: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p>
          <a:p>
            <a:pPr lvl="0" fontAlgn="base"/>
            <a:r>
              <a:rPr lang="ru-RU" sz="1200" kern="1200" dirty="0" smtClean="0">
                <a:solidFill>
                  <a:schemeClr val="tx1"/>
                </a:solidFill>
                <a:effectLst/>
                <a:latin typeface="+mn-lt"/>
                <a:ea typeface="+mn-ea"/>
                <a:cs typeface="+mn-cs"/>
              </a:rPr>
              <a:t>	Первичная профилактика - заблаговременно предпринимаемые действия, которые обеспечивают правильное поведение и здоровый образ жизни. Основная идея – крепкое здоровье и свобода выбора при полной осведомленности.</a:t>
            </a:r>
          </a:p>
          <a:p>
            <a:r>
              <a:rPr lang="ru-RU" sz="1200" kern="1200" dirty="0" smtClean="0">
                <a:solidFill>
                  <a:schemeClr val="tx1"/>
                </a:solidFill>
                <a:effectLst/>
                <a:latin typeface="+mn-lt"/>
                <a:ea typeface="+mn-ea"/>
                <a:cs typeface="+mn-cs"/>
              </a:rPr>
              <a:t>	Вторичная профилактика – направлена на поддержание решения отказа от курения, после проведенного лечения по снятию зависимости или после самостоятельного отказа от курения.</a:t>
            </a:r>
          </a:p>
          <a:p>
            <a:r>
              <a:rPr lang="ru-RU" sz="1200" kern="1200" dirty="0" smtClean="0">
                <a:solidFill>
                  <a:schemeClr val="tx1"/>
                </a:solidFill>
                <a:effectLst/>
                <a:latin typeface="+mn-lt"/>
                <a:ea typeface="+mn-ea"/>
                <a:cs typeface="+mn-cs"/>
              </a:rPr>
              <a:t>	Цели и задачи вторичной профилактики:</a:t>
            </a:r>
          </a:p>
          <a:p>
            <a:pPr marL="171450" lvl="0" indent="-171450" fontAlgn="base">
              <a:buFont typeface="Arial" pitchFamily="34" charset="0"/>
              <a:buChar char="•"/>
            </a:pPr>
            <a:r>
              <a:rPr lang="ru-RU" sz="1200" kern="1200" dirty="0" smtClean="0">
                <a:solidFill>
                  <a:schemeClr val="tx1"/>
                </a:solidFill>
                <a:effectLst/>
                <a:latin typeface="+mn-lt"/>
                <a:ea typeface="+mn-ea"/>
                <a:cs typeface="+mn-cs"/>
              </a:rPr>
              <a:t>полная осведомленность о последствиях </a:t>
            </a:r>
            <a:r>
              <a:rPr lang="ru-RU" sz="1200" kern="1200" dirty="0" err="1" smtClean="0">
                <a:solidFill>
                  <a:schemeClr val="tx1"/>
                </a:solidFill>
                <a:effectLst/>
                <a:latin typeface="+mn-lt"/>
                <a:ea typeface="+mn-ea"/>
                <a:cs typeface="+mn-cs"/>
              </a:rPr>
              <a:t>табакокурения</a:t>
            </a:r>
            <a:r>
              <a:rPr lang="ru-RU" sz="1200" kern="1200" dirty="0" smtClean="0">
                <a:solidFill>
                  <a:schemeClr val="tx1"/>
                </a:solidFill>
                <a:effectLst/>
                <a:latin typeface="+mn-lt"/>
                <a:ea typeface="+mn-ea"/>
                <a:cs typeface="+mn-cs"/>
              </a:rPr>
              <a:t>;</a:t>
            </a:r>
          </a:p>
          <a:p>
            <a:pPr marL="171450" lvl="0" indent="-171450" fontAlgn="base">
              <a:buFont typeface="Arial" pitchFamily="34" charset="0"/>
              <a:buChar char="•"/>
            </a:pPr>
            <a:r>
              <a:rPr lang="ru-RU" sz="1200" kern="1200" dirty="0" smtClean="0">
                <a:solidFill>
                  <a:schemeClr val="tx1"/>
                </a:solidFill>
                <a:effectLst/>
                <a:latin typeface="+mn-lt"/>
                <a:ea typeface="+mn-ea"/>
                <a:cs typeface="+mn-cs"/>
              </a:rPr>
              <a:t>осознание собственного опыта, связанного с курением;</a:t>
            </a:r>
          </a:p>
          <a:p>
            <a:pPr marL="171450" lvl="0" indent="-171450" fontAlgn="base">
              <a:buFont typeface="Arial" pitchFamily="34" charset="0"/>
              <a:buChar char="•"/>
            </a:pPr>
            <a:r>
              <a:rPr lang="ru-RU" sz="1200" kern="1200" dirty="0" smtClean="0">
                <a:solidFill>
                  <a:schemeClr val="tx1"/>
                </a:solidFill>
                <a:effectLst/>
                <a:latin typeface="+mn-lt"/>
                <a:ea typeface="+mn-ea"/>
                <a:cs typeface="+mn-cs"/>
              </a:rPr>
              <a:t>осознание мотивов, приводящих к рецидивам;</a:t>
            </a:r>
          </a:p>
          <a:p>
            <a:pPr marL="171450" lvl="0" indent="-171450" fontAlgn="base">
              <a:buFont typeface="Arial" pitchFamily="34" charset="0"/>
              <a:buChar char="•"/>
            </a:pPr>
            <a:r>
              <a:rPr lang="ru-RU" sz="1200" kern="1200" dirty="0" smtClean="0">
                <a:solidFill>
                  <a:schemeClr val="tx1"/>
                </a:solidFill>
                <a:effectLst/>
                <a:latin typeface="+mn-lt"/>
                <a:ea typeface="+mn-ea"/>
                <a:cs typeface="+mn-cs"/>
              </a:rPr>
              <a:t>разработка способов сопротивления давлению со стороны сверстников;</a:t>
            </a:r>
          </a:p>
          <a:p>
            <a:pPr marL="171450" lvl="0" indent="-171450" fontAlgn="base">
              <a:buFont typeface="Arial" pitchFamily="34" charset="0"/>
              <a:buChar char="•"/>
            </a:pPr>
            <a:r>
              <a:rPr lang="ru-RU" sz="1200" kern="1200" dirty="0" smtClean="0">
                <a:solidFill>
                  <a:schemeClr val="tx1"/>
                </a:solidFill>
                <a:effectLst/>
                <a:latin typeface="+mn-lt"/>
                <a:ea typeface="+mn-ea"/>
                <a:cs typeface="+mn-cs"/>
              </a:rPr>
              <a:t>убедительные доказательства вреда курения и ценности здорового образа жизни использованием доступной и научно достоверной информации.</a:t>
            </a:r>
          </a:p>
          <a:p>
            <a:pPr fontAlgn="base"/>
            <a:r>
              <a:rPr lang="ru-RU" sz="1200" kern="1200" dirty="0" smtClean="0">
                <a:solidFill>
                  <a:schemeClr val="tx1"/>
                </a:solidFill>
                <a:effectLst/>
                <a:latin typeface="+mn-lt"/>
                <a:ea typeface="+mn-ea"/>
                <a:cs typeface="+mn-cs"/>
              </a:rPr>
              <a:t> </a:t>
            </a:r>
          </a:p>
          <a:p>
            <a:endParaRPr lang="ru-RU" dirty="0"/>
          </a:p>
        </p:txBody>
      </p:sp>
    </p:spTree>
    <p:extLst>
      <p:ext uri="{BB962C8B-B14F-4D97-AF65-F5344CB8AC3E}">
        <p14:creationId xmlns:p14="http://schemas.microsoft.com/office/powerpoint/2010/main" val="1206643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effectLst/>
                <a:latin typeface="+mn-lt"/>
                <a:ea typeface="+mn-ea"/>
                <a:cs typeface="+mn-cs"/>
              </a:rPr>
              <a:t>Ежегодно наркотики убивают около 100 тысяч человек в России (данные ФСКН РФ). По ее данным ежегодно наркоманами становится 86 тысяч россиян или 235 человек ежедневно подсаживается на наркотики, однако общее число наркоманов не увеличивается, так как смертность от наркотиков самая высокая. </a:t>
            </a:r>
          </a:p>
          <a:p>
            <a:r>
              <a:rPr lang="ru-RU" sz="1200" b="0" i="0" kern="1200" dirty="0" smtClean="0">
                <a:solidFill>
                  <a:schemeClr val="tx1"/>
                </a:solidFill>
                <a:effectLst/>
                <a:latin typeface="+mn-lt"/>
                <a:ea typeface="+mn-ea"/>
                <a:cs typeface="+mn-cs"/>
              </a:rPr>
              <a:t>От наркомании излечивается не более 10% наркоманов.</a:t>
            </a:r>
          </a:p>
          <a:p>
            <a:r>
              <a:rPr lang="ru-RU" sz="1200" b="0" i="0" kern="1200" dirty="0" smtClean="0">
                <a:solidFill>
                  <a:schemeClr val="tx1"/>
                </a:solidFill>
                <a:effectLst/>
                <a:latin typeface="+mn-lt"/>
                <a:ea typeface="+mn-ea"/>
                <a:cs typeface="+mn-cs"/>
              </a:rPr>
              <a:t>Средний возраст погибшего наркомана в России – 28 лет.</a:t>
            </a:r>
          </a:p>
          <a:p>
            <a:r>
              <a:rPr lang="ru-RU" sz="1200" b="0" i="0" kern="1200" dirty="0" smtClean="0">
                <a:solidFill>
                  <a:schemeClr val="tx1"/>
                </a:solidFill>
                <a:effectLst/>
                <a:latin typeface="+mn-lt"/>
                <a:ea typeface="+mn-ea"/>
                <a:cs typeface="+mn-cs"/>
              </a:rPr>
              <a:t>В 2009 году Россия заняла первое место в мире по употреблению героина – таковы официальные данные управления ООН по наркотикам и преступности (УНП ООН)</a:t>
            </a:r>
          </a:p>
          <a:p>
            <a:r>
              <a:rPr lang="ru-RU" sz="1200" b="0" i="0" kern="1200" dirty="0" smtClean="0">
                <a:solidFill>
                  <a:schemeClr val="tx1"/>
                </a:solidFill>
                <a:effectLst/>
                <a:latin typeface="+mn-lt"/>
                <a:ea typeface="+mn-ea"/>
                <a:cs typeface="+mn-cs"/>
              </a:rPr>
              <a:t>По данным ООН за 2009 год, в мире зафиксировано около 200 млн. человек, употребляющих наркотики. </a:t>
            </a:r>
          </a:p>
          <a:p>
            <a:r>
              <a:rPr lang="ru-RU" sz="1200" b="0" i="0" kern="1200" dirty="0" smtClean="0">
                <a:solidFill>
                  <a:schemeClr val="tx1"/>
                </a:solidFill>
                <a:effectLst/>
                <a:latin typeface="+mn-lt"/>
                <a:ea typeface="+mn-ea"/>
                <a:cs typeface="+mn-cs"/>
              </a:rPr>
              <a:t>По данным же Управления ООН по наркотикам и преступности наркоманов в нашей стране гораздо больше - около 6 млн. человек, причем молодежи - подавляющее большинство: 20% - школьники, 60% - молодые люди от 16 до 30 лет, 20% - люди, старше 30; Россия находится на 3-м месте в мире по употреблению наркотиков. </a:t>
            </a:r>
            <a:r>
              <a:rPr lang="ru-RU" dirty="0" smtClean="0"/>
              <a:t/>
            </a:r>
            <a:br>
              <a:rPr lang="ru-RU" dirty="0" smtClean="0"/>
            </a:br>
            <a:endParaRPr lang="ru-RU"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Особую тревогу общества вызывает проблема зависимого поведения школьников, связанного с употреблением наркотиков. Эта проблема рассматривается в нашей стране как угроза безопасности нации. В поколении родившихся за последние двадцать лет и употребляющих наркотики к своим 16 годам успевают познакомиться с наркотиками почти две трети – 61,6%. По своему возрасту это школьники. Статистический анализ этих данных показывает, что если нижнюю границу первого знакомства с наркотическими средствами удалось бы в ближайшие годы подтянуть к порогу 16-летнего возраста, то только одно это в течение трех, - четырех лет сократило бы количество актуальных потребителей наркотиков практически вдвое.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Мы рассмотрим действие марихуаны, как более доступного и распространенного наркотика. Применение марихуаны не ассоциируют с зависимостью, в чем,</a:t>
            </a:r>
            <a:r>
              <a:rPr lang="ru-RU" sz="1200" kern="1200" baseline="0" dirty="0" smtClean="0">
                <a:solidFill>
                  <a:schemeClr val="tx1"/>
                </a:solidFill>
                <a:effectLst/>
                <a:latin typeface="+mn-lt"/>
                <a:ea typeface="+mn-ea"/>
                <a:cs typeface="+mn-cs"/>
              </a:rPr>
              <a:t> безусловно, заблуждаются.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Физиологические эффекты при употреблении марихуаны: опухание и воспаление глаз, учащение пульса, повышение кровяного давления, нарушение двигательной функции, расслабленность, головная боль, головокружение, тошнота, ощущение голода.</a:t>
            </a:r>
          </a:p>
          <a:p>
            <a:r>
              <a:rPr lang="ru-RU" sz="1200" b="1" kern="1200" dirty="0" smtClean="0">
                <a:solidFill>
                  <a:schemeClr val="tx1"/>
                </a:solidFill>
                <a:effectLst/>
                <a:latin typeface="+mn-lt"/>
                <a:ea typeface="+mn-ea"/>
                <a:cs typeface="+mn-cs"/>
              </a:rPr>
              <a:t>Мозг.</a:t>
            </a:r>
            <a:r>
              <a:rPr lang="ru-RU" sz="1200" kern="1200" dirty="0" smtClean="0">
                <a:solidFill>
                  <a:schemeClr val="tx1"/>
                </a:solidFill>
                <a:effectLst/>
                <a:latin typeface="+mn-lt"/>
                <a:ea typeface="+mn-ea"/>
                <a:cs typeface="+mn-cs"/>
              </a:rPr>
              <a:t> Марихуана влияет на мыслительные способности, способность к пониманию, абстрактному мышлению, обучению и на ближнюю память. Может вызывать состояние паники, беспокойство, токсические психозы.</a:t>
            </a:r>
          </a:p>
          <a:p>
            <a:r>
              <a:rPr lang="ru-RU" sz="1200" b="1" kern="1200" dirty="0" smtClean="0">
                <a:solidFill>
                  <a:schemeClr val="tx1"/>
                </a:solidFill>
                <a:effectLst/>
                <a:latin typeface="+mn-lt"/>
                <a:ea typeface="+mn-ea"/>
                <a:cs typeface="+mn-cs"/>
              </a:rPr>
              <a:t>Легкие.</a:t>
            </a:r>
            <a:r>
              <a:rPr lang="ru-RU" sz="1200" kern="1200" dirty="0" smtClean="0">
                <a:solidFill>
                  <a:schemeClr val="tx1"/>
                </a:solidFill>
                <a:effectLst/>
                <a:latin typeface="+mn-lt"/>
                <a:ea typeface="+mn-ea"/>
                <a:cs typeface="+mn-cs"/>
              </a:rPr>
              <a:t> Курение марихуаны все вредные эффекты свойственные </a:t>
            </a:r>
            <a:r>
              <a:rPr lang="ru-RU" sz="1200" kern="1200" dirty="0" err="1" smtClean="0">
                <a:solidFill>
                  <a:schemeClr val="tx1"/>
                </a:solidFill>
                <a:effectLst/>
                <a:latin typeface="+mn-lt"/>
                <a:ea typeface="+mn-ea"/>
                <a:cs typeface="+mn-cs"/>
              </a:rPr>
              <a:t>табакокурению</a:t>
            </a:r>
            <a:r>
              <a:rPr lang="ru-RU" sz="1200" kern="1200" dirty="0" smtClean="0">
                <a:solidFill>
                  <a:schemeClr val="tx1"/>
                </a:solidFill>
                <a:effectLst/>
                <a:latin typeface="+mn-lt"/>
                <a:ea typeface="+mn-ea"/>
                <a:cs typeface="+mn-cs"/>
              </a:rPr>
              <a:t>: БРОНХИТЫ, ФАРИНГИТЫ, СИНУСИТЫ, РАК ЛЕГКИХ. Марихуана в большей степени, чем табак, способствует развитию заболевания верхних дыхательных путей и отеков.</a:t>
            </a:r>
          </a:p>
          <a:p>
            <a:r>
              <a:rPr lang="ru-RU" sz="1200" b="1" kern="1200" dirty="0" smtClean="0">
                <a:solidFill>
                  <a:schemeClr val="tx1"/>
                </a:solidFill>
                <a:effectLst/>
                <a:latin typeface="+mn-lt"/>
                <a:ea typeface="+mn-ea"/>
                <a:cs typeface="+mn-cs"/>
              </a:rPr>
              <a:t>Сердце.</a:t>
            </a:r>
            <a:r>
              <a:rPr lang="ru-RU" sz="1200" kern="1200" dirty="0" smtClean="0">
                <a:solidFill>
                  <a:schemeClr val="tx1"/>
                </a:solidFill>
                <a:effectLst/>
                <a:latin typeface="+mn-lt"/>
                <a:ea typeface="+mn-ea"/>
                <a:cs typeface="+mn-cs"/>
              </a:rPr>
              <a:t> Использование марихуаны вызывает усиленное сердцебиение, учащение пульса и повышение кровяного давления. Курение марихуаны особенно опасно для людей, страдающих сердечными недугами.</a:t>
            </a:r>
          </a:p>
          <a:p>
            <a:r>
              <a:rPr lang="ru-RU" sz="1200" b="1" kern="1200" dirty="0" smtClean="0">
                <a:solidFill>
                  <a:schemeClr val="tx1"/>
                </a:solidFill>
                <a:effectLst/>
                <a:latin typeface="+mn-lt"/>
                <a:ea typeface="+mn-ea"/>
                <a:cs typeface="+mn-cs"/>
              </a:rPr>
              <a:t>Система репродуцирования (мужчины).</a:t>
            </a:r>
            <a:r>
              <a:rPr lang="ru-RU" sz="1200" kern="1200" dirty="0" smtClean="0">
                <a:solidFill>
                  <a:schemeClr val="tx1"/>
                </a:solidFill>
                <a:effectLst/>
                <a:latin typeface="+mn-lt"/>
                <a:ea typeface="+mn-ea"/>
                <a:cs typeface="+mn-cs"/>
              </a:rPr>
              <a:t> Курение снижает уровень тестостерона, основного мужского гармони. Продолжительное употребление может изменить гормональный фон настолько, что нарушается развитие половой функции подростков.</a:t>
            </a:r>
          </a:p>
          <a:p>
            <a:r>
              <a:rPr lang="ru-RU" sz="1200" b="1" kern="1200" dirty="0" smtClean="0">
                <a:solidFill>
                  <a:schemeClr val="tx1"/>
                </a:solidFill>
                <a:effectLst/>
                <a:latin typeface="+mn-lt"/>
                <a:ea typeface="+mn-ea"/>
                <a:cs typeface="+mn-cs"/>
              </a:rPr>
              <a:t>Социальные последствия длительного употребления</a:t>
            </a:r>
            <a:endParaRPr lang="ru-RU" sz="1200" kern="1200" dirty="0" smtClean="0">
              <a:solidFill>
                <a:schemeClr val="tx1"/>
              </a:solidFill>
              <a:effectLst/>
              <a:latin typeface="+mn-lt"/>
              <a:ea typeface="+mn-ea"/>
              <a:cs typeface="+mn-cs"/>
            </a:endParaRPr>
          </a:p>
          <a:p>
            <a:pPr lvl="0"/>
            <a:r>
              <a:rPr lang="ru-RU" sz="1200" kern="1200" dirty="0" smtClean="0">
                <a:solidFill>
                  <a:schemeClr val="tx1"/>
                </a:solidFill>
                <a:effectLst/>
                <a:latin typeface="+mn-lt"/>
                <a:ea typeface="+mn-ea"/>
                <a:cs typeface="+mn-cs"/>
              </a:rPr>
              <a:t>Социальная самоизоляция;</a:t>
            </a:r>
          </a:p>
          <a:p>
            <a:pPr lvl="0"/>
            <a:r>
              <a:rPr lang="ru-RU" sz="1200" kern="1200" dirty="0" smtClean="0">
                <a:solidFill>
                  <a:schemeClr val="tx1"/>
                </a:solidFill>
                <a:effectLst/>
                <a:latin typeface="+mn-lt"/>
                <a:ea typeface="+mn-ea"/>
                <a:cs typeface="+mn-cs"/>
              </a:rPr>
              <a:t>Переход к более «тяжелым» наркотикам;</a:t>
            </a:r>
          </a:p>
          <a:p>
            <a:pPr lvl="0"/>
            <a:r>
              <a:rPr lang="ru-RU" sz="1200" kern="1200" dirty="0" smtClean="0">
                <a:solidFill>
                  <a:schemeClr val="tx1"/>
                </a:solidFill>
                <a:effectLst/>
                <a:latin typeface="+mn-lt"/>
                <a:ea typeface="+mn-ea"/>
                <a:cs typeface="+mn-cs"/>
              </a:rPr>
              <a:t>Связь с преступностью.</a:t>
            </a:r>
          </a:p>
          <a:p>
            <a:endParaRPr lang="ru-RU" sz="1200" kern="1200" dirty="0" smtClean="0">
              <a:solidFill>
                <a:schemeClr val="tx1"/>
              </a:solidFill>
              <a:effectLst/>
              <a:latin typeface="+mn-lt"/>
              <a:ea typeface="+mn-ea"/>
              <a:cs typeface="+mn-cs"/>
            </a:endParaRPr>
          </a:p>
          <a:p>
            <a:endParaRPr lang="ru-RU" dirty="0"/>
          </a:p>
        </p:txBody>
      </p:sp>
    </p:spTree>
    <p:extLst>
      <p:ext uri="{BB962C8B-B14F-4D97-AF65-F5344CB8AC3E}">
        <p14:creationId xmlns:p14="http://schemas.microsoft.com/office/powerpoint/2010/main" val="35813293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Что же делать</a:t>
            </a:r>
            <a:r>
              <a:rPr lang="ru-RU" sz="1200" kern="1200" baseline="0" dirty="0" smtClean="0">
                <a:solidFill>
                  <a:schemeClr val="tx1"/>
                </a:solidFill>
                <a:effectLst/>
                <a:latin typeface="+mn-lt"/>
                <a:ea typeface="+mn-ea"/>
                <a:cs typeface="+mn-cs"/>
              </a:rPr>
              <a:t> в данной ситуации?</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Первая, привычная стратегия – осуждение и </a:t>
            </a:r>
            <a:r>
              <a:rPr lang="ru-RU" sz="1200" kern="1200" dirty="0" err="1" smtClean="0">
                <a:solidFill>
                  <a:schemeClr val="tx1"/>
                </a:solidFill>
                <a:effectLst/>
                <a:latin typeface="+mn-lt"/>
                <a:ea typeface="+mn-ea"/>
                <a:cs typeface="+mn-cs"/>
              </a:rPr>
              <a:t>запретительство</a:t>
            </a:r>
            <a:r>
              <a:rPr lang="ru-RU" sz="1200" kern="1200" dirty="0" smtClean="0">
                <a:solidFill>
                  <a:schemeClr val="tx1"/>
                </a:solidFill>
                <a:effectLst/>
                <a:latin typeface="+mn-lt"/>
                <a:ea typeface="+mn-ea"/>
                <a:cs typeface="+mn-cs"/>
              </a:rPr>
              <a:t> – уже доказали свою неэффективность. Вторая стратегия – всеобъемлющее принятие любых молодежных течений и ассимиляция их в деятельности официальных организационных структур – нереальна. Остается последнее – диалог. </a:t>
            </a:r>
          </a:p>
          <a:p>
            <a:r>
              <a:rPr lang="ru-RU" sz="1200" kern="1200" dirty="0" smtClean="0">
                <a:solidFill>
                  <a:schemeClr val="tx1"/>
                </a:solidFill>
                <a:effectLst/>
                <a:latin typeface="+mn-lt"/>
                <a:ea typeface="+mn-ea"/>
                <a:cs typeface="+mn-cs"/>
              </a:rPr>
              <a:t>	Перспективным подходом к предупреждению вредных привычек, в том числе курения, является формирование у детей самого раннего возраста установки на здоровый образ жизни. При этом важно помнить, что формирование всякого рода привычек (как вредных, так и здоровых) находится в тесной связи с периодами созревания человека, точнее – с развитием его </a:t>
            </a:r>
            <a:r>
              <a:rPr lang="ru-RU" sz="1200" kern="1200" dirty="0" err="1" smtClean="0">
                <a:solidFill>
                  <a:schemeClr val="tx1"/>
                </a:solidFill>
                <a:effectLst/>
                <a:latin typeface="+mn-lt"/>
                <a:ea typeface="+mn-ea"/>
                <a:cs typeface="+mn-cs"/>
              </a:rPr>
              <a:t>потребностно</a:t>
            </a:r>
            <a:r>
              <a:rPr lang="ru-RU" sz="1200" kern="1200" dirty="0" smtClean="0">
                <a:solidFill>
                  <a:schemeClr val="tx1"/>
                </a:solidFill>
                <a:effectLst/>
                <a:latin typeface="+mn-lt"/>
                <a:ea typeface="+mn-ea"/>
                <a:cs typeface="+mn-cs"/>
              </a:rPr>
              <a:t>-мотивационной сферы.</a:t>
            </a:r>
          </a:p>
          <a:p>
            <a:r>
              <a:rPr lang="ru-RU" sz="1200" kern="1200" dirty="0" smtClean="0">
                <a:solidFill>
                  <a:schemeClr val="tx1"/>
                </a:solidFill>
                <a:effectLst/>
                <a:latin typeface="+mn-lt"/>
                <a:ea typeface="+mn-ea"/>
                <a:cs typeface="+mn-cs"/>
              </a:rPr>
              <a:t>	В профилактической работе выделяются такие направления как:</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Формирование у детей и подростков четкой установки на неприятие наркотиков; выявление подростков группы риска и оказание им социально-педагогической и психологической помощи; обучение родителей созданию в семье атмосферы, исключающей употребление наркотиков, способам заполнения досуга, способам оказания помощи детям в организации своей жизни без наркотиков. </a:t>
            </a:r>
          </a:p>
          <a:p>
            <a:r>
              <a:rPr lang="ru-RU" sz="1200" kern="1200" dirty="0" smtClean="0">
                <a:solidFill>
                  <a:schemeClr val="tx1"/>
                </a:solidFill>
                <a:effectLst/>
                <a:latin typeface="+mn-lt"/>
                <a:ea typeface="+mn-ea"/>
                <a:cs typeface="+mn-cs"/>
              </a:rPr>
              <a:t>	Формирование у учащихся стратегической мотивации (дальних перспектив); формирование черт совершенствующей социально-успешной личности; усиление защитных механизмов и ослабление провоцирующих употребление ПАВ механизмов. </a:t>
            </a:r>
          </a:p>
          <a:p>
            <a:r>
              <a:rPr lang="ru-RU" sz="1200" kern="1200" dirty="0" smtClean="0">
                <a:solidFill>
                  <a:schemeClr val="tx1"/>
                </a:solidFill>
                <a:effectLst/>
                <a:latin typeface="+mn-lt"/>
                <a:ea typeface="+mn-ea"/>
                <a:cs typeface="+mn-cs"/>
              </a:rPr>
              <a:t>	Обеспечение </a:t>
            </a:r>
            <a:r>
              <a:rPr lang="ru-RU" sz="1200" kern="1200" dirty="0" err="1" smtClean="0">
                <a:solidFill>
                  <a:schemeClr val="tx1"/>
                </a:solidFill>
                <a:effectLst/>
                <a:latin typeface="+mn-lt"/>
                <a:ea typeface="+mn-ea"/>
                <a:cs typeface="+mn-cs"/>
              </a:rPr>
              <a:t>просоциальной</a:t>
            </a:r>
            <a:r>
              <a:rPr lang="ru-RU" sz="1200" kern="1200" dirty="0" smtClean="0">
                <a:solidFill>
                  <a:schemeClr val="tx1"/>
                </a:solidFill>
                <a:effectLst/>
                <a:latin typeface="+mn-lt"/>
                <a:ea typeface="+mn-ea"/>
                <a:cs typeface="+mn-cs"/>
              </a:rPr>
              <a:t> активности подростков, общественно-полезной деятельности, необходимой для их полноценного развития и предупреждения девиантного поведения, путем включения подростка в группу </a:t>
            </a:r>
            <a:r>
              <a:rPr lang="ru-RU" sz="1200" kern="1200" dirty="0" err="1" smtClean="0">
                <a:solidFill>
                  <a:schemeClr val="tx1"/>
                </a:solidFill>
                <a:effectLst/>
                <a:latin typeface="+mn-lt"/>
                <a:ea typeface="+mn-ea"/>
                <a:cs typeface="+mn-cs"/>
              </a:rPr>
              <a:t>просоциальной</a:t>
            </a:r>
            <a:r>
              <a:rPr lang="ru-RU" sz="1200" kern="1200" dirty="0" smtClean="0">
                <a:solidFill>
                  <a:schemeClr val="tx1"/>
                </a:solidFill>
                <a:effectLst/>
                <a:latin typeface="+mn-lt"/>
                <a:ea typeface="+mn-ea"/>
                <a:cs typeface="+mn-cs"/>
              </a:rPr>
              <a:t> ориентации.</a:t>
            </a:r>
          </a:p>
          <a:p>
            <a:r>
              <a:rPr lang="ru-RU" sz="1200" kern="1200" dirty="0" smtClean="0">
                <a:solidFill>
                  <a:schemeClr val="tx1"/>
                </a:solidFill>
                <a:effectLst/>
                <a:latin typeface="+mn-lt"/>
                <a:ea typeface="+mn-ea"/>
                <a:cs typeface="+mn-cs"/>
              </a:rPr>
              <a:t>	Включение специально подготовленных подростков в процесс профилактики по принципу дополнительности в качестве субъектов оказания помощи сверстникам в решении эмоциональных проблем, разрешения конфликтных ситуации, в качестве активных пропагандистов здорового образа жизни.</a:t>
            </a:r>
          </a:p>
          <a:p>
            <a:r>
              <a:rPr lang="ru-RU" sz="1200" kern="1200" dirty="0" smtClean="0">
                <a:solidFill>
                  <a:schemeClr val="tx1"/>
                </a:solidFill>
                <a:effectLst/>
                <a:latin typeface="+mn-lt"/>
                <a:ea typeface="+mn-ea"/>
                <a:cs typeface="+mn-cs"/>
              </a:rPr>
              <a:t>	Распространение информации о причинах формах и последствиях злоупотребления наркотических средств; формирование у подростков навыков анализа и критической оценки информации, получаемой о </a:t>
            </a:r>
            <a:r>
              <a:rPr lang="ru-RU" sz="1200" kern="1200" dirty="0" err="1" smtClean="0">
                <a:solidFill>
                  <a:schemeClr val="tx1"/>
                </a:solidFill>
                <a:effectLst/>
                <a:latin typeface="+mn-lt"/>
                <a:ea typeface="+mn-ea"/>
                <a:cs typeface="+mn-cs"/>
              </a:rPr>
              <a:t>психоактивных</a:t>
            </a:r>
            <a:r>
              <a:rPr lang="ru-RU" sz="1200" kern="1200" dirty="0" smtClean="0">
                <a:solidFill>
                  <a:schemeClr val="tx1"/>
                </a:solidFill>
                <a:effectLst/>
                <a:latin typeface="+mn-lt"/>
                <a:ea typeface="+mn-ea"/>
                <a:cs typeface="+mn-cs"/>
              </a:rPr>
              <a:t> веществах; включение игровых программ воспитания трезвости в обучение начиная с младших классов и до окончания школы; формирование здорового образа жизни и трезвеннических установок у подрастающего поколения.</a:t>
            </a:r>
          </a:p>
          <a:p>
            <a:r>
              <a:rPr lang="ru-RU" sz="1200" kern="1200" dirty="0" smtClean="0">
                <a:solidFill>
                  <a:schemeClr val="tx1"/>
                </a:solidFill>
                <a:effectLst/>
                <a:latin typeface="+mn-lt"/>
                <a:ea typeface="+mn-ea"/>
                <a:cs typeface="+mn-cs"/>
              </a:rPr>
              <a:t>	Изменение ценностного отношения детей и молодежи к наркотикам, формирование личной ответственности за свое поведение, обусловливающие снижение спроса на </a:t>
            </a:r>
            <a:r>
              <a:rPr lang="ru-RU" sz="1200" kern="1200" dirty="0" err="1" smtClean="0">
                <a:solidFill>
                  <a:schemeClr val="tx1"/>
                </a:solidFill>
                <a:effectLst/>
                <a:latin typeface="+mn-lt"/>
                <a:ea typeface="+mn-ea"/>
                <a:cs typeface="+mn-cs"/>
              </a:rPr>
              <a:t>психоактивные</a:t>
            </a:r>
            <a:r>
              <a:rPr lang="ru-RU" sz="1200" kern="1200" dirty="0" smtClean="0">
                <a:solidFill>
                  <a:schemeClr val="tx1"/>
                </a:solidFill>
                <a:effectLst/>
                <a:latin typeface="+mn-lt"/>
                <a:ea typeface="+mn-ea"/>
                <a:cs typeface="+mn-cs"/>
              </a:rPr>
              <a:t> вещества в детско-молодежной популяции; сдерживание вовлечения детей и молодежи в прием наркотических средств за счет пропаганды здорового образа жизни, формирования антинаркотических установок и профилактической работы, осуществляемой сотрудниками образовательных учреждений. </a:t>
            </a:r>
            <a:endParaRPr lang="ru-RU" dirty="0"/>
          </a:p>
        </p:txBody>
      </p:sp>
    </p:spTree>
    <p:extLst>
      <p:ext uri="{BB962C8B-B14F-4D97-AF65-F5344CB8AC3E}">
        <p14:creationId xmlns:p14="http://schemas.microsoft.com/office/powerpoint/2010/main" val="4882764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ru-RU"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Подводя итоги можно</a:t>
            </a:r>
            <a:r>
              <a:rPr lang="ru-RU" baseline="0" dirty="0" smtClean="0"/>
              <a:t> сказать, что только комплекс мероприятий поможет уберечь наших детей от отрицательных зависимостей. Другими словами только наши совместные, многочисленные и постоянные усилия помогут сохранить жизнь нашим детям, сделать их успешными, счастливыми. Нам необходимо:</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ru-RU" sz="1200" b="1" dirty="0" smtClean="0"/>
              <a:t>организовать свободное время</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ru-RU" sz="1200" b="1" dirty="0" smtClean="0"/>
              <a:t>обеспечить</a:t>
            </a:r>
            <a:r>
              <a:rPr lang="ru-RU" sz="1200" b="1" baseline="0" dirty="0" smtClean="0"/>
              <a:t> уважение и </a:t>
            </a:r>
            <a:r>
              <a:rPr lang="ru-RU" sz="1200" b="1" dirty="0" smtClean="0"/>
              <a:t>понимание в семье</a:t>
            </a:r>
          </a:p>
          <a:p>
            <a:pPr marL="171450" indent="-171450">
              <a:buFont typeface="Arial" pitchFamily="34" charset="0"/>
              <a:buChar char="•"/>
            </a:pPr>
            <a:r>
              <a:rPr lang="ru-RU" sz="1200" b="1" dirty="0" smtClean="0">
                <a:effectLst/>
              </a:rPr>
              <a:t>вовлекать ребенка</a:t>
            </a:r>
            <a:r>
              <a:rPr lang="ru-RU" sz="1200" b="1" baseline="0" dirty="0" smtClean="0">
                <a:effectLst/>
              </a:rPr>
              <a:t> </a:t>
            </a:r>
            <a:r>
              <a:rPr lang="ru-RU" sz="1200" b="1" dirty="0" smtClean="0">
                <a:effectLst/>
              </a:rPr>
              <a:t>созидательное творчество</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ru-RU" sz="1200" b="1" dirty="0" smtClean="0">
                <a:solidFill>
                  <a:srgbClr val="00B0F0"/>
                </a:solidFill>
              </a:rPr>
              <a:t>Информировать детей о пагубном действии </a:t>
            </a:r>
            <a:r>
              <a:rPr lang="ru-RU" sz="1200" b="1" dirty="0" err="1" smtClean="0">
                <a:solidFill>
                  <a:srgbClr val="00B0F0"/>
                </a:solidFill>
              </a:rPr>
              <a:t>психоактивных</a:t>
            </a:r>
            <a:r>
              <a:rPr lang="ru-RU" sz="1200" b="1" baseline="0" dirty="0" smtClean="0">
                <a:solidFill>
                  <a:srgbClr val="00B0F0"/>
                </a:solidFill>
              </a:rPr>
              <a:t> веществ</a:t>
            </a:r>
            <a:r>
              <a:rPr lang="ru-RU" sz="1200" b="1" dirty="0" smtClean="0">
                <a:solidFill>
                  <a:srgbClr val="00B0F0"/>
                </a:solidFill>
              </a:rPr>
              <a:t>, в том числе: </a:t>
            </a:r>
            <a:r>
              <a:rPr lang="ru-RU" sz="1200" b="1" dirty="0" smtClean="0">
                <a:solidFill>
                  <a:srgbClr val="FFC000"/>
                </a:solidFill>
              </a:rPr>
              <a:t>обучать родителей </a:t>
            </a:r>
            <a:endParaRPr lang="ru-RU" sz="1200" b="1" dirty="0" smtClean="0">
              <a:solidFill>
                <a:srgbClr val="00B0F0"/>
              </a:solidFill>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ru-RU" sz="1200" b="1" dirty="0" smtClean="0">
                <a:solidFill>
                  <a:srgbClr val="00B050"/>
                </a:solidFill>
              </a:rPr>
              <a:t>поощрять здоровые увлечения</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ru-RU" sz="1200" b="1" dirty="0" smtClean="0">
                <a:solidFill>
                  <a:srgbClr val="FFFF00"/>
                </a:solidFill>
              </a:rPr>
              <a:t>повышать интерес к образованию </a:t>
            </a:r>
          </a:p>
          <a:p>
            <a:endParaRPr lang="ru-RU" sz="1200" b="1" dirty="0" smtClean="0">
              <a:solidFill>
                <a:srgbClr val="00B0F0"/>
              </a:solidFill>
            </a:endParaRPr>
          </a:p>
          <a:p>
            <a:pPr>
              <a:buFont typeface="Wingdings" pitchFamily="2" charset="2"/>
              <a:buNone/>
            </a:pPr>
            <a:endParaRPr lang="ru-RU" sz="12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a:p>
        </p:txBody>
      </p:sp>
    </p:spTree>
    <p:extLst>
      <p:ext uri="{BB962C8B-B14F-4D97-AF65-F5344CB8AC3E}">
        <p14:creationId xmlns:p14="http://schemas.microsoft.com/office/powerpoint/2010/main" val="3587666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50000"/>
              </a:lnSpc>
            </a:pPr>
            <a:r>
              <a:rPr lang="ru-RU" sz="1200" kern="1200" dirty="0" smtClean="0">
                <a:solidFill>
                  <a:schemeClr val="tx1"/>
                </a:solidFill>
                <a:effectLst/>
                <a:latin typeface="Times New Roman" pitchFamily="18" charset="0"/>
                <a:cs typeface="Times New Roman" pitchFamily="18" charset="0"/>
              </a:rPr>
              <a:t>Во </a:t>
            </a:r>
            <a:r>
              <a:rPr lang="ru-RU" sz="1200" kern="1200" dirty="0" smtClean="0">
                <a:solidFill>
                  <a:schemeClr val="tx1"/>
                </a:solidFill>
                <a:effectLst/>
                <a:latin typeface="Times New Roman" pitchFamily="18" charset="0"/>
                <a:cs typeface="Times New Roman" pitchFamily="18" charset="0"/>
                <a:hlinkClick r:id="rId3" tooltip="Франция"/>
              </a:rPr>
              <a:t>Франции</a:t>
            </a:r>
            <a:r>
              <a:rPr lang="ru-RU" sz="1200" kern="1200" dirty="0" smtClean="0">
                <a:solidFill>
                  <a:schemeClr val="tx1"/>
                </a:solidFill>
                <a:effectLst/>
                <a:latin typeface="Times New Roman" pitchFamily="18" charset="0"/>
                <a:cs typeface="Times New Roman" pitchFamily="18" charset="0"/>
              </a:rPr>
              <a:t> эти напитки до недавнего времени были полностью запрещены, а в </a:t>
            </a:r>
            <a:r>
              <a:rPr lang="ru-RU" sz="1200" kern="1200" dirty="0" smtClean="0">
                <a:solidFill>
                  <a:schemeClr val="tx1"/>
                </a:solidFill>
                <a:effectLst/>
                <a:latin typeface="Times New Roman" pitchFamily="18" charset="0"/>
                <a:cs typeface="Times New Roman" pitchFamily="18" charset="0"/>
                <a:hlinkClick r:id="rId4" tooltip="Германия"/>
              </a:rPr>
              <a:t>Германии</a:t>
            </a:r>
            <a:r>
              <a:rPr lang="ru-RU" sz="1200" kern="1200" dirty="0" smtClean="0">
                <a:solidFill>
                  <a:schemeClr val="tx1"/>
                </a:solidFill>
                <a:effectLst/>
                <a:latin typeface="Times New Roman" pitchFamily="18" charset="0"/>
                <a:cs typeface="Times New Roman" pitchFamily="18" charset="0"/>
              </a:rPr>
              <a:t> есть запрет на их производство.</a:t>
            </a:r>
          </a:p>
          <a:p>
            <a:pPr algn="just">
              <a:lnSpc>
                <a:spcPct val="150000"/>
              </a:lnSpc>
            </a:pPr>
            <a:r>
              <a:rPr lang="ru-RU" sz="1200" kern="1200" dirty="0" smtClean="0">
                <a:solidFill>
                  <a:schemeClr val="tx1"/>
                </a:solidFill>
                <a:effectLst/>
                <a:latin typeface="Times New Roman" pitchFamily="18" charset="0"/>
                <a:cs typeface="Times New Roman" pitchFamily="18" charset="0"/>
              </a:rPr>
              <a:t>В некоторых цивилизованных странах, например Норвегии, Дании и Франции по силе воздействия на психику человека энергетические коктейли приравнены к лекарствам и продаются исключительно в аптеках. </a:t>
            </a:r>
          </a:p>
          <a:p>
            <a:pPr algn="just">
              <a:lnSpc>
                <a:spcPct val="150000"/>
              </a:lnSpc>
            </a:pPr>
            <a:r>
              <a:rPr lang="ru-RU" sz="1200" kern="1200" dirty="0" smtClean="0">
                <a:solidFill>
                  <a:schemeClr val="tx1"/>
                </a:solidFill>
                <a:effectLst/>
                <a:latin typeface="Times New Roman" pitchFamily="18" charset="0"/>
                <a:cs typeface="Times New Roman" pitchFamily="18" charset="0"/>
              </a:rPr>
              <a:t>В декабре 2010 года алкогольные энергетические напитки, содержащие кофеин, были полностью изъяты из продажи на всей территории США на основании заключения властей об их вреде для здоровья.</a:t>
            </a:r>
          </a:p>
          <a:p>
            <a:pPr marL="0" marR="0" indent="0" algn="just" defTabSz="914400" rtl="0" eaLnBrk="1" fontAlgn="auto" latinLnBrk="0" hangingPunct="1">
              <a:lnSpc>
                <a:spcPct val="150000"/>
              </a:lnSpc>
              <a:spcBef>
                <a:spcPts val="0"/>
              </a:spcBef>
              <a:spcAft>
                <a:spcPts val="0"/>
              </a:spcAft>
              <a:buClrTx/>
              <a:buSzTx/>
              <a:buFontTx/>
              <a:buNone/>
              <a:tabLst/>
              <a:defRPr/>
            </a:pPr>
            <a:r>
              <a:rPr lang="ru-RU" sz="1200" kern="1200" dirty="0" smtClean="0">
                <a:solidFill>
                  <a:schemeClr val="tx1"/>
                </a:solidFill>
                <a:effectLst/>
                <a:latin typeface="Times New Roman" pitchFamily="18" charset="0"/>
                <a:cs typeface="Times New Roman" pitchFamily="18" charset="0"/>
              </a:rPr>
              <a:t>Даже при </a:t>
            </a:r>
            <a:r>
              <a:rPr lang="ru-RU" sz="1200" kern="1200" dirty="0" err="1" smtClean="0">
                <a:solidFill>
                  <a:schemeClr val="tx1"/>
                </a:solidFill>
                <a:effectLst/>
                <a:latin typeface="Times New Roman" pitchFamily="18" charset="0"/>
                <a:cs typeface="Times New Roman" pitchFamily="18" charset="0"/>
              </a:rPr>
              <a:t>избежании</a:t>
            </a:r>
            <a:r>
              <a:rPr lang="ru-RU" sz="1200" kern="1200" dirty="0" smtClean="0">
                <a:solidFill>
                  <a:schemeClr val="tx1"/>
                </a:solidFill>
                <a:effectLst/>
                <a:latin typeface="Times New Roman" pitchFamily="18" charset="0"/>
                <a:cs typeface="Times New Roman" pitchFamily="18" charset="0"/>
              </a:rPr>
              <a:t> физической активности прием энергетиков приводит к увеличению пульса, артериального давления. Если у человека есть проблемы с давлением, сердечно-сосудистой системой, применение таких напитков категорически противопоказано.</a:t>
            </a:r>
          </a:p>
          <a:p>
            <a:pPr algn="just">
              <a:lnSpc>
                <a:spcPct val="150000"/>
              </a:lnSpc>
            </a:pPr>
            <a:endParaRPr lang="ru-RU" sz="1200" kern="1200" dirty="0" smtClean="0">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4152436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50000"/>
              </a:lnSpc>
              <a:spcBef>
                <a:spcPts val="0"/>
              </a:spcBef>
              <a:spcAft>
                <a:spcPts val="0"/>
              </a:spcAft>
              <a:buClrTx/>
              <a:buSzTx/>
              <a:buFontTx/>
              <a:buNone/>
              <a:tabLst/>
              <a:defRPr/>
            </a:pPr>
            <a:r>
              <a:rPr lang="ru-RU" sz="1200" kern="1200" dirty="0" smtClean="0">
                <a:solidFill>
                  <a:schemeClr val="tx1"/>
                </a:solidFill>
                <a:effectLst/>
                <a:latin typeface="Times New Roman" pitchFamily="18" charset="0"/>
                <a:cs typeface="Times New Roman" pitchFamily="18" charset="0"/>
              </a:rPr>
              <a:t>Как правило, токсикоманы вдыхают пары летучих наркотически действующих веществ (ЛНДВ), к которым относят клеи, краски, различные растворители и другие продукты химической промышленности. Этот термин выделен совсем недавно. Раньше это влечение относили к наркомании.</a:t>
            </a:r>
          </a:p>
          <a:p>
            <a:pPr algn="just">
              <a:lnSpc>
                <a:spcPct val="150000"/>
              </a:lnSpc>
            </a:pPr>
            <a:r>
              <a:rPr lang="ru-RU" sz="1200" kern="1200" dirty="0" smtClean="0">
                <a:solidFill>
                  <a:schemeClr val="tx1"/>
                </a:solidFill>
                <a:effectLst/>
                <a:latin typeface="Times New Roman" pitchFamily="18" charset="0"/>
                <a:cs typeface="Times New Roman" pitchFamily="18" charset="0"/>
              </a:rPr>
              <a:t>По производимому действию на организм токсикомания у подростков является, пожалуй, еще более пагубной, чем наркомания. Токсикомания вызывает более быструю и сильную зависимость и большие разрушения в организме.</a:t>
            </a:r>
          </a:p>
          <a:p>
            <a:pPr algn="just">
              <a:lnSpc>
                <a:spcPct val="150000"/>
              </a:lnSpc>
            </a:pPr>
            <a:r>
              <a:rPr lang="ru-RU" sz="1200" kern="1200" dirty="0" smtClean="0">
                <a:solidFill>
                  <a:schemeClr val="tx1"/>
                </a:solidFill>
                <a:effectLst/>
                <a:latin typeface="Times New Roman" pitchFamily="18" charset="0"/>
                <a:cs typeface="Times New Roman" pitchFamily="18" charset="0"/>
              </a:rPr>
              <a:t>В последнее время токсикомания среди подростков распространилась очень широко. Средний возраст токсикоманов 8-15 лет. Поэтому родители должны быть настороже буквально с момента поступления ребенка в школу.</a:t>
            </a:r>
          </a:p>
          <a:p>
            <a:pPr algn="just">
              <a:lnSpc>
                <a:spcPct val="150000"/>
              </a:lnSpc>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9969474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Times New Roman" pitchFamily="18" charset="0"/>
                <a:cs typeface="Times New Roman" pitchFamily="18" charset="0"/>
              </a:rPr>
              <a:t>Большинство детей впервые пробуют ЛНДВ (обычно это клей) из любопытства, побуждаемые к этому своими более старшими или просто более «опытными» товарищами. </a:t>
            </a:r>
          </a:p>
          <a:p>
            <a:pPr algn="just"/>
            <a:r>
              <a:rPr lang="ru-RU" sz="1200" kern="1200" dirty="0" smtClean="0">
                <a:solidFill>
                  <a:schemeClr val="tx1"/>
                </a:solidFill>
                <a:effectLst/>
                <a:latin typeface="Times New Roman" pitchFamily="18" charset="0"/>
                <a:cs typeface="Times New Roman" pitchFamily="18" charset="0"/>
              </a:rPr>
              <a:t>Ребенка лучше начинать контролировать буквально с детского сада, и особенно нужно позаботиться о его занятости в течение дня. Более высок риск пристраститься к ЛНДВ у детей, предоставленных в течение дня самим себе, свободно гуляющих по городу в любое время дня, не посещающих никакие секции или кружки, а иногда даже и школу.</a:t>
            </a:r>
          </a:p>
          <a:p>
            <a:pPr algn="just"/>
            <a:r>
              <a:rPr lang="ru-RU" sz="1200" kern="1200" dirty="0" smtClean="0">
                <a:solidFill>
                  <a:schemeClr val="tx1"/>
                </a:solidFill>
                <a:effectLst/>
                <a:latin typeface="Times New Roman" pitchFamily="18" charset="0"/>
                <a:cs typeface="Times New Roman" pitchFamily="18" charset="0"/>
              </a:rPr>
              <a:t>Однако и для детей из благополучных семей не исключена возможность быть втянутым в компанию токсикоманов. Этому могут способствовать непонимание в семье, чувство скуки или одиночества. Если же вы застали ребенка за подобным занятием, это не только повод для проведения воспитательной беседы, но, скорее сигнал, что в его воспитании появился какой-то пробел. Ни в коем случае нельзя пускать дело на самотек, однажды сделав ребенку предупреждение. Очень важно объяснить, что это очень опасное и потому совершенно неподобающее занятие.</a:t>
            </a:r>
          </a:p>
          <a:p>
            <a:pPr algn="just"/>
            <a:r>
              <a:rPr lang="ru-RU" sz="1200" kern="1200" dirty="0" smtClean="0">
                <a:solidFill>
                  <a:schemeClr val="tx1"/>
                </a:solidFill>
                <a:effectLst/>
                <a:latin typeface="Times New Roman" pitchFamily="18" charset="0"/>
                <a:cs typeface="Times New Roman" pitchFamily="18" charset="0"/>
              </a:rPr>
              <a:t>Токсикомания у подростков развивается очень злокачественно. Через 1-2 месяца вдыхания паров растворителей наступают необратимые изменения внутренних органов и нервной системы. Через 1-2 года, если токсикоман к этому времени еще жив, он становится полным инвалидом. Каждый третий погибает к этому сроку.</a:t>
            </a:r>
          </a:p>
          <a:p>
            <a:pPr algn="just"/>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48577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Times New Roman" pitchFamily="18" charset="0"/>
                <a:cs typeface="Times New Roman" pitchFamily="18" charset="0"/>
              </a:rPr>
              <a:t>Признаки токсикомании у подростков.</a:t>
            </a:r>
            <a:r>
              <a:rPr lang="ru-RU" sz="1200" kern="1200" dirty="0" smtClean="0">
                <a:solidFill>
                  <a:schemeClr val="tx1"/>
                </a:solidFill>
                <a:effectLst/>
                <a:latin typeface="Times New Roman" pitchFamily="18" charset="0"/>
                <a:cs typeface="Times New Roman" pitchFamily="18" charset="0"/>
              </a:rPr>
              <a:t> Быстро развивается сильная психическая зависимость, и ребенок теряет интерес к обычной жизни, школе, прежним увлечениям. Он с двумя-тремя такими же товарищами постоянно прячется в уединенных местах, чтобы нюхнуть. Обычно токсикоманы находят такие места на стройках, участках у детских садов, заброшенных зданиях.</a:t>
            </a:r>
          </a:p>
          <a:p>
            <a:pPr algn="just"/>
            <a:r>
              <a:rPr lang="ru-RU" sz="1200" kern="1200" dirty="0" smtClean="0">
                <a:solidFill>
                  <a:schemeClr val="tx1"/>
                </a:solidFill>
                <a:effectLst/>
                <a:latin typeface="Times New Roman" pitchFamily="18" charset="0"/>
                <a:cs typeface="Times New Roman" pitchFamily="18" charset="0"/>
              </a:rPr>
              <a:t>Если у подростка с небольшим стажем применения токсических веществ нет возможности продолжать употреблять ЛНДВ, он становится агрессивным, несговорчивым, отказывается подчиняться родителям, у него нарушается сон, пропадает аппетит. Эти симптомы токсикомании сходны со слабыми проявлениями ломки у наркоманов и имеют то же происхождение. У токсикоманов со стажем абстинентный синдром протекает более тяжело.</a:t>
            </a:r>
          </a:p>
          <a:p>
            <a:pPr algn="just"/>
            <a:r>
              <a:rPr lang="ru-RU" sz="1200" kern="1200" dirty="0" smtClean="0">
                <a:solidFill>
                  <a:schemeClr val="tx1"/>
                </a:solidFill>
                <a:effectLst/>
                <a:latin typeface="Times New Roman" pitchFamily="18" charset="0"/>
                <a:cs typeface="Times New Roman" pitchFamily="18" charset="0"/>
              </a:rPr>
              <a:t>Уже к концу первых суток воздержания токсикоман начинает страдать от сильной головной боли, появляются дрожание век, языка, отечность, судороги. Нарастают агрессивность, раздражительность, чувство тревоги. На вторые сутки эти симптомы токсикомании усиливаются, искажается восприятие собственного тела, голова и конечности кажутся более длинными, тяжелыми, неправильной формы. Такое состояние часто приводит к самоубийству.</a:t>
            </a:r>
          </a:p>
          <a:p>
            <a:pPr algn="just"/>
            <a:r>
              <a:rPr lang="ru-RU" sz="1200" kern="1200" dirty="0" smtClean="0">
                <a:solidFill>
                  <a:schemeClr val="tx1"/>
                </a:solidFill>
                <a:effectLst/>
                <a:latin typeface="Times New Roman" pitchFamily="18" charset="0"/>
                <a:cs typeface="Times New Roman" pitchFamily="18" charset="0"/>
              </a:rPr>
              <a:t>Внешние признаки токсикомании, по которым можно установить употребление подростком ЛВНД, в целом такие же, как и при наркомании. Это резкие перепады настроения, необъяснимая веселость и беспечность или, наоборот, агрессивность и раздражительность. Подросток пропускает занятия в школе, часто пропадает где-то и не может внятно объяснить такое свое поведение.</a:t>
            </a:r>
          </a:p>
          <a:p>
            <a:pPr algn="just"/>
            <a:r>
              <a:rPr lang="ru-RU" sz="1200" kern="1200" dirty="0" smtClean="0">
                <a:solidFill>
                  <a:schemeClr val="tx1"/>
                </a:solidFill>
                <a:effectLst/>
                <a:latin typeface="Times New Roman" pitchFamily="18" charset="0"/>
                <a:cs typeface="Times New Roman" pitchFamily="18" charset="0"/>
              </a:rPr>
              <a:t> </a:t>
            </a:r>
          </a:p>
          <a:p>
            <a:pPr algn="just"/>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47835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50000"/>
              </a:lnSpc>
            </a:pPr>
            <a:r>
              <a:rPr lang="ru-RU" sz="1200" kern="1200" dirty="0" smtClean="0">
                <a:solidFill>
                  <a:schemeClr val="tx1"/>
                </a:solidFill>
                <a:effectLst/>
                <a:latin typeface="Times New Roman" pitchFamily="18" charset="0"/>
                <a:cs typeface="Times New Roman" pitchFamily="18" charset="0"/>
              </a:rPr>
              <a:t>Родителям, чьи дети стали жертвами этой пагубной привычки, не следует впадать в отчаяние, но в то же время нужно принять решительные меры для ее прекращения.</a:t>
            </a:r>
          </a:p>
          <a:p>
            <a:pPr algn="just">
              <a:lnSpc>
                <a:spcPct val="150000"/>
              </a:lnSpc>
            </a:pPr>
            <a:r>
              <a:rPr lang="ru-RU" sz="1200" kern="1200" dirty="0" smtClean="0">
                <a:solidFill>
                  <a:schemeClr val="tx1"/>
                </a:solidFill>
                <a:effectLst/>
                <a:latin typeface="Times New Roman" pitchFamily="18" charset="0"/>
                <a:cs typeface="Times New Roman" pitchFamily="18" charset="0"/>
              </a:rPr>
              <a:t>Иногда помогает изоляция подростка от дурной компании, переезд семьи в другой город, куда не распространилась эпидемия токсикомании. Если вы чувствуете, что не можете справиться с ситуацией, лучше обратиться к специалисту в наркологические учреждения.</a:t>
            </a:r>
          </a:p>
          <a:p>
            <a:pPr algn="just">
              <a:lnSpc>
                <a:spcPct val="150000"/>
              </a:lnSpc>
            </a:pPr>
            <a:r>
              <a:rPr lang="ru-RU" sz="1200" kern="1200" dirty="0" smtClean="0">
                <a:solidFill>
                  <a:schemeClr val="tx1"/>
                </a:solidFill>
                <a:effectLst/>
                <a:latin typeface="Times New Roman" pitchFamily="18" charset="0"/>
                <a:cs typeface="Times New Roman" pitchFamily="18" charset="0"/>
              </a:rPr>
              <a:t> </a:t>
            </a:r>
          </a:p>
          <a:p>
            <a:pPr algn="just">
              <a:lnSpc>
                <a:spcPct val="150000"/>
              </a:lnSpc>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1235919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Times New Roman" pitchFamily="18" charset="0"/>
                <a:cs typeface="Times New Roman" pitchFamily="18" charset="0"/>
              </a:rPr>
              <a:t>Основной группой риска для развития компьютерной зависимости являются подростки в возрасте от 10 до 18 лет. Этому способствуют широкое распространение домашних компьютеров, легкость подключения к интернету, компьютеризация школьных программ обучения, большое количество игровых компьютерных клубов. В группу риска чаще всего попадают мальчики, ведь у них от природы больше, чем у девочек, развиты </a:t>
            </a:r>
            <a:r>
              <a:rPr lang="ru-RU" sz="1200" kern="1200" dirty="0" err="1" smtClean="0">
                <a:solidFill>
                  <a:schemeClr val="tx1"/>
                </a:solidFill>
                <a:effectLst/>
                <a:latin typeface="Times New Roman" pitchFamily="18" charset="0"/>
                <a:cs typeface="Times New Roman" pitchFamily="18" charset="0"/>
              </a:rPr>
              <a:t>конкурентность</a:t>
            </a:r>
            <a:r>
              <a:rPr lang="ru-RU" sz="1200" kern="1200" dirty="0" smtClean="0">
                <a:solidFill>
                  <a:schemeClr val="tx1"/>
                </a:solidFill>
                <a:effectLst/>
                <a:latin typeface="Times New Roman" pitchFamily="18" charset="0"/>
                <a:cs typeface="Times New Roman" pitchFamily="18" charset="0"/>
              </a:rPr>
              <a:t>, соревновательные мотивы, стремление к первенству.</a:t>
            </a:r>
          </a:p>
          <a:p>
            <a:pPr marL="0" marR="0" indent="0" algn="just" defTabSz="914400" rtl="0" eaLnBrk="1" fontAlgn="auto" latinLnBrk="0" hangingPunct="1">
              <a:spcBef>
                <a:spcPts val="0"/>
              </a:spcBef>
              <a:spcAft>
                <a:spcPts val="0"/>
              </a:spcAft>
              <a:buClrTx/>
              <a:buSzTx/>
              <a:buFontTx/>
              <a:buNone/>
              <a:tabLst/>
              <a:defRPr/>
            </a:pPr>
            <a:r>
              <a:rPr lang="ru-RU" sz="1200" kern="1200" dirty="0" smtClean="0">
                <a:solidFill>
                  <a:schemeClr val="tx1"/>
                </a:solidFill>
                <a:effectLst/>
                <a:latin typeface="Times New Roman" pitchFamily="18" charset="0"/>
                <a:cs typeface="Times New Roman" pitchFamily="18" charset="0"/>
              </a:rPr>
              <a:t>Компьютерная зависимость может возникнуть и в более раннем возрасте. В младшем школьном возрасте в силу возрастных особенностей психика ребенка характеризуется нестабильностью. В этом возрасте происходит смена основного вида деятельности: игра сменяется учебой. Нестабильность психики ребенка является одним из оснований возникновения различных видов зависимостей, и не только компьютерных. Кроме того, детская психика наиболее подвержена привыканию при систематическом воздействии на нее.</a:t>
            </a:r>
          </a:p>
          <a:p>
            <a:pPr marL="0" marR="0" indent="0" algn="just" defTabSz="914400" rtl="0" eaLnBrk="1" fontAlgn="auto" latinLnBrk="0" hangingPunct="1">
              <a:spcBef>
                <a:spcPts val="0"/>
              </a:spcBef>
              <a:spcAft>
                <a:spcPts val="0"/>
              </a:spcAft>
              <a:buClrTx/>
              <a:buSzTx/>
              <a:buFontTx/>
              <a:buNone/>
              <a:tabLst/>
              <a:defRPr/>
            </a:pPr>
            <a:r>
              <a:rPr lang="ru-RU" sz="1200" kern="1200" dirty="0" smtClean="0">
                <a:solidFill>
                  <a:schemeClr val="tx1"/>
                </a:solidFill>
                <a:effectLst/>
                <a:latin typeface="Times New Roman" pitchFamily="18" charset="0"/>
                <a:cs typeface="Times New Roman" pitchFamily="18" charset="0"/>
              </a:rPr>
              <a:t>Наиболее интересными и опасными для детей являются ролевые компьютерные игры, именно они способны сформировать устойчивую психологическую зависимость, привести к </a:t>
            </a:r>
            <a:r>
              <a:rPr lang="ru-RU" sz="1200" kern="1200" dirty="0" err="1" smtClean="0">
                <a:solidFill>
                  <a:schemeClr val="tx1"/>
                </a:solidFill>
                <a:effectLst/>
                <a:latin typeface="Times New Roman" pitchFamily="18" charset="0"/>
                <a:cs typeface="Times New Roman" pitchFamily="18" charset="0"/>
              </a:rPr>
              <a:t>дезадаптации</a:t>
            </a:r>
            <a:r>
              <a:rPr lang="ru-RU" sz="1200" kern="1200" dirty="0" smtClean="0">
                <a:solidFill>
                  <a:schemeClr val="tx1"/>
                </a:solidFill>
                <a:effectLst/>
                <a:latin typeface="Times New Roman" pitchFamily="18" charset="0"/>
                <a:cs typeface="Times New Roman" pitchFamily="18" charset="0"/>
              </a:rPr>
              <a:t> и нарушениям в сфере психических состояний.</a:t>
            </a:r>
          </a:p>
          <a:p>
            <a:pPr algn="just"/>
            <a:endParaRPr lang="ru-RU" sz="1200" kern="1200" dirty="0">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3066063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50000"/>
              </a:lnSpc>
            </a:pPr>
            <a:r>
              <a:rPr lang="ru-RU" sz="1200" kern="1200" dirty="0" smtClean="0">
                <a:solidFill>
                  <a:schemeClr val="tx1"/>
                </a:solidFill>
                <a:effectLst/>
                <a:latin typeface="Times New Roman" pitchFamily="18" charset="0"/>
                <a:cs typeface="Times New Roman" pitchFamily="18" charset="0"/>
              </a:rPr>
              <a:t>В большей степени к компьютерной зависимости склонны дети, имеющие конфликтные семейные или школьные отношения, не приверженные никаким серьезным увлечениям. Они находят в виртуальном мире отдушину и считают свое пребывание в сети или успехи в компьютерной игре самоутверждением.</a:t>
            </a:r>
          </a:p>
          <a:p>
            <a:pPr algn="just">
              <a:lnSpc>
                <a:spcPct val="150000"/>
              </a:lnSpc>
            </a:pPr>
            <a:r>
              <a:rPr lang="ru-RU" sz="1200" kern="1200" dirty="0" smtClean="0">
                <a:solidFill>
                  <a:schemeClr val="tx1"/>
                </a:solidFill>
                <a:effectLst/>
                <a:latin typeface="Times New Roman" pitchFamily="18" charset="0"/>
                <a:cs typeface="Times New Roman" pitchFamily="18" charset="0"/>
              </a:rPr>
              <a:t>Участие в виртуальном мире позволяет подросткам абстрагироваться от психологических проблем в реальном мире. Но это происходит лишь во время пребывания в виртуальном пространстве. Для такого ребенка реальный мир неинтересен и полон опасностей. Вследствие этого подросток пытается жить в другом мире — виртуальном, где все возможно, все дозволено, где он сам устанавливает правила игры.</a:t>
            </a:r>
          </a:p>
          <a:p>
            <a:pPr algn="just">
              <a:lnSpc>
                <a:spcPct val="150000"/>
              </a:lnSpc>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4199406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5" name="Date Placeholder 14"/>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14" name="Date Placeholder 1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2" name="Date Placeholder 11"/>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13" name="Slide Number Placeholder 12"/>
          <p:cNvSpPr>
            <a:spLocks noGrp="1"/>
          </p:cNvSpPr>
          <p:nvPr>
            <p:ph type="sldNum" sz="quarter" idx="11"/>
          </p:nvPr>
        </p:nvSpPr>
        <p:spPr/>
        <p:txBody>
          <a:bodyPr/>
          <a:lstStyle/>
          <a:p>
            <a:fld id="{B19B0651-EE4F-4900-A07F-96A6BFA9D0F0}" type="slidenum">
              <a:rPr lang="ru-RU" smtClean="0"/>
              <a:pPr/>
              <a:t>‹#›</a:t>
            </a:fld>
            <a:endParaRPr lang="ru-RU"/>
          </a:p>
        </p:txBody>
      </p:sp>
      <p:sp>
        <p:nvSpPr>
          <p:cNvPr id="14" name="Footer Placeholder 13"/>
          <p:cNvSpPr>
            <a:spLocks noGrp="1"/>
          </p:cNvSpPr>
          <p:nvPr>
            <p:ph type="ftr" sz="quarter" idx="12"/>
          </p:nvPr>
        </p:nvSpPr>
        <p:spPr/>
        <p:txBody>
          <a:bodyPr/>
          <a:lstStyle/>
          <a:p>
            <a:endParaRPr lang="ru-RU"/>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pPr/>
              <a:t>‹#›</a:t>
            </a:fld>
            <a:endParaRPr lang="ru-RU"/>
          </a:p>
        </p:txBody>
      </p:sp>
      <p:sp>
        <p:nvSpPr>
          <p:cNvPr id="10" name="Footer Placeholder 9"/>
          <p:cNvSpPr>
            <a:spLocks noGrp="1"/>
          </p:cNvSpPr>
          <p:nvPr>
            <p:ph type="ftr" sz="quarter" idx="12"/>
          </p:nvPr>
        </p:nvSpPr>
        <p:spPr/>
        <p:txBody>
          <a:bodyPr/>
          <a:lstStyle/>
          <a:p>
            <a:endParaRPr lang="ru-RU"/>
          </a:p>
        </p:txBody>
      </p:sp>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14" name="Date Placeholder 13"/>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15" name="Slide Number Placeholder 14"/>
          <p:cNvSpPr>
            <a:spLocks noGrp="1"/>
          </p:cNvSpPr>
          <p:nvPr>
            <p:ph type="sldNum" sz="quarter" idx="11"/>
          </p:nvPr>
        </p:nvSpPr>
        <p:spPr/>
        <p:txBody>
          <a:bodyPr/>
          <a:lstStyle/>
          <a:p>
            <a:fld id="{B19B0651-EE4F-4900-A07F-96A6BFA9D0F0}" type="slidenum">
              <a:rPr lang="ru-RU" smtClean="0"/>
              <a:pPr/>
              <a:t>‹#›</a:t>
            </a:fld>
            <a:endParaRPr lang="ru-RU"/>
          </a:p>
        </p:txBody>
      </p:sp>
      <p:sp>
        <p:nvSpPr>
          <p:cNvPr id="16" name="Footer Placeholder 15"/>
          <p:cNvSpPr>
            <a:spLocks noGrp="1"/>
          </p:cNvSpPr>
          <p:nvPr>
            <p:ph type="ftr" sz="quarter" idx="12"/>
          </p:nvPr>
        </p:nvSpPr>
        <p:spPr/>
        <p:txBody>
          <a:body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8" name="Slide Number Placeholder 7"/>
          <p:cNvSpPr>
            <a:spLocks noGrp="1"/>
          </p:cNvSpPr>
          <p:nvPr>
            <p:ph type="sldNum" sz="quarter" idx="11"/>
          </p:nvPr>
        </p:nvSpPr>
        <p:spPr/>
        <p:txBody>
          <a:bodyPr/>
          <a:lstStyle/>
          <a:p>
            <a:fld id="{B19B0651-EE4F-4900-A07F-96A6BFA9D0F0}" type="slidenum">
              <a:rPr lang="ru-RU" smtClean="0"/>
              <a:pPr/>
              <a:t>‹#›</a:t>
            </a:fld>
            <a:endParaRPr lang="ru-RU"/>
          </a:p>
        </p:txBody>
      </p:sp>
      <p:sp>
        <p:nvSpPr>
          <p:cNvPr id="9" name="Footer Placeholder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6" name="Slide Number Placeholder 5"/>
          <p:cNvSpPr>
            <a:spLocks noGrp="1"/>
          </p:cNvSpPr>
          <p:nvPr>
            <p:ph type="sldNum" sz="quarter" idx="11"/>
          </p:nvPr>
        </p:nvSpPr>
        <p:spPr/>
        <p:txBody>
          <a:bodyPr/>
          <a:lstStyle/>
          <a:p>
            <a:fld id="{B19B0651-EE4F-4900-A07F-96A6BFA9D0F0}" type="slidenum">
              <a:rPr lang="ru-RU" smtClean="0"/>
              <a:pPr/>
              <a:t>‹#›</a:t>
            </a:fld>
            <a:endParaRPr lang="ru-RU"/>
          </a:p>
        </p:txBody>
      </p:sp>
      <p:sp>
        <p:nvSpPr>
          <p:cNvPr id="7" name="Footer Placeholder 6"/>
          <p:cNvSpPr>
            <a:spLocks noGrp="1"/>
          </p:cNvSpPr>
          <p:nvPr>
            <p:ph type="ftr" sz="quarter" idx="12"/>
          </p:nvPr>
        </p:nvSpPr>
        <p:spPr/>
        <p:txBody>
          <a:body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14"/>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16" name="Slide Number Placeholder 15"/>
          <p:cNvSpPr>
            <a:spLocks noGrp="1"/>
          </p:cNvSpPr>
          <p:nvPr>
            <p:ph type="sldNum" sz="quarter" idx="11"/>
          </p:nvPr>
        </p:nvSpPr>
        <p:spPr/>
        <p:txBody>
          <a:bodyPr/>
          <a:lstStyle/>
          <a:p>
            <a:fld id="{B19B0651-EE4F-4900-A07F-96A6BFA9D0F0}" type="slidenum">
              <a:rPr lang="ru-RU" smtClean="0"/>
              <a:pPr/>
              <a:t>‹#›</a:t>
            </a:fld>
            <a:endParaRPr lang="ru-RU"/>
          </a:p>
        </p:txBody>
      </p:sp>
      <p:sp>
        <p:nvSpPr>
          <p:cNvPr id="17" name="Footer Placeholder 16"/>
          <p:cNvSpPr>
            <a:spLocks noGrp="1"/>
          </p:cNvSpPr>
          <p:nvPr>
            <p:ph type="ftr" sz="quarter" idx="12"/>
          </p:nvPr>
        </p:nvSpPr>
        <p:spPr/>
        <p:txBody>
          <a:bodyPr/>
          <a:lstStyle/>
          <a:p>
            <a:endParaRPr lang="ru-RU"/>
          </a:p>
        </p:txBody>
      </p:sp>
      <p:sp>
        <p:nvSpPr>
          <p:cNvPr id="18" name="Title 17"/>
          <p:cNvSpPr>
            <a:spLocks noGrp="1"/>
          </p:cNvSpPr>
          <p:nvPr>
            <p:ph type="title"/>
          </p:nvPr>
        </p:nvSpPr>
        <p:spPr/>
        <p:txBody>
          <a:body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13" name="Date Placeholder 12"/>
          <p:cNvSpPr>
            <a:spLocks noGrp="1"/>
          </p:cNvSpPr>
          <p:nvPr>
            <p:ph type="dt" sz="half" idx="10"/>
          </p:nvPr>
        </p:nvSpPr>
        <p:spPr/>
        <p:txBody>
          <a:bodyPr/>
          <a:lstStyle/>
          <a:p>
            <a:fld id="{B4C71EC6-210F-42DE-9C53-41977AD35B3D}" type="datetimeFigureOut">
              <a:rPr lang="ru-RU" smtClean="0"/>
              <a:pPr/>
              <a:t>14.10.2012</a:t>
            </a:fld>
            <a:endParaRPr lang="ru-RU"/>
          </a:p>
        </p:txBody>
      </p:sp>
      <p:sp>
        <p:nvSpPr>
          <p:cNvPr id="14" name="Slide Number Placeholder 13"/>
          <p:cNvSpPr>
            <a:spLocks noGrp="1"/>
          </p:cNvSpPr>
          <p:nvPr>
            <p:ph type="sldNum" sz="quarter" idx="11"/>
          </p:nvPr>
        </p:nvSpPr>
        <p:spPr/>
        <p:txBody>
          <a:bodyPr/>
          <a:lstStyle/>
          <a:p>
            <a:fld id="{B19B0651-EE4F-4900-A07F-96A6BFA9D0F0}" type="slidenum">
              <a:rPr lang="ru-RU" smtClean="0"/>
              <a:pPr/>
              <a:t>‹#›</a:t>
            </a:fld>
            <a:endParaRPr lang="ru-RU"/>
          </a:p>
        </p:txBody>
      </p:sp>
      <p:sp>
        <p:nvSpPr>
          <p:cNvPr id="15" name="Footer Placeholder 14"/>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B4C71EC6-210F-42DE-9C53-41977AD35B3D}" type="datetimeFigureOut">
              <a:rPr lang="ru-RU" smtClean="0"/>
              <a:pPr/>
              <a:t>14.10.2012</a:t>
            </a:fld>
            <a:endParaRPr lang="ru-RU"/>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ru-RU"/>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B19B0651-EE4F-4900-A07F-96A6BFA9D0F0}"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4C71EC6-210F-42DE-9C53-41977AD35B3D}" type="datetimeFigureOut">
              <a:rPr lang="ru-RU" smtClean="0"/>
              <a:pPr/>
              <a:t>14.10.2012</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pPr/>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4C71EC6-210F-42DE-9C53-41977AD35B3D}" type="datetimeFigureOut">
              <a:rPr lang="ru-RU" smtClean="0"/>
              <a:pPr/>
              <a:t>14.10.2012</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pPr/>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gif"/></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hyperlink" Target="http://alcoholizm.ru/alkogolizm-i-nasledstvennost/" TargetMode="External"/><Relationship Id="rId4" Type="http://schemas.openxmlformats.org/officeDocument/2006/relationships/hyperlink" Target="http://alcoholizm.ru/socialnaya-problema-alkogolizma/"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hyperlink" Target="http://alcoholizm.ru/alkogolnaya-zavisimos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2.xml.rels><?xml version="1.0" encoding="UTF-8" standalone="yes"?>
<Relationships xmlns="http://schemas.openxmlformats.org/package/2006/relationships"><Relationship Id="rId3" Type="http://schemas.openxmlformats.org/officeDocument/2006/relationships/hyperlink" Target="http://ru.wikipedia.org/wiki/%D0%A3%D0%B3%D0%BE%D0%BB%D1%8C%D0%BD%D0%B0%D1%8F_%D0%BA%D0%B8%D1%81%D0%BB%D0%BE%D1%82%D0%B0" TargetMode="External"/><Relationship Id="rId7"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commons.wikimedia.org/wiki/File:Energetic_drinks.jpg?uselang=ru" TargetMode="External"/><Relationship Id="rId5" Type="http://schemas.openxmlformats.org/officeDocument/2006/relationships/hyperlink" Target="http://ru.wikipedia.org/wiki/%D0%A0%D0%B5%D0%BA%D0%BB%D0%B0%D0%BC%D0%B0" TargetMode="External"/><Relationship Id="rId4" Type="http://schemas.openxmlformats.org/officeDocument/2006/relationships/hyperlink" Target="http://ru.wikipedia.org/wiki/%D0%9D%D0%B0%D0%BF%D0%B8%D1%82%D0%BA%D0%B8"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22.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gif"/></Relationships>
</file>

<file path=ppt/slides/_rels/slide2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jpeg"/></Relationships>
</file>

<file path=ppt/slides/_rels/slide2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57.jpeg"/></Relationships>
</file>

<file path=ppt/slides/_rels/slide25.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58.jpeg"/><Relationship Id="rId7" Type="http://schemas.openxmlformats.org/officeDocument/2006/relationships/image" Target="../media/image62.jpe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608" y="6525344"/>
            <a:ext cx="7128792" cy="329973"/>
          </a:xfrm>
        </p:spPr>
        <p:txBody>
          <a:bodyPr>
            <a:noAutofit/>
          </a:bodyPr>
          <a:lstStyle/>
          <a:p>
            <a:pPr marL="18288" indent="0" algn="ctr">
              <a:buNone/>
            </a:pPr>
            <a:r>
              <a:rPr lang="ru-RU" sz="2400" b="1" dirty="0"/>
              <a:t>Круглый стол – ноябрь 2012</a:t>
            </a:r>
          </a:p>
          <a:p>
            <a:pPr algn="ctr"/>
            <a:endParaRPr lang="ru-RU" sz="2400" dirty="0"/>
          </a:p>
        </p:txBody>
      </p:sp>
      <p:sp>
        <p:nvSpPr>
          <p:cNvPr id="2" name="Заголовок 1"/>
          <p:cNvSpPr>
            <a:spLocks noGrp="1"/>
          </p:cNvSpPr>
          <p:nvPr>
            <p:ph type="title"/>
          </p:nvPr>
        </p:nvSpPr>
        <p:spPr>
          <a:xfrm>
            <a:off x="656085" y="2060848"/>
            <a:ext cx="7543800" cy="914400"/>
          </a:xfrm>
        </p:spPr>
        <p:txBody>
          <a:bodyPr/>
          <a:lstStyle/>
          <a:p>
            <a:pPr algn="ctr"/>
            <a:r>
              <a:rPr lang="ru-RU" b="1" dirty="0">
                <a:solidFill>
                  <a:srgbClr val="FF0000"/>
                </a:solidFill>
                <a:effectLst/>
              </a:rPr>
              <a:t>Виды отрицательных зависимостей у школьников</a:t>
            </a:r>
            <a:endParaRPr lang="ru-RU" b="1" dirty="0">
              <a:solidFill>
                <a:srgbClr val="FF0000"/>
              </a:solidFill>
            </a:endParaRPr>
          </a:p>
        </p:txBody>
      </p:sp>
      <p:sp>
        <p:nvSpPr>
          <p:cNvPr id="4" name="Прямоугольник 3"/>
          <p:cNvSpPr/>
          <p:nvPr/>
        </p:nvSpPr>
        <p:spPr>
          <a:xfrm>
            <a:off x="2267744" y="188640"/>
            <a:ext cx="4176465" cy="461665"/>
          </a:xfrm>
          <a:prstGeom prst="rect">
            <a:avLst/>
          </a:prstGeom>
        </p:spPr>
        <p:txBody>
          <a:bodyPr wrap="square">
            <a:spAutoFit/>
          </a:bodyPr>
          <a:lstStyle/>
          <a:p>
            <a:pPr algn="ctr"/>
            <a:r>
              <a:rPr lang="ru-RU" sz="2400" b="1" dirty="0"/>
              <a:t>МБОУ №61 </a:t>
            </a:r>
            <a:r>
              <a:rPr lang="ru-RU" sz="2400" b="1" dirty="0" err="1"/>
              <a:t>г.Челябинск</a:t>
            </a:r>
            <a:endParaRPr lang="ru-RU" sz="2400" b="1" dirty="0"/>
          </a:p>
        </p:txBody>
      </p:sp>
      <p:pic>
        <p:nvPicPr>
          <p:cNvPr id="1030" name="Picture 6" descr="http://school45sport.ucoz.ru/drugie/59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5459" y="2852936"/>
            <a:ext cx="2857500" cy="18526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vesti.kz/userdata/c384457775fa6b1206399d05bfc8c39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6043" y="4297065"/>
            <a:ext cx="2934788" cy="195866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doviendi.ru/wp-content/uploads/2012/03/alcoho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2780307"/>
            <a:ext cx="2663827" cy="199787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medicpad.ru/wp-content/uploads/2012/02/26_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15304" y="4317541"/>
            <a:ext cx="2625361" cy="1969021"/>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igaretastop.ru/wp-content/uploads/2011/06/boy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5338" y="4293096"/>
            <a:ext cx="2727904" cy="1962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53225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52700" y="1484784"/>
            <a:ext cx="6591300" cy="5171421"/>
          </a:xfrm>
        </p:spPr>
        <p:txBody>
          <a:bodyPr>
            <a:noAutofit/>
          </a:bodyPr>
          <a:lstStyle/>
          <a:p>
            <a:pPr>
              <a:buFont typeface="Wingdings" pitchFamily="2" charset="2"/>
              <a:buChar char="§"/>
            </a:pPr>
            <a:r>
              <a:rPr lang="ru-RU" sz="3200" b="1" dirty="0">
                <a:effectLst/>
              </a:rPr>
              <a:t>потеря контроля над </a:t>
            </a:r>
            <a:r>
              <a:rPr lang="ru-RU" sz="3200" b="1" dirty="0" smtClean="0">
                <a:effectLst/>
              </a:rPr>
              <a:t>временем</a:t>
            </a:r>
          </a:p>
          <a:p>
            <a:pPr>
              <a:buFont typeface="Wingdings" pitchFamily="2" charset="2"/>
              <a:buChar char="§"/>
            </a:pPr>
            <a:r>
              <a:rPr lang="ru-RU" sz="3200" dirty="0">
                <a:effectLst/>
              </a:rPr>
              <a:t>утрата интереса к социальной жизни и внешнему </a:t>
            </a:r>
            <a:r>
              <a:rPr lang="ru-RU" sz="3200" dirty="0" smtClean="0">
                <a:effectLst/>
              </a:rPr>
              <a:t>виду</a:t>
            </a:r>
          </a:p>
          <a:p>
            <a:pPr>
              <a:buFont typeface="Wingdings" pitchFamily="2" charset="2"/>
              <a:buChar char="§"/>
            </a:pPr>
            <a:r>
              <a:rPr lang="ru-RU" sz="3200" dirty="0" smtClean="0">
                <a:effectLst/>
              </a:rPr>
              <a:t>Оправдания</a:t>
            </a:r>
          </a:p>
          <a:p>
            <a:pPr>
              <a:buFont typeface="Wingdings" pitchFamily="2" charset="2"/>
              <a:buChar char="§"/>
            </a:pPr>
            <a:r>
              <a:rPr lang="ru-RU" sz="3200" dirty="0">
                <a:effectLst/>
              </a:rPr>
              <a:t>раздраженное, агрессивное или замкнутое </a:t>
            </a:r>
            <a:r>
              <a:rPr lang="ru-RU" sz="3200" dirty="0" smtClean="0">
                <a:effectLst/>
              </a:rPr>
              <a:t>поведение</a:t>
            </a:r>
          </a:p>
          <a:p>
            <a:pPr>
              <a:buFont typeface="Wingdings" pitchFamily="2" charset="2"/>
              <a:buChar char="§"/>
            </a:pPr>
            <a:r>
              <a:rPr lang="ru-RU" sz="3200" dirty="0">
                <a:effectLst/>
              </a:rPr>
              <a:t>ночные кошмары, приступы страха, тревоги, навязчивые состояния</a:t>
            </a:r>
            <a:endParaRPr lang="ru-RU" sz="3200" b="1" dirty="0"/>
          </a:p>
        </p:txBody>
      </p:sp>
      <p:sp>
        <p:nvSpPr>
          <p:cNvPr id="3" name="Заголовок 2"/>
          <p:cNvSpPr>
            <a:spLocks noGrp="1"/>
          </p:cNvSpPr>
          <p:nvPr>
            <p:ph type="title"/>
          </p:nvPr>
        </p:nvSpPr>
        <p:spPr>
          <a:xfrm>
            <a:off x="0" y="188640"/>
            <a:ext cx="9036496" cy="1944216"/>
          </a:xfrm>
        </p:spPr>
        <p:txBody>
          <a:bodyPr/>
          <a:lstStyle/>
          <a:p>
            <a:pPr algn="ctr"/>
            <a:r>
              <a:rPr lang="ru-RU" sz="4400" b="1" dirty="0">
                <a:solidFill>
                  <a:srgbClr val="FF0000"/>
                </a:solidFill>
                <a:effectLst/>
              </a:rPr>
              <a:t>Симптомы компьютерной зависимости</a:t>
            </a:r>
            <a:r>
              <a:rPr lang="ru-RU" sz="4400" dirty="0">
                <a:solidFill>
                  <a:srgbClr val="FF0000"/>
                </a:solidFill>
                <a:effectLst/>
              </a:rPr>
              <a:t/>
            </a:r>
            <a:br>
              <a:rPr lang="ru-RU" sz="4400" dirty="0">
                <a:solidFill>
                  <a:srgbClr val="FF0000"/>
                </a:solidFill>
                <a:effectLst/>
              </a:rPr>
            </a:br>
            <a:endParaRPr lang="ru-RU" sz="4400" dirty="0">
              <a:solidFill>
                <a:srgbClr val="FF0000"/>
              </a:solidFill>
            </a:endParaRPr>
          </a:p>
        </p:txBody>
      </p:sp>
      <p:pic>
        <p:nvPicPr>
          <p:cNvPr id="4" name="Picture 12" descr="http://vitamarg.com/f/img12/internet-zavisimost-u-dete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88840"/>
            <a:ext cx="2311473" cy="3449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673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2420888"/>
            <a:ext cx="8229600" cy="4248472"/>
          </a:xfrm>
        </p:spPr>
        <p:txBody>
          <a:bodyPr>
            <a:noAutofit/>
          </a:bodyPr>
          <a:lstStyle/>
          <a:p>
            <a:pPr>
              <a:buFont typeface="Wingdings" pitchFamily="2" charset="2"/>
              <a:buChar char="§"/>
            </a:pPr>
            <a:r>
              <a:rPr lang="ru-RU" sz="3200" b="1" dirty="0">
                <a:effectLst/>
              </a:rPr>
              <a:t>влияние </a:t>
            </a:r>
            <a:r>
              <a:rPr lang="ru-RU" sz="3200" b="1" dirty="0" smtClean="0">
                <a:effectLst/>
              </a:rPr>
              <a:t>на</a:t>
            </a:r>
            <a:r>
              <a:rPr lang="ru-RU" sz="3200" b="1" dirty="0">
                <a:effectLst/>
              </a:rPr>
              <a:t> социальные качества </a:t>
            </a:r>
            <a:r>
              <a:rPr lang="ru-RU" sz="3200" b="1" dirty="0" smtClean="0">
                <a:effectLst/>
              </a:rPr>
              <a:t>подростка</a:t>
            </a:r>
          </a:p>
          <a:p>
            <a:pPr>
              <a:buFont typeface="Wingdings" pitchFamily="2" charset="2"/>
              <a:buChar char="§"/>
            </a:pPr>
            <a:r>
              <a:rPr lang="ru-RU" sz="3200" b="1" dirty="0" smtClean="0">
                <a:effectLst/>
              </a:rPr>
              <a:t>социальная </a:t>
            </a:r>
            <a:r>
              <a:rPr lang="ru-RU" sz="3200" b="1" dirty="0" err="1" smtClean="0">
                <a:effectLst/>
              </a:rPr>
              <a:t>дезадаптация</a:t>
            </a:r>
            <a:endParaRPr lang="ru-RU" sz="3200" b="1" dirty="0" smtClean="0">
              <a:effectLst/>
            </a:endParaRPr>
          </a:p>
          <a:p>
            <a:pPr>
              <a:buFont typeface="Wingdings" pitchFamily="2" charset="2"/>
              <a:buChar char="§"/>
            </a:pPr>
            <a:r>
              <a:rPr lang="ru-RU" sz="3200" b="1" dirty="0" smtClean="0">
                <a:effectLst/>
              </a:rPr>
              <a:t>потеря чувства реальности</a:t>
            </a:r>
          </a:p>
          <a:p>
            <a:pPr>
              <a:buFont typeface="Wingdings" pitchFamily="2" charset="2"/>
              <a:buChar char="§"/>
            </a:pPr>
            <a:r>
              <a:rPr lang="ru-RU" sz="3200" b="1" dirty="0">
                <a:effectLst/>
              </a:rPr>
              <a:t>эмоциональная холодность, замкнутость, не способность к сопереживанию, психологический инфантилизм</a:t>
            </a:r>
            <a:endParaRPr lang="ru-RU" sz="3200" b="1" dirty="0"/>
          </a:p>
        </p:txBody>
      </p:sp>
      <p:sp>
        <p:nvSpPr>
          <p:cNvPr id="3" name="Заголовок 2"/>
          <p:cNvSpPr>
            <a:spLocks noGrp="1"/>
          </p:cNvSpPr>
          <p:nvPr>
            <p:ph type="title"/>
          </p:nvPr>
        </p:nvSpPr>
        <p:spPr>
          <a:xfrm>
            <a:off x="3563888" y="188640"/>
            <a:ext cx="5328592" cy="914400"/>
          </a:xfrm>
        </p:spPr>
        <p:txBody>
          <a:bodyPr/>
          <a:lstStyle/>
          <a:p>
            <a:pPr algn="ctr"/>
            <a:r>
              <a:rPr lang="ru-RU" sz="5400" b="1" dirty="0">
                <a:solidFill>
                  <a:srgbClr val="FF0000"/>
                </a:solidFill>
                <a:effectLst/>
              </a:rPr>
              <a:t>Последствия</a:t>
            </a:r>
          </a:p>
        </p:txBody>
      </p:sp>
      <p:pic>
        <p:nvPicPr>
          <p:cNvPr id="4" name="Picture 10" descr="http://m.ruvr.ru/data/2012/10/02/1288377343/4woman_with_computer_headphones-oth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88" y="131406"/>
            <a:ext cx="3683124" cy="2145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2238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2276872"/>
            <a:ext cx="6228184" cy="4556852"/>
          </a:xfrm>
        </p:spPr>
        <p:txBody>
          <a:bodyPr>
            <a:normAutofit/>
          </a:bodyPr>
          <a:lstStyle/>
          <a:p>
            <a:r>
              <a:rPr lang="ru-RU" sz="3600" dirty="0">
                <a:effectLst/>
              </a:rPr>
              <a:t>нарушения функций глаз </a:t>
            </a:r>
            <a:endParaRPr lang="ru-RU" sz="3600" dirty="0" smtClean="0">
              <a:effectLst/>
            </a:endParaRPr>
          </a:p>
          <a:p>
            <a:r>
              <a:rPr lang="ru-RU" sz="3600" dirty="0">
                <a:effectLst/>
              </a:rPr>
              <a:t>опорно-двигательного </a:t>
            </a:r>
            <a:r>
              <a:rPr lang="ru-RU" sz="3600" dirty="0" smtClean="0">
                <a:effectLst/>
              </a:rPr>
              <a:t>аппарата</a:t>
            </a:r>
          </a:p>
          <a:p>
            <a:r>
              <a:rPr lang="ru-RU" sz="3600" dirty="0">
                <a:effectLst/>
              </a:rPr>
              <a:t>пищеварительной системы </a:t>
            </a:r>
            <a:r>
              <a:rPr lang="ru-RU" sz="3600" dirty="0" smtClean="0">
                <a:effectLst/>
              </a:rPr>
              <a:t> </a:t>
            </a:r>
          </a:p>
          <a:p>
            <a:r>
              <a:rPr lang="ru-RU" sz="3600" dirty="0">
                <a:effectLst/>
              </a:rPr>
              <a:t>общее истощение организма</a:t>
            </a:r>
            <a:endParaRPr lang="ru-RU" sz="3600" dirty="0" smtClean="0">
              <a:effectLst/>
            </a:endParaRPr>
          </a:p>
          <a:p>
            <a:endParaRPr lang="ru-RU" sz="3600" dirty="0"/>
          </a:p>
        </p:txBody>
      </p:sp>
      <p:sp>
        <p:nvSpPr>
          <p:cNvPr id="3" name="Заголовок 2"/>
          <p:cNvSpPr>
            <a:spLocks noGrp="1"/>
          </p:cNvSpPr>
          <p:nvPr>
            <p:ph type="title"/>
          </p:nvPr>
        </p:nvSpPr>
        <p:spPr>
          <a:xfrm>
            <a:off x="539552" y="908720"/>
            <a:ext cx="7543800" cy="1512168"/>
          </a:xfrm>
        </p:spPr>
        <p:txBody>
          <a:bodyPr/>
          <a:lstStyle/>
          <a:p>
            <a:pPr algn="ctr"/>
            <a:r>
              <a:rPr lang="ru-RU" sz="3600" b="1" dirty="0">
                <a:solidFill>
                  <a:srgbClr val="FF0000"/>
                </a:solidFill>
                <a:effectLst/>
              </a:rPr>
              <a:t>Последствия компьютерной зависимости для физического здоровья:</a:t>
            </a:r>
            <a:br>
              <a:rPr lang="ru-RU" sz="3600" b="1" dirty="0">
                <a:solidFill>
                  <a:srgbClr val="FF0000"/>
                </a:solidFill>
                <a:effectLst/>
              </a:rPr>
            </a:br>
            <a:endParaRPr lang="ru-RU" sz="3600" b="1" dirty="0">
              <a:solidFill>
                <a:srgbClr val="FF0000"/>
              </a:solidFill>
            </a:endParaRPr>
          </a:p>
        </p:txBody>
      </p:sp>
      <p:pic>
        <p:nvPicPr>
          <p:cNvPr id="4" name="Picture 2" descr="http://fs.servers.soneta.ru/original/001/6dfa4013-e24f-4202-82ed-65b9db02e7d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766877"/>
            <a:ext cx="4567956" cy="3049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5845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http://3.bp.blogspot.com/_xTv6YqQM51g/TPvXj8HrOkI/AAAAAAAAAaQ/p-bOmbpqWGk/s1600/%25D0%25B8%25D0%25BD%25D1%2582%25D0%25B5%25D1%2580%25D0%25BD%25D0%25B5%25D1%258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46" y="69712"/>
            <a:ext cx="9070153" cy="66170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http://www.securitylab.ru/upload/iblock/13f/13fc09ce905fc0edf6c1677c62a39dad.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2295" y="9748"/>
            <a:ext cx="3491705" cy="260243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2870" y="3789040"/>
            <a:ext cx="9360255" cy="830997"/>
          </a:xfrm>
          <a:prstGeom prst="rect">
            <a:avLst/>
          </a:prstGeom>
          <a:noFill/>
        </p:spPr>
        <p:txBody>
          <a:bodyPr wrap="none" rtlCol="0">
            <a:spAutoFit/>
          </a:bodyPr>
          <a:lstStyle/>
          <a:p>
            <a:r>
              <a:rPr lang="ru-RU" sz="4800" b="1" dirty="0" smtClean="0">
                <a:solidFill>
                  <a:srgbClr val="FF0000"/>
                </a:solidFill>
              </a:rPr>
              <a:t>Глобальная мировая паутина</a:t>
            </a:r>
            <a:endParaRPr lang="ru-RU" sz="4800" b="1" dirty="0">
              <a:solidFill>
                <a:srgbClr val="FF0000"/>
              </a:solidFill>
            </a:endParaRPr>
          </a:p>
        </p:txBody>
      </p:sp>
    </p:spTree>
    <p:extLst>
      <p:ext uri="{BB962C8B-B14F-4D97-AF65-F5344CB8AC3E}">
        <p14:creationId xmlns:p14="http://schemas.microsoft.com/office/powerpoint/2010/main" val="1150912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2060848"/>
            <a:ext cx="5004048" cy="2952328"/>
          </a:xfrm>
        </p:spPr>
        <p:txBody>
          <a:bodyPr/>
          <a:lstStyle/>
          <a:p>
            <a:pPr>
              <a:buFont typeface="Wingdings" pitchFamily="2" charset="2"/>
              <a:buChar char="Ø"/>
            </a:pPr>
            <a:r>
              <a:rPr lang="ru-RU" sz="2400" dirty="0">
                <a:effectLst/>
              </a:rPr>
              <a:t>вовлечение ребенка в процессы, не связанные с компьютерной </a:t>
            </a:r>
            <a:r>
              <a:rPr lang="ru-RU" sz="2400" dirty="0" smtClean="0">
                <a:effectLst/>
              </a:rPr>
              <a:t>деятельностью</a:t>
            </a:r>
          </a:p>
          <a:p>
            <a:pPr>
              <a:buFont typeface="Wingdings" pitchFamily="2" charset="2"/>
              <a:buChar char="Ø"/>
            </a:pPr>
            <a:r>
              <a:rPr lang="ru-RU" sz="2400" dirty="0">
                <a:effectLst/>
              </a:rPr>
              <a:t>созидательное творчество в области информационных технологий </a:t>
            </a:r>
            <a:endParaRPr lang="ru-RU" dirty="0"/>
          </a:p>
        </p:txBody>
      </p:sp>
      <p:sp>
        <p:nvSpPr>
          <p:cNvPr id="3" name="Заголовок 2"/>
          <p:cNvSpPr>
            <a:spLocks noGrp="1"/>
          </p:cNvSpPr>
          <p:nvPr>
            <p:ph type="title"/>
          </p:nvPr>
        </p:nvSpPr>
        <p:spPr>
          <a:xfrm>
            <a:off x="0" y="0"/>
            <a:ext cx="5220072" cy="2130425"/>
          </a:xfrm>
        </p:spPr>
        <p:txBody>
          <a:bodyPr/>
          <a:lstStyle/>
          <a:p>
            <a:pPr algn="ctr"/>
            <a:r>
              <a:rPr lang="ru-RU" sz="4000" b="1" dirty="0">
                <a:solidFill>
                  <a:srgbClr val="FF0000"/>
                </a:solidFill>
                <a:effectLst/>
              </a:rPr>
              <a:t>профилактика компьютерной зависимости</a:t>
            </a:r>
            <a:endParaRPr lang="ru-RU" sz="4000" b="1" dirty="0">
              <a:solidFill>
                <a:srgbClr val="FF0000"/>
              </a:solidFill>
            </a:endParaRPr>
          </a:p>
        </p:txBody>
      </p:sp>
      <p:pic>
        <p:nvPicPr>
          <p:cNvPr id="1028" name="Picture 4" descr="http://7yaiya.ru/wp-content/uploads/2011/08/vid-sporta-dlya-dete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43791"/>
            <a:ext cx="3070870" cy="331777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7yaiya.ru/wp-content/uploads/2011/08/vidyi-sport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897" y="3361565"/>
            <a:ext cx="3333750" cy="22288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alltalants.ru/wp-content/img/00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995254"/>
            <a:ext cx="2815232" cy="186274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lipetskmedia.ru/images/news/1803_s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69319" y="4995254"/>
            <a:ext cx="3293393" cy="1836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645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8" name="Picture 8" descr="http://www.pohmelya.net/files/images/anews/2pivo-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628293"/>
            <a:ext cx="4274403" cy="219826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131840" y="17165"/>
            <a:ext cx="2880320" cy="2062103"/>
          </a:xfrm>
          <a:prstGeom prst="rect">
            <a:avLst/>
          </a:prstGeom>
          <a:noFill/>
        </p:spPr>
        <p:txBody>
          <a:bodyPr wrap="square" rtlCol="0">
            <a:spAutoFit/>
          </a:bodyPr>
          <a:lstStyle/>
          <a:p>
            <a:pPr algn="ctr"/>
            <a:r>
              <a:rPr lang="ru-RU" sz="3200" b="1" dirty="0">
                <a:solidFill>
                  <a:srgbClr val="FF0000"/>
                </a:solidFill>
              </a:rPr>
              <a:t>алкогольная зависимость – это болезнь</a:t>
            </a:r>
          </a:p>
        </p:txBody>
      </p:sp>
      <p:sp>
        <p:nvSpPr>
          <p:cNvPr id="5" name="Прямоугольник 4"/>
          <p:cNvSpPr/>
          <p:nvPr/>
        </p:nvSpPr>
        <p:spPr>
          <a:xfrm>
            <a:off x="29766" y="2210669"/>
            <a:ext cx="9114234" cy="1754326"/>
          </a:xfrm>
          <a:prstGeom prst="rect">
            <a:avLst/>
          </a:prstGeom>
          <a:solidFill>
            <a:srgbClr val="FFFF00"/>
          </a:solidFill>
        </p:spPr>
        <p:txBody>
          <a:bodyPr wrap="square">
            <a:spAutoFit/>
          </a:bodyPr>
          <a:lstStyle/>
          <a:p>
            <a:pPr algn="ctr"/>
            <a:r>
              <a:rPr lang="ru-RU" sz="3600" b="1" dirty="0">
                <a:solidFill>
                  <a:schemeClr val="bg1"/>
                </a:solidFill>
                <a:hlinkClick r:id="rId4" tooltip="Социальная проблема алкоголизма"/>
              </a:rPr>
              <a:t>социальные </a:t>
            </a:r>
            <a:r>
              <a:rPr lang="ru-RU" sz="3600" b="1" dirty="0" smtClean="0">
                <a:solidFill>
                  <a:schemeClr val="bg1"/>
                </a:solidFill>
                <a:hlinkClick r:id="rId4" tooltip="Социальная проблема алкоголизма"/>
              </a:rPr>
              <a:t>причины</a:t>
            </a:r>
            <a:r>
              <a:rPr lang="ru-RU" sz="3600" b="1" dirty="0" smtClean="0">
                <a:solidFill>
                  <a:srgbClr val="FFC000"/>
                </a:solidFill>
              </a:rPr>
              <a:t>: </a:t>
            </a:r>
            <a:r>
              <a:rPr lang="ru-RU" sz="3600" b="1" dirty="0" smtClean="0">
                <a:solidFill>
                  <a:schemeClr val="bg1"/>
                </a:solidFill>
              </a:rPr>
              <a:t>реклама</a:t>
            </a:r>
            <a:r>
              <a:rPr lang="ru-RU" sz="3600" b="1" dirty="0">
                <a:solidFill>
                  <a:schemeClr val="bg1"/>
                </a:solidFill>
              </a:rPr>
              <a:t>, безнадзорность и вседозволенность в семьях</a:t>
            </a:r>
          </a:p>
        </p:txBody>
      </p:sp>
      <p:sp>
        <p:nvSpPr>
          <p:cNvPr id="6" name="TextBox 5"/>
          <p:cNvSpPr txBox="1"/>
          <p:nvPr/>
        </p:nvSpPr>
        <p:spPr>
          <a:xfrm>
            <a:off x="2137201" y="3871905"/>
            <a:ext cx="5150769" cy="646331"/>
          </a:xfrm>
          <a:prstGeom prst="rect">
            <a:avLst/>
          </a:prstGeom>
          <a:solidFill>
            <a:srgbClr val="01C7EF"/>
          </a:solidFill>
        </p:spPr>
        <p:txBody>
          <a:bodyPr wrap="none" rtlCol="0">
            <a:spAutoFit/>
          </a:bodyPr>
          <a:lstStyle/>
          <a:p>
            <a:r>
              <a:rPr lang="ru-RU" sz="3200" b="1" dirty="0">
                <a:hlinkClick r:id="rId5" tooltip="Алкоголизм и наследственность"/>
              </a:rPr>
              <a:t>алкоголизм </a:t>
            </a:r>
            <a:r>
              <a:rPr lang="ru-RU" sz="3600" b="1" dirty="0">
                <a:hlinkClick r:id="rId5" tooltip="Алкоголизм и наследственность"/>
              </a:rPr>
              <a:t>родителей</a:t>
            </a:r>
            <a:endParaRPr lang="ru-RU" sz="3600" b="1" dirty="0"/>
          </a:p>
        </p:txBody>
      </p:sp>
      <p:sp>
        <p:nvSpPr>
          <p:cNvPr id="7" name="TextBox 6"/>
          <p:cNvSpPr txBox="1"/>
          <p:nvPr/>
        </p:nvSpPr>
        <p:spPr>
          <a:xfrm>
            <a:off x="4282827" y="4518236"/>
            <a:ext cx="4843736" cy="2308324"/>
          </a:xfrm>
          <a:prstGeom prst="rect">
            <a:avLst/>
          </a:prstGeom>
          <a:solidFill>
            <a:srgbClr val="FFFF00"/>
          </a:solidFill>
        </p:spPr>
        <p:txBody>
          <a:bodyPr wrap="square" rtlCol="0">
            <a:spAutoFit/>
          </a:bodyPr>
          <a:lstStyle/>
          <a:p>
            <a:pPr algn="ctr"/>
            <a:r>
              <a:rPr lang="ru-RU" sz="3600" b="1" dirty="0" smtClean="0">
                <a:solidFill>
                  <a:schemeClr val="bg1"/>
                </a:solidFill>
              </a:rPr>
              <a:t>доступность </a:t>
            </a:r>
            <a:r>
              <a:rPr lang="ru-RU" sz="3600" b="1" dirty="0">
                <a:solidFill>
                  <a:schemeClr val="bg1"/>
                </a:solidFill>
              </a:rPr>
              <a:t>и относительная дешевизна спиртных напитков</a:t>
            </a:r>
          </a:p>
        </p:txBody>
      </p:sp>
      <p:pic>
        <p:nvPicPr>
          <p:cNvPr id="1028" name="Picture 4" descr="http://ru.ezo.tv/content?fetch=articlegalery/1060/0000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85" y="132339"/>
            <a:ext cx="3098056" cy="205565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ruskline.ru/images/cms/thumbs/a5b0aeaa3fa7d6e58d75710c18673bd7ec6d5f6d/det_alkogolizm_200_aut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97771" y="17165"/>
            <a:ext cx="2628791" cy="2208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9438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dia-creativ.moy.su/katia/fo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28029"/>
            <a:ext cx="3563888" cy="268004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8231" y="0"/>
            <a:ext cx="6228184" cy="3046988"/>
          </a:xfrm>
          <a:prstGeom prst="rect">
            <a:avLst/>
          </a:prstGeom>
          <a:noFill/>
        </p:spPr>
        <p:txBody>
          <a:bodyPr wrap="square" rtlCol="0">
            <a:spAutoFit/>
          </a:bodyPr>
          <a:lstStyle/>
          <a:p>
            <a:r>
              <a:rPr lang="ru-RU" sz="3200" b="1" dirty="0" smtClean="0">
                <a:solidFill>
                  <a:srgbClr val="FF0000"/>
                </a:solidFill>
              </a:rPr>
              <a:t>Ранее </a:t>
            </a:r>
            <a:r>
              <a:rPr lang="ru-RU" sz="3200" b="1" dirty="0">
                <a:solidFill>
                  <a:srgbClr val="FF0000"/>
                </a:solidFill>
              </a:rPr>
              <a:t>начало </a:t>
            </a:r>
            <a:r>
              <a:rPr lang="ru-RU" sz="3200" b="1" dirty="0"/>
              <a:t>употребления спиртного приводит к быстрому развитию </a:t>
            </a:r>
            <a:r>
              <a:rPr lang="ru-RU" sz="3200" b="1" dirty="0">
                <a:hlinkClick r:id="rId4" tooltip="Алкогольная зависимость"/>
              </a:rPr>
              <a:t>зависимости от алкоголя</a:t>
            </a:r>
            <a:r>
              <a:rPr lang="ru-RU" sz="3200" b="1" dirty="0"/>
              <a:t> и к поражению  внутренних органов</a:t>
            </a:r>
          </a:p>
        </p:txBody>
      </p:sp>
      <p:sp>
        <p:nvSpPr>
          <p:cNvPr id="5" name="TextBox 4"/>
          <p:cNvSpPr txBox="1"/>
          <p:nvPr/>
        </p:nvSpPr>
        <p:spPr>
          <a:xfrm>
            <a:off x="4426042" y="2987009"/>
            <a:ext cx="4717958" cy="584775"/>
          </a:xfrm>
          <a:prstGeom prst="rect">
            <a:avLst/>
          </a:prstGeom>
          <a:noFill/>
        </p:spPr>
        <p:txBody>
          <a:bodyPr wrap="none" rtlCol="0">
            <a:spAutoFit/>
          </a:bodyPr>
          <a:lstStyle/>
          <a:p>
            <a:r>
              <a:rPr lang="ru-RU" sz="3200" b="1" dirty="0" smtClean="0">
                <a:solidFill>
                  <a:srgbClr val="FF0000"/>
                </a:solidFill>
              </a:rPr>
              <a:t>гепатит </a:t>
            </a:r>
            <a:r>
              <a:rPr lang="ru-RU" sz="3200" b="1" dirty="0">
                <a:solidFill>
                  <a:srgbClr val="FF0000"/>
                </a:solidFill>
              </a:rPr>
              <a:t>и </a:t>
            </a:r>
            <a:r>
              <a:rPr lang="ru-RU" sz="3200" b="1" dirty="0" smtClean="0">
                <a:solidFill>
                  <a:srgbClr val="FF0000"/>
                </a:solidFill>
              </a:rPr>
              <a:t>панкреатит</a:t>
            </a:r>
            <a:endParaRPr lang="ru-RU" sz="3200" b="1" dirty="0">
              <a:solidFill>
                <a:srgbClr val="FF0000"/>
              </a:solidFill>
            </a:endParaRPr>
          </a:p>
        </p:txBody>
      </p:sp>
      <p:sp>
        <p:nvSpPr>
          <p:cNvPr id="6" name="TextBox 5"/>
          <p:cNvSpPr txBox="1"/>
          <p:nvPr/>
        </p:nvSpPr>
        <p:spPr>
          <a:xfrm>
            <a:off x="3997650" y="3571784"/>
            <a:ext cx="4901105" cy="1569660"/>
          </a:xfrm>
          <a:prstGeom prst="rect">
            <a:avLst/>
          </a:prstGeom>
          <a:noFill/>
        </p:spPr>
        <p:txBody>
          <a:bodyPr wrap="square" rtlCol="0">
            <a:spAutoFit/>
          </a:bodyPr>
          <a:lstStyle/>
          <a:p>
            <a:pPr algn="ctr"/>
            <a:r>
              <a:rPr lang="ru-RU" sz="3200" b="1" dirty="0">
                <a:solidFill>
                  <a:srgbClr val="FFFF00"/>
                </a:solidFill>
              </a:rPr>
              <a:t>проблемы с артериальным </a:t>
            </a:r>
            <a:endParaRPr lang="ru-RU" sz="3200" b="1" dirty="0" smtClean="0">
              <a:solidFill>
                <a:srgbClr val="FFFF00"/>
              </a:solidFill>
            </a:endParaRPr>
          </a:p>
          <a:p>
            <a:pPr algn="ctr"/>
            <a:r>
              <a:rPr lang="ru-RU" sz="3200" b="1" dirty="0" smtClean="0">
                <a:solidFill>
                  <a:srgbClr val="FFFF00"/>
                </a:solidFill>
              </a:rPr>
              <a:t>давлением, сердцем</a:t>
            </a:r>
            <a:endParaRPr lang="ru-RU" sz="3200" b="1" dirty="0">
              <a:solidFill>
                <a:srgbClr val="FFFF00"/>
              </a:solidFill>
            </a:endParaRPr>
          </a:p>
        </p:txBody>
      </p:sp>
      <p:sp>
        <p:nvSpPr>
          <p:cNvPr id="7" name="TextBox 6"/>
          <p:cNvSpPr txBox="1"/>
          <p:nvPr/>
        </p:nvSpPr>
        <p:spPr>
          <a:xfrm>
            <a:off x="3847753" y="5229200"/>
            <a:ext cx="5171609" cy="1384995"/>
          </a:xfrm>
          <a:prstGeom prst="rect">
            <a:avLst/>
          </a:prstGeom>
          <a:noFill/>
        </p:spPr>
        <p:txBody>
          <a:bodyPr wrap="none" rtlCol="0">
            <a:spAutoFit/>
          </a:bodyPr>
          <a:lstStyle/>
          <a:p>
            <a:pPr algn="ctr"/>
            <a:r>
              <a:rPr lang="ru-RU" sz="2800" b="1" dirty="0">
                <a:solidFill>
                  <a:srgbClr val="00B0F0"/>
                </a:solidFill>
              </a:rPr>
              <a:t>расстройства </a:t>
            </a:r>
            <a:r>
              <a:rPr lang="ru-RU" sz="2800" b="1" dirty="0" smtClean="0">
                <a:solidFill>
                  <a:srgbClr val="00B0F0"/>
                </a:solidFill>
              </a:rPr>
              <a:t>центральной </a:t>
            </a:r>
          </a:p>
          <a:p>
            <a:pPr algn="ctr"/>
            <a:r>
              <a:rPr lang="ru-RU" sz="2800" b="1" dirty="0" smtClean="0">
                <a:solidFill>
                  <a:srgbClr val="00B0F0"/>
                </a:solidFill>
              </a:rPr>
              <a:t>нервной </a:t>
            </a:r>
            <a:r>
              <a:rPr lang="ru-RU" sz="2800" b="1" dirty="0">
                <a:solidFill>
                  <a:srgbClr val="00B0F0"/>
                </a:solidFill>
              </a:rPr>
              <a:t>системы </a:t>
            </a:r>
            <a:endParaRPr lang="ru-RU" sz="2800" b="1" dirty="0" smtClean="0">
              <a:solidFill>
                <a:srgbClr val="00B0F0"/>
              </a:solidFill>
            </a:endParaRPr>
          </a:p>
          <a:p>
            <a:pPr algn="ctr"/>
            <a:r>
              <a:rPr lang="ru-RU" sz="2800" b="1" dirty="0" smtClean="0">
                <a:solidFill>
                  <a:srgbClr val="00B0F0"/>
                </a:solidFill>
              </a:rPr>
              <a:t>и </a:t>
            </a:r>
            <a:r>
              <a:rPr lang="ru-RU" sz="2800" b="1" dirty="0">
                <a:solidFill>
                  <a:srgbClr val="00B0F0"/>
                </a:solidFill>
              </a:rPr>
              <a:t>психики</a:t>
            </a:r>
          </a:p>
        </p:txBody>
      </p:sp>
      <p:pic>
        <p:nvPicPr>
          <p:cNvPr id="3074" name="Picture 2" descr="http://img.s-tv.ru/img/id84605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007966"/>
            <a:ext cx="3810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2012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atic.ngs.ru/news/preview/047eaa85096876d41d5f13c5d41a318e0912acd0_8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2656"/>
            <a:ext cx="3456384" cy="21602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456384" y="13970"/>
            <a:ext cx="5230919" cy="3046988"/>
          </a:xfrm>
          <a:prstGeom prst="rect">
            <a:avLst/>
          </a:prstGeom>
          <a:noFill/>
        </p:spPr>
        <p:txBody>
          <a:bodyPr wrap="none" rtlCol="0">
            <a:spAutoFit/>
          </a:bodyPr>
          <a:lstStyle/>
          <a:p>
            <a:pPr algn="ctr"/>
            <a:r>
              <a:rPr lang="ru-RU" sz="2400" b="1" dirty="0"/>
              <a:t>снижается общественная </a:t>
            </a:r>
          </a:p>
          <a:p>
            <a:pPr algn="ctr"/>
            <a:r>
              <a:rPr lang="ru-RU" sz="2400" b="1" dirty="0" smtClean="0"/>
              <a:t>активность</a:t>
            </a:r>
            <a:r>
              <a:rPr lang="ru-RU" sz="2400" b="1" dirty="0"/>
              <a:t>, </a:t>
            </a:r>
            <a:r>
              <a:rPr lang="ru-RU" sz="2400" b="1" dirty="0" smtClean="0"/>
              <a:t>происходит </a:t>
            </a:r>
          </a:p>
          <a:p>
            <a:pPr algn="ctr"/>
            <a:r>
              <a:rPr lang="ru-RU" sz="2400" b="1" dirty="0" smtClean="0"/>
              <a:t>угасание </a:t>
            </a:r>
            <a:r>
              <a:rPr lang="ru-RU" sz="2400" b="1" dirty="0"/>
              <a:t>трудовых навыков, </a:t>
            </a:r>
            <a:endParaRPr lang="ru-RU" sz="2400" b="1" dirty="0" smtClean="0"/>
          </a:p>
          <a:p>
            <a:pPr algn="ctr"/>
            <a:r>
              <a:rPr lang="ru-RU" sz="2400" b="1" dirty="0" smtClean="0"/>
              <a:t>страдают </a:t>
            </a:r>
            <a:r>
              <a:rPr lang="ru-RU" sz="2400" b="1" dirty="0"/>
              <a:t>здоровое </a:t>
            </a:r>
            <a:r>
              <a:rPr lang="ru-RU" sz="2400" b="1" dirty="0" smtClean="0"/>
              <a:t>честолюбие. </a:t>
            </a:r>
          </a:p>
          <a:p>
            <a:pPr algn="ctr"/>
            <a:r>
              <a:rPr lang="ru-RU" sz="2400" b="1" dirty="0" smtClean="0"/>
              <a:t>Огрубение</a:t>
            </a:r>
            <a:r>
              <a:rPr lang="ru-RU" sz="2400" b="1" dirty="0"/>
              <a:t>, взрывчатость</a:t>
            </a:r>
            <a:r>
              <a:rPr lang="ru-RU" sz="2400" b="1" dirty="0" smtClean="0"/>
              <a:t>,</a:t>
            </a:r>
          </a:p>
          <a:p>
            <a:pPr algn="ctr"/>
            <a:r>
              <a:rPr lang="ru-RU" sz="2400" b="1" dirty="0" smtClean="0"/>
              <a:t> </a:t>
            </a:r>
            <a:r>
              <a:rPr lang="ru-RU" sz="2400" b="1" dirty="0"/>
              <a:t>беспечность, </a:t>
            </a:r>
            <a:endParaRPr lang="ru-RU" sz="2400" b="1" dirty="0" smtClean="0"/>
          </a:p>
          <a:p>
            <a:pPr algn="ctr"/>
            <a:r>
              <a:rPr lang="ru-RU" sz="2400" b="1" dirty="0" smtClean="0"/>
              <a:t>безынициативность</a:t>
            </a:r>
          </a:p>
          <a:p>
            <a:pPr algn="ctr"/>
            <a:r>
              <a:rPr lang="ru-RU" sz="2400" b="1" dirty="0" smtClean="0"/>
              <a:t> </a:t>
            </a:r>
            <a:r>
              <a:rPr lang="ru-RU" sz="2400" b="1" dirty="0"/>
              <a:t>и </a:t>
            </a:r>
            <a:r>
              <a:rPr lang="ru-RU" sz="2400" b="1" dirty="0" smtClean="0"/>
              <a:t>внушаемость.</a:t>
            </a:r>
            <a:endParaRPr lang="ru-RU" sz="2400" b="1" dirty="0"/>
          </a:p>
        </p:txBody>
      </p:sp>
      <p:sp>
        <p:nvSpPr>
          <p:cNvPr id="3" name="TextBox 2"/>
          <p:cNvSpPr txBox="1"/>
          <p:nvPr/>
        </p:nvSpPr>
        <p:spPr>
          <a:xfrm>
            <a:off x="888373" y="3212976"/>
            <a:ext cx="7798930" cy="707886"/>
          </a:xfrm>
          <a:prstGeom prst="rect">
            <a:avLst/>
          </a:prstGeom>
          <a:noFill/>
        </p:spPr>
        <p:txBody>
          <a:bodyPr wrap="none" rtlCol="0">
            <a:spAutoFit/>
          </a:bodyPr>
          <a:lstStyle/>
          <a:p>
            <a:r>
              <a:rPr lang="ru-RU" sz="4000" b="1" dirty="0">
                <a:solidFill>
                  <a:srgbClr val="FF0000"/>
                </a:solidFill>
              </a:rPr>
              <a:t>жестокость к близким людям</a:t>
            </a:r>
          </a:p>
        </p:txBody>
      </p:sp>
      <p:pic>
        <p:nvPicPr>
          <p:cNvPr id="5" name="Picture 6" descr="http://www.tula.rodgor.ru/art_images/833/TASS_60432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365103"/>
            <a:ext cx="3278881" cy="245916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http://optimalist.info/images/stories/alc.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1926" y="4541175"/>
            <a:ext cx="3102074" cy="232937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tatic.ngs.ru/news/preview/c21accded50fed3858c4a379d3ca541904082616_50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10879" y="4179166"/>
            <a:ext cx="2602260" cy="2602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87397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4306" y="9748"/>
            <a:ext cx="5400600" cy="707886"/>
          </a:xfrm>
          <a:prstGeom prst="rect">
            <a:avLst/>
          </a:prstGeom>
          <a:solidFill>
            <a:srgbClr val="FFFF00"/>
          </a:solidFill>
        </p:spPr>
        <p:txBody>
          <a:bodyPr wrap="square" rtlCol="0">
            <a:spAutoFit/>
          </a:bodyPr>
          <a:lstStyle/>
          <a:p>
            <a:pPr algn="ctr"/>
            <a:r>
              <a:rPr lang="ru-RU" sz="4000" b="1" dirty="0" smtClean="0">
                <a:solidFill>
                  <a:srgbClr val="FF0000"/>
                </a:solidFill>
              </a:rPr>
              <a:t>Профилактика:</a:t>
            </a:r>
            <a:endParaRPr lang="ru-RU" sz="4000" b="1" dirty="0">
              <a:solidFill>
                <a:srgbClr val="FF0000"/>
              </a:solidFill>
            </a:endParaRPr>
          </a:p>
        </p:txBody>
      </p:sp>
      <p:pic>
        <p:nvPicPr>
          <p:cNvPr id="4098" name="Picture 2" descr="http://caritas-siberia.org/typo3temp/pics/18cc2e825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643" y="980728"/>
            <a:ext cx="4845168" cy="346083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matrony.ru/wp-content/themes/responz/themify/img.php?src=http://www.matrony.ru/wp-content/uploads/82560123_4068804_7861_02.jpg&amp;w=550&amp;h=2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4704" y="4714874"/>
            <a:ext cx="5238750" cy="21431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883517" y="850652"/>
            <a:ext cx="4266188" cy="1384995"/>
          </a:xfrm>
          <a:prstGeom prst="rect">
            <a:avLst/>
          </a:prstGeom>
          <a:noFill/>
        </p:spPr>
        <p:txBody>
          <a:bodyPr wrap="square" rtlCol="0">
            <a:spAutoFit/>
          </a:bodyPr>
          <a:lstStyle/>
          <a:p>
            <a:r>
              <a:rPr lang="ru-RU" sz="2800" b="1" dirty="0" smtClean="0">
                <a:solidFill>
                  <a:srgbClr val="00B0F0"/>
                </a:solidFill>
              </a:rPr>
              <a:t>Информирование </a:t>
            </a:r>
          </a:p>
          <a:p>
            <a:r>
              <a:rPr lang="ru-RU" sz="2800" b="1" dirty="0" smtClean="0">
                <a:solidFill>
                  <a:srgbClr val="00B0F0"/>
                </a:solidFill>
              </a:rPr>
              <a:t>о пагубном действии</a:t>
            </a:r>
          </a:p>
          <a:p>
            <a:r>
              <a:rPr lang="ru-RU" sz="2800" b="1" dirty="0" smtClean="0">
                <a:solidFill>
                  <a:srgbClr val="00B0F0"/>
                </a:solidFill>
              </a:rPr>
              <a:t> алкоголя</a:t>
            </a:r>
            <a:endParaRPr lang="ru-RU" sz="2800" b="1" dirty="0">
              <a:solidFill>
                <a:srgbClr val="00B0F0"/>
              </a:solidFill>
            </a:endParaRPr>
          </a:p>
        </p:txBody>
      </p:sp>
      <p:sp>
        <p:nvSpPr>
          <p:cNvPr id="4" name="TextBox 3"/>
          <p:cNvSpPr txBox="1"/>
          <p:nvPr/>
        </p:nvSpPr>
        <p:spPr>
          <a:xfrm>
            <a:off x="4877811" y="2235647"/>
            <a:ext cx="4608759" cy="1384995"/>
          </a:xfrm>
          <a:prstGeom prst="rect">
            <a:avLst/>
          </a:prstGeom>
          <a:noFill/>
        </p:spPr>
        <p:txBody>
          <a:bodyPr wrap="square" rtlCol="0">
            <a:spAutoFit/>
          </a:bodyPr>
          <a:lstStyle/>
          <a:p>
            <a:r>
              <a:rPr lang="ru-RU" sz="2800" b="1" dirty="0" smtClean="0"/>
              <a:t>избегание </a:t>
            </a:r>
            <a:r>
              <a:rPr lang="ru-RU" sz="2800" b="1" dirty="0"/>
              <a:t>контакта с </a:t>
            </a:r>
            <a:endParaRPr lang="ru-RU" sz="2800" b="1" dirty="0" smtClean="0"/>
          </a:p>
          <a:p>
            <a:r>
              <a:rPr lang="ru-RU" sz="2800" b="1" dirty="0" smtClean="0"/>
              <a:t>алкоголем </a:t>
            </a:r>
            <a:r>
              <a:rPr lang="ru-RU" sz="2800" b="1" dirty="0"/>
              <a:t>и </a:t>
            </a:r>
            <a:endParaRPr lang="ru-RU" sz="2800" b="1" dirty="0" smtClean="0"/>
          </a:p>
          <a:p>
            <a:r>
              <a:rPr lang="ru-RU" sz="2800" b="1" dirty="0" smtClean="0"/>
              <a:t>с пьющими людьми</a:t>
            </a:r>
            <a:endParaRPr lang="ru-RU" sz="2800" b="1" dirty="0"/>
          </a:p>
        </p:txBody>
      </p:sp>
      <p:sp>
        <p:nvSpPr>
          <p:cNvPr id="5" name="TextBox 4"/>
          <p:cNvSpPr txBox="1"/>
          <p:nvPr/>
        </p:nvSpPr>
        <p:spPr>
          <a:xfrm>
            <a:off x="4928935" y="3851756"/>
            <a:ext cx="3752950" cy="523220"/>
          </a:xfrm>
          <a:prstGeom prst="rect">
            <a:avLst/>
          </a:prstGeom>
          <a:noFill/>
        </p:spPr>
        <p:txBody>
          <a:bodyPr wrap="none" rtlCol="0">
            <a:spAutoFit/>
          </a:bodyPr>
          <a:lstStyle/>
          <a:p>
            <a:r>
              <a:rPr lang="ru-RU" sz="2800" b="1" dirty="0" smtClean="0">
                <a:solidFill>
                  <a:srgbClr val="FFC000"/>
                </a:solidFill>
              </a:rPr>
              <a:t>организация досуга</a:t>
            </a:r>
            <a:endParaRPr lang="ru-RU" sz="2800" b="1" dirty="0">
              <a:solidFill>
                <a:srgbClr val="FFC000"/>
              </a:solidFill>
            </a:endParaRPr>
          </a:p>
        </p:txBody>
      </p:sp>
      <p:sp>
        <p:nvSpPr>
          <p:cNvPr id="6" name="TextBox 5"/>
          <p:cNvSpPr txBox="1"/>
          <p:nvPr/>
        </p:nvSpPr>
        <p:spPr>
          <a:xfrm>
            <a:off x="0" y="4509120"/>
            <a:ext cx="3904704" cy="954107"/>
          </a:xfrm>
          <a:prstGeom prst="rect">
            <a:avLst/>
          </a:prstGeom>
          <a:noFill/>
        </p:spPr>
        <p:txBody>
          <a:bodyPr wrap="square" rtlCol="0">
            <a:spAutoFit/>
          </a:bodyPr>
          <a:lstStyle/>
          <a:p>
            <a:r>
              <a:rPr lang="ru-RU" sz="2800" b="1" dirty="0" smtClean="0">
                <a:solidFill>
                  <a:srgbClr val="00B050"/>
                </a:solidFill>
              </a:rPr>
              <a:t>поощрение здоровых увлечений</a:t>
            </a:r>
            <a:endParaRPr lang="ru-RU" sz="2800" b="1" dirty="0">
              <a:solidFill>
                <a:srgbClr val="00B050"/>
              </a:solidFill>
            </a:endParaRPr>
          </a:p>
        </p:txBody>
      </p:sp>
      <p:sp>
        <p:nvSpPr>
          <p:cNvPr id="7" name="TextBox 6"/>
          <p:cNvSpPr txBox="1"/>
          <p:nvPr/>
        </p:nvSpPr>
        <p:spPr>
          <a:xfrm>
            <a:off x="1" y="5473005"/>
            <a:ext cx="3779912" cy="1384995"/>
          </a:xfrm>
          <a:prstGeom prst="rect">
            <a:avLst/>
          </a:prstGeom>
          <a:noFill/>
        </p:spPr>
        <p:txBody>
          <a:bodyPr wrap="square" rtlCol="0">
            <a:spAutoFit/>
          </a:bodyPr>
          <a:lstStyle/>
          <a:p>
            <a:pPr algn="ctr"/>
            <a:r>
              <a:rPr lang="ru-RU" sz="2800" b="1" dirty="0" smtClean="0">
                <a:solidFill>
                  <a:srgbClr val="FFFF00"/>
                </a:solidFill>
              </a:rPr>
              <a:t>повышение интереса </a:t>
            </a:r>
            <a:r>
              <a:rPr lang="ru-RU" sz="2800" b="1" dirty="0">
                <a:solidFill>
                  <a:srgbClr val="FFFF00"/>
                </a:solidFill>
              </a:rPr>
              <a:t>к образованию </a:t>
            </a:r>
          </a:p>
        </p:txBody>
      </p:sp>
    </p:spTree>
    <p:extLst>
      <p:ext uri="{BB962C8B-B14F-4D97-AF65-F5344CB8AC3E}">
        <p14:creationId xmlns:p14="http://schemas.microsoft.com/office/powerpoint/2010/main" val="1230329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http://www.russlav.ru/pict/kurenie_podrostkov.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8874" y="2223164"/>
            <a:ext cx="2335040" cy="3113386"/>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http://static.diary.ru/userdir/1/7/1/5/1715659/5428219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779857"/>
            <a:ext cx="4104192" cy="307814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ne-kurim.16mb.com/big/no-smoking-399.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1268760"/>
            <a:ext cx="2169099" cy="190880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8967" y="242887"/>
            <a:ext cx="7272808" cy="830997"/>
          </a:xfrm>
          <a:prstGeom prst="rect">
            <a:avLst/>
          </a:prstGeom>
          <a:noFill/>
        </p:spPr>
        <p:txBody>
          <a:bodyPr wrap="square" rtlCol="0">
            <a:spAutoFit/>
          </a:bodyPr>
          <a:lstStyle/>
          <a:p>
            <a:r>
              <a:rPr lang="ru-RU" sz="4800" b="1" dirty="0" smtClean="0">
                <a:solidFill>
                  <a:srgbClr val="FF0000"/>
                </a:solidFill>
              </a:rPr>
              <a:t>Курение убивает!</a:t>
            </a:r>
            <a:endParaRPr lang="ru-RU" sz="4800" b="1" dirty="0">
              <a:solidFill>
                <a:srgbClr val="FF0000"/>
              </a:solidFill>
            </a:endParaRPr>
          </a:p>
        </p:txBody>
      </p:sp>
      <p:sp>
        <p:nvSpPr>
          <p:cNvPr id="4" name="TextBox 3"/>
          <p:cNvSpPr txBox="1"/>
          <p:nvPr/>
        </p:nvSpPr>
        <p:spPr>
          <a:xfrm>
            <a:off x="3715371" y="1073884"/>
            <a:ext cx="5428629" cy="1754326"/>
          </a:xfrm>
          <a:prstGeom prst="rect">
            <a:avLst/>
          </a:prstGeom>
          <a:noFill/>
        </p:spPr>
        <p:txBody>
          <a:bodyPr wrap="square" rtlCol="0">
            <a:spAutoFit/>
          </a:bodyPr>
          <a:lstStyle/>
          <a:p>
            <a:r>
              <a:rPr lang="ru-RU" sz="3600" b="1" dirty="0" smtClean="0"/>
              <a:t>В России курят 59,0</a:t>
            </a:r>
            <a:r>
              <a:rPr lang="ru-RU" sz="3600" b="1" dirty="0"/>
              <a:t>% юношей и 36,0% девушек</a:t>
            </a:r>
          </a:p>
        </p:txBody>
      </p:sp>
      <p:sp>
        <p:nvSpPr>
          <p:cNvPr id="5" name="Прямоугольник 4"/>
          <p:cNvSpPr/>
          <p:nvPr/>
        </p:nvSpPr>
        <p:spPr>
          <a:xfrm>
            <a:off x="4064106" y="5336550"/>
            <a:ext cx="5039808" cy="1384995"/>
          </a:xfrm>
          <a:prstGeom prst="rect">
            <a:avLst/>
          </a:prstGeom>
        </p:spPr>
        <p:txBody>
          <a:bodyPr wrap="square">
            <a:spAutoFit/>
          </a:bodyPr>
          <a:lstStyle/>
          <a:p>
            <a:pPr algn="ctr"/>
            <a:r>
              <a:rPr lang="ru-RU" sz="2800" b="1" dirty="0" smtClean="0">
                <a:solidFill>
                  <a:srgbClr val="FF0000"/>
                </a:solidFill>
              </a:rPr>
              <a:t>Быстро развивается психическая </a:t>
            </a:r>
            <a:r>
              <a:rPr lang="ru-RU" sz="2800" b="1" dirty="0">
                <a:solidFill>
                  <a:srgbClr val="FF0000"/>
                </a:solidFill>
              </a:rPr>
              <a:t>и физическая зависимость от никотина</a:t>
            </a:r>
          </a:p>
        </p:txBody>
      </p:sp>
      <p:pic>
        <p:nvPicPr>
          <p:cNvPr id="6" name="Picture 4" descr="http://www.moschools.ru/images/upload/smok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9394" y="3177568"/>
            <a:ext cx="2081557" cy="1636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1738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4941168"/>
            <a:ext cx="8141528" cy="1864568"/>
          </a:xfrm>
        </p:spPr>
        <p:txBody>
          <a:bodyPr/>
          <a:lstStyle/>
          <a:p>
            <a:r>
              <a:rPr lang="ru-RU" sz="2000" dirty="0">
                <a:effectLst/>
              </a:rPr>
              <a:t>Напитки содержат тонизирующие </a:t>
            </a:r>
            <a:r>
              <a:rPr lang="ru-RU" sz="2000" dirty="0" smtClean="0">
                <a:effectLst/>
              </a:rPr>
              <a:t>вещества.</a:t>
            </a:r>
            <a:br>
              <a:rPr lang="ru-RU" sz="2000" dirty="0" smtClean="0">
                <a:effectLst/>
              </a:rPr>
            </a:br>
            <a:r>
              <a:rPr lang="ru-RU" sz="2000" dirty="0" smtClean="0">
                <a:effectLst/>
              </a:rPr>
              <a:t>Основным </a:t>
            </a:r>
            <a:r>
              <a:rPr lang="ru-RU" sz="2000" dirty="0">
                <a:effectLst/>
              </a:rPr>
              <a:t>компонентом энергетических напитков является </a:t>
            </a:r>
            <a:r>
              <a:rPr lang="ru-RU" sz="2000" dirty="0" smtClean="0">
                <a:solidFill>
                  <a:srgbClr val="FF0000"/>
                </a:solidFill>
                <a:effectLst/>
              </a:rPr>
              <a:t>кофеин.</a:t>
            </a:r>
            <a:r>
              <a:rPr lang="ru-RU" sz="2000" dirty="0" smtClean="0">
                <a:effectLst/>
              </a:rPr>
              <a:t/>
            </a:r>
            <a:br>
              <a:rPr lang="ru-RU" sz="2000" dirty="0" smtClean="0">
                <a:effectLst/>
              </a:rPr>
            </a:br>
            <a:r>
              <a:rPr lang="ru-RU" sz="2000" dirty="0">
                <a:effectLst/>
              </a:rPr>
              <a:t>С</a:t>
            </a:r>
            <a:r>
              <a:rPr lang="ru-RU" sz="2000" dirty="0" smtClean="0">
                <a:effectLst/>
              </a:rPr>
              <a:t>ильногазированный </a:t>
            </a:r>
            <a:r>
              <a:rPr lang="ru-RU" sz="2000" dirty="0">
                <a:effectLst/>
              </a:rPr>
              <a:t>напиток (содержит большое количество </a:t>
            </a:r>
            <a:r>
              <a:rPr lang="ru-RU" sz="2000" u="sng" dirty="0">
                <a:effectLst/>
                <a:hlinkClick r:id="rId3" tooltip="Угольная кислота"/>
              </a:rPr>
              <a:t>угольной кислоты</a:t>
            </a:r>
            <a:r>
              <a:rPr lang="ru-RU" sz="2000" dirty="0">
                <a:effectLst/>
              </a:rPr>
              <a:t> (H</a:t>
            </a:r>
            <a:r>
              <a:rPr lang="ru-RU" sz="2000" baseline="-25000" dirty="0">
                <a:effectLst/>
              </a:rPr>
              <a:t>2</a:t>
            </a:r>
            <a:r>
              <a:rPr lang="ru-RU" sz="2000" dirty="0">
                <a:effectLst/>
              </a:rPr>
              <a:t>CO</a:t>
            </a:r>
            <a:r>
              <a:rPr lang="ru-RU" sz="2000" baseline="-25000" dirty="0">
                <a:effectLst/>
              </a:rPr>
              <a:t>3</a:t>
            </a:r>
            <a:r>
              <a:rPr lang="ru-RU" sz="2000" dirty="0">
                <a:effectLst/>
              </a:rPr>
              <a:t>)) — так как это способствует более быстрому усвоению компонентов и быстрому наступлению эффекта</a:t>
            </a:r>
            <a:r>
              <a:rPr lang="ru-RU" sz="2000" dirty="0" smtClean="0">
                <a:effectLst/>
              </a:rPr>
              <a:t>.</a:t>
            </a:r>
            <a:br>
              <a:rPr lang="ru-RU" sz="2000" dirty="0" smtClean="0">
                <a:effectLst/>
              </a:rPr>
            </a:br>
            <a:r>
              <a:rPr lang="ru-RU" sz="2000" dirty="0">
                <a:effectLst/>
              </a:rPr>
              <a:t>Как и любые стимуляторы, действуют по простой схеме — взять из организма энергии много и сразу, что ведёт к неизбежному истощению нервной системы, нарушению обмена веществ. </a:t>
            </a:r>
            <a:br>
              <a:rPr lang="ru-RU" sz="2000" dirty="0">
                <a:effectLst/>
              </a:rPr>
            </a:br>
            <a:endParaRPr lang="ru-RU" sz="2000" dirty="0"/>
          </a:p>
        </p:txBody>
      </p:sp>
      <p:sp>
        <p:nvSpPr>
          <p:cNvPr id="4" name="Объект 3"/>
          <p:cNvSpPr>
            <a:spLocks noGrp="1"/>
          </p:cNvSpPr>
          <p:nvPr>
            <p:ph sz="quarter" idx="14"/>
          </p:nvPr>
        </p:nvSpPr>
        <p:spPr>
          <a:xfrm>
            <a:off x="3143240" y="1"/>
            <a:ext cx="6000760" cy="3429000"/>
          </a:xfrm>
        </p:spPr>
        <p:txBody>
          <a:bodyPr>
            <a:normAutofit/>
          </a:bodyPr>
          <a:lstStyle/>
          <a:p>
            <a:pPr marL="18288" indent="0">
              <a:buNone/>
            </a:pPr>
            <a:r>
              <a:rPr lang="ru-RU" sz="2400" b="1" dirty="0">
                <a:solidFill>
                  <a:srgbClr val="FF0000"/>
                </a:solidFill>
                <a:effectLst/>
              </a:rPr>
              <a:t>Энергетические напитки («энергетики», «</a:t>
            </a:r>
            <a:r>
              <a:rPr lang="ru-RU" sz="2400" b="1" dirty="0" err="1">
                <a:solidFill>
                  <a:srgbClr val="FF0000"/>
                </a:solidFill>
                <a:effectLst/>
              </a:rPr>
              <a:t>энерготоники</a:t>
            </a:r>
            <a:r>
              <a:rPr lang="ru-RU" sz="2400" b="1" dirty="0">
                <a:solidFill>
                  <a:srgbClr val="FF0000"/>
                </a:solidFill>
                <a:effectLst/>
              </a:rPr>
              <a:t>») — безалкогольные </a:t>
            </a:r>
            <a:r>
              <a:rPr lang="ru-RU" sz="2400" b="1" u="sng" dirty="0">
                <a:solidFill>
                  <a:srgbClr val="FF0000"/>
                </a:solidFill>
                <a:effectLst/>
                <a:hlinkClick r:id="rId4" tooltip="Напитки"/>
              </a:rPr>
              <a:t>напитки</a:t>
            </a:r>
            <a:r>
              <a:rPr lang="ru-RU" sz="2400" b="1" dirty="0">
                <a:solidFill>
                  <a:srgbClr val="FF0000"/>
                </a:solidFill>
                <a:effectLst/>
              </a:rPr>
              <a:t>, в </a:t>
            </a:r>
            <a:r>
              <a:rPr lang="ru-RU" sz="2400" b="1" u="sng" dirty="0">
                <a:solidFill>
                  <a:srgbClr val="FF0000"/>
                </a:solidFill>
                <a:effectLst/>
                <a:hlinkClick r:id="rId5" tooltip="Реклама"/>
              </a:rPr>
              <a:t>рекламной</a:t>
            </a:r>
            <a:r>
              <a:rPr lang="ru-RU" sz="2400" b="1" dirty="0">
                <a:solidFill>
                  <a:srgbClr val="FF0000"/>
                </a:solidFill>
                <a:effectLst/>
              </a:rPr>
              <a:t> кампании которых делается акцент на их способность стимулировать центральную нервную систему человека и/или </a:t>
            </a:r>
            <a:r>
              <a:rPr lang="ru-RU" sz="2400" b="1" dirty="0" err="1">
                <a:solidFill>
                  <a:srgbClr val="FF0000"/>
                </a:solidFill>
                <a:effectLst/>
              </a:rPr>
              <a:t>антиседативный</a:t>
            </a:r>
            <a:r>
              <a:rPr lang="ru-RU" sz="2400" b="1" dirty="0">
                <a:solidFill>
                  <a:srgbClr val="FF0000"/>
                </a:solidFill>
                <a:effectLst/>
              </a:rPr>
              <a:t> эффект.</a:t>
            </a:r>
          </a:p>
          <a:p>
            <a:endParaRPr lang="ru-RU" sz="2400" b="1" dirty="0"/>
          </a:p>
        </p:txBody>
      </p:sp>
      <p:pic>
        <p:nvPicPr>
          <p:cNvPr id="5" name="Объект 4" descr="http://upload.wikimedia.org/wikipedia/commons/thumb/3/3d/Energetic_drinks.jpg/220px-Energetic_drinks.jpg">
            <a:hlinkClick r:id="rId6"/>
          </p:cNvPr>
          <p:cNvPicPr>
            <a:picLocks noGrp="1"/>
          </p:cNvPicPr>
          <p:nvPr>
            <p:ph sz="quarter" idx="13"/>
          </p:nvPr>
        </p:nvPicPr>
        <p:blipFill>
          <a:blip r:embed="rId7"/>
          <a:srcRect/>
          <a:stretch>
            <a:fillRect/>
          </a:stretch>
        </p:blipFill>
        <p:spPr bwMode="auto">
          <a:xfrm>
            <a:off x="0" y="214290"/>
            <a:ext cx="3168352" cy="2520280"/>
          </a:xfrm>
          <a:prstGeom prst="rect">
            <a:avLst/>
          </a:prstGeom>
          <a:noFill/>
          <a:ln w="9525">
            <a:noFill/>
            <a:miter lim="800000"/>
            <a:headEnd/>
            <a:tailEnd/>
          </a:ln>
        </p:spPr>
      </p:pic>
    </p:spTree>
    <p:extLst>
      <p:ext uri="{BB962C8B-B14F-4D97-AF65-F5344CB8AC3E}">
        <p14:creationId xmlns:p14="http://schemas.microsoft.com/office/powerpoint/2010/main" val="41161917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tell-smoking.net/wp-content/uploads/2011/06/smoking-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5074" y="3789041"/>
            <a:ext cx="3045169" cy="306895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http://gospelvideo.ru/uploads/posts/2009-07/1246463100_susch_kurenie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3789041"/>
            <a:ext cx="4098419" cy="30689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 y="116632"/>
            <a:ext cx="9144000" cy="1077218"/>
          </a:xfrm>
          <a:prstGeom prst="rect">
            <a:avLst/>
          </a:prstGeom>
          <a:solidFill>
            <a:srgbClr val="FFFF00"/>
          </a:solidFill>
        </p:spPr>
        <p:txBody>
          <a:bodyPr wrap="square" rtlCol="0">
            <a:spAutoFit/>
          </a:bodyPr>
          <a:lstStyle/>
          <a:p>
            <a:pPr algn="ctr"/>
            <a:r>
              <a:rPr lang="ru-RU" sz="3200" b="1" dirty="0">
                <a:solidFill>
                  <a:srgbClr val="FF0000"/>
                </a:solidFill>
              </a:rPr>
              <a:t>Факторы, способствующие началу и продолжению </a:t>
            </a:r>
            <a:r>
              <a:rPr lang="ru-RU" sz="3200" b="1" dirty="0" smtClean="0">
                <a:solidFill>
                  <a:srgbClr val="FF0000"/>
                </a:solidFill>
              </a:rPr>
              <a:t>курения:</a:t>
            </a:r>
            <a:endParaRPr lang="ru-RU" sz="3200" b="1" dirty="0">
              <a:solidFill>
                <a:srgbClr val="FF0000"/>
              </a:solidFill>
            </a:endParaRPr>
          </a:p>
        </p:txBody>
      </p:sp>
      <p:sp>
        <p:nvSpPr>
          <p:cNvPr id="5" name="TextBox 4"/>
          <p:cNvSpPr txBox="1"/>
          <p:nvPr/>
        </p:nvSpPr>
        <p:spPr>
          <a:xfrm>
            <a:off x="827584" y="1226701"/>
            <a:ext cx="5872120" cy="584775"/>
          </a:xfrm>
          <a:prstGeom prst="rect">
            <a:avLst/>
          </a:prstGeom>
          <a:noFill/>
        </p:spPr>
        <p:txBody>
          <a:bodyPr wrap="none" rtlCol="0">
            <a:spAutoFit/>
          </a:bodyPr>
          <a:lstStyle/>
          <a:p>
            <a:r>
              <a:rPr lang="ru-RU" sz="3200" b="1" dirty="0">
                <a:solidFill>
                  <a:srgbClr val="FFFF00"/>
                </a:solidFill>
              </a:rPr>
              <a:t>Психологические причины</a:t>
            </a:r>
          </a:p>
        </p:txBody>
      </p:sp>
      <p:sp>
        <p:nvSpPr>
          <p:cNvPr id="6" name="TextBox 5"/>
          <p:cNvSpPr txBox="1"/>
          <p:nvPr/>
        </p:nvSpPr>
        <p:spPr>
          <a:xfrm>
            <a:off x="1966479" y="1811476"/>
            <a:ext cx="5211043" cy="584775"/>
          </a:xfrm>
          <a:prstGeom prst="rect">
            <a:avLst/>
          </a:prstGeom>
          <a:noFill/>
        </p:spPr>
        <p:txBody>
          <a:bodyPr wrap="square" rtlCol="0">
            <a:spAutoFit/>
          </a:bodyPr>
          <a:lstStyle/>
          <a:p>
            <a:r>
              <a:rPr lang="ru-RU" sz="3200" b="1" dirty="0">
                <a:solidFill>
                  <a:srgbClr val="00B0F0"/>
                </a:solidFill>
              </a:rPr>
              <a:t>Социальное окружение</a:t>
            </a:r>
          </a:p>
        </p:txBody>
      </p:sp>
      <p:sp>
        <p:nvSpPr>
          <p:cNvPr id="7" name="TextBox 6"/>
          <p:cNvSpPr txBox="1"/>
          <p:nvPr/>
        </p:nvSpPr>
        <p:spPr>
          <a:xfrm>
            <a:off x="138163" y="2396251"/>
            <a:ext cx="5884944" cy="584775"/>
          </a:xfrm>
          <a:prstGeom prst="rect">
            <a:avLst/>
          </a:prstGeom>
          <a:noFill/>
        </p:spPr>
        <p:txBody>
          <a:bodyPr wrap="none" rtlCol="0">
            <a:spAutoFit/>
          </a:bodyPr>
          <a:lstStyle/>
          <a:p>
            <a:r>
              <a:rPr lang="ru-RU" sz="3200" b="1" dirty="0"/>
              <a:t>Физиологические факторы</a:t>
            </a:r>
          </a:p>
        </p:txBody>
      </p:sp>
      <p:sp>
        <p:nvSpPr>
          <p:cNvPr id="8" name="TextBox 7"/>
          <p:cNvSpPr txBox="1"/>
          <p:nvPr/>
        </p:nvSpPr>
        <p:spPr>
          <a:xfrm>
            <a:off x="3441799" y="2981026"/>
            <a:ext cx="5702202" cy="584775"/>
          </a:xfrm>
          <a:prstGeom prst="rect">
            <a:avLst/>
          </a:prstGeom>
          <a:noFill/>
        </p:spPr>
        <p:txBody>
          <a:bodyPr wrap="none" rtlCol="0">
            <a:spAutoFit/>
          </a:bodyPr>
          <a:lstStyle/>
          <a:p>
            <a:r>
              <a:rPr lang="ru-RU" sz="3200" b="1" dirty="0" err="1" smtClean="0">
                <a:solidFill>
                  <a:srgbClr val="FFC000"/>
                </a:solidFill>
              </a:rPr>
              <a:t>Познавательские</a:t>
            </a:r>
            <a:r>
              <a:rPr lang="ru-RU" sz="3200" b="1" dirty="0" smtClean="0">
                <a:solidFill>
                  <a:srgbClr val="FFC000"/>
                </a:solidFill>
              </a:rPr>
              <a:t> </a:t>
            </a:r>
            <a:r>
              <a:rPr lang="ru-RU" sz="3200" b="1" dirty="0">
                <a:solidFill>
                  <a:srgbClr val="FFC000"/>
                </a:solidFill>
              </a:rPr>
              <a:t>факторы</a:t>
            </a:r>
          </a:p>
        </p:txBody>
      </p:sp>
    </p:spTree>
    <p:extLst>
      <p:ext uri="{BB962C8B-B14F-4D97-AF65-F5344CB8AC3E}">
        <p14:creationId xmlns:p14="http://schemas.microsoft.com/office/powerpoint/2010/main" val="28107480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evelinapetrova.ru/wp-content/uploads/2012/07/kurenie3-300-x-22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939142"/>
            <a:ext cx="3685602" cy="27764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79512" y="9748"/>
            <a:ext cx="8568952" cy="707886"/>
          </a:xfrm>
          <a:prstGeom prst="rect">
            <a:avLst/>
          </a:prstGeom>
          <a:solidFill>
            <a:srgbClr val="FFFF00"/>
          </a:solidFill>
        </p:spPr>
        <p:txBody>
          <a:bodyPr wrap="square" rtlCol="0">
            <a:spAutoFit/>
          </a:bodyPr>
          <a:lstStyle/>
          <a:p>
            <a:pPr algn="ctr"/>
            <a:r>
              <a:rPr lang="ru-RU" sz="4000" b="1" dirty="0" smtClean="0">
                <a:solidFill>
                  <a:srgbClr val="FF0000"/>
                </a:solidFill>
              </a:rPr>
              <a:t>Профилактика курения:</a:t>
            </a:r>
            <a:endParaRPr lang="ru-RU" sz="4000" b="1" dirty="0">
              <a:solidFill>
                <a:srgbClr val="FF0000"/>
              </a:solidFill>
            </a:endParaRPr>
          </a:p>
        </p:txBody>
      </p:sp>
      <p:pic>
        <p:nvPicPr>
          <p:cNvPr id="5124" name="Picture 4" descr="http://xn--80achd5ad.xn--p1ai/images/news/2012_god/mai/16_06_2012/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944" y="4000500"/>
            <a:ext cx="2209800" cy="2857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0" y="791140"/>
            <a:ext cx="5436096" cy="3539430"/>
          </a:xfrm>
          <a:prstGeom prst="rect">
            <a:avLst/>
          </a:prstGeom>
          <a:noFill/>
        </p:spPr>
        <p:txBody>
          <a:bodyPr wrap="square" rtlCol="0">
            <a:spAutoFit/>
          </a:bodyPr>
          <a:lstStyle/>
          <a:p>
            <a:pPr lvl="0" algn="ctr" fontAlgn="base"/>
            <a:r>
              <a:rPr lang="ru-RU" sz="2800" b="1" dirty="0">
                <a:solidFill>
                  <a:srgbClr val="FFC000"/>
                </a:solidFill>
              </a:rPr>
              <a:t>доходчивая, убедительная, современная и научно достоверная информация о вреде курения и ценностях здорового образа жизни;</a:t>
            </a:r>
          </a:p>
          <a:p>
            <a:pPr lvl="0" algn="ctr" fontAlgn="base"/>
            <a:r>
              <a:rPr lang="ru-RU" sz="2800" b="1" dirty="0">
                <a:solidFill>
                  <a:srgbClr val="FFC000"/>
                </a:solidFill>
              </a:rPr>
              <a:t>осознание последствий </a:t>
            </a:r>
            <a:r>
              <a:rPr lang="ru-RU" sz="2800" b="1" dirty="0" smtClean="0">
                <a:solidFill>
                  <a:srgbClr val="FFC000"/>
                </a:solidFill>
              </a:rPr>
              <a:t>курения</a:t>
            </a:r>
            <a:endParaRPr lang="ru-RU" sz="2800" b="1" dirty="0">
              <a:solidFill>
                <a:srgbClr val="FFC000"/>
              </a:solidFill>
            </a:endParaRPr>
          </a:p>
          <a:p>
            <a:pPr algn="ctr"/>
            <a:endParaRPr lang="ru-RU" sz="2800" b="1" dirty="0">
              <a:solidFill>
                <a:srgbClr val="FFC000"/>
              </a:solidFill>
            </a:endParaRPr>
          </a:p>
        </p:txBody>
      </p:sp>
      <p:sp>
        <p:nvSpPr>
          <p:cNvPr id="4" name="TextBox 3"/>
          <p:cNvSpPr txBox="1"/>
          <p:nvPr/>
        </p:nvSpPr>
        <p:spPr>
          <a:xfrm>
            <a:off x="2232745" y="4552087"/>
            <a:ext cx="6888954" cy="1754326"/>
          </a:xfrm>
          <a:prstGeom prst="rect">
            <a:avLst/>
          </a:prstGeom>
          <a:noFill/>
        </p:spPr>
        <p:txBody>
          <a:bodyPr wrap="square" rtlCol="0">
            <a:spAutoFit/>
          </a:bodyPr>
          <a:lstStyle/>
          <a:p>
            <a:pPr algn="ctr"/>
            <a:r>
              <a:rPr lang="ru-RU" sz="3600" b="1" i="1" dirty="0" smtClean="0">
                <a:solidFill>
                  <a:srgbClr val="FF0000"/>
                </a:solidFill>
              </a:rPr>
              <a:t>крепкое </a:t>
            </a:r>
            <a:r>
              <a:rPr lang="ru-RU" sz="3600" b="1" i="1" dirty="0">
                <a:solidFill>
                  <a:srgbClr val="FF0000"/>
                </a:solidFill>
              </a:rPr>
              <a:t>здоровье и свобода выбора при полной осведомленности</a:t>
            </a:r>
          </a:p>
        </p:txBody>
      </p:sp>
    </p:spTree>
    <p:extLst>
      <p:ext uri="{BB962C8B-B14F-4D97-AF65-F5344CB8AC3E}">
        <p14:creationId xmlns:p14="http://schemas.microsoft.com/office/powerpoint/2010/main" val="156188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allcrimea.net/news/themes/big/116584617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69" y="1088402"/>
            <a:ext cx="2978258" cy="2263477"/>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sigaretastop.ru/wp-content/uploads/2012/04/65.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08104" y="4697760"/>
            <a:ext cx="3456384" cy="2160240"/>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http://www.annews.ru/upload/iblock/1e6/detskaya-narkomaniya_f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63318" y="1088402"/>
            <a:ext cx="2901170" cy="2501009"/>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http://narcolikvidator.ru/wp-content/uploads/2011/08/narkomaniya-podrostkov.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204" y="4507766"/>
            <a:ext cx="3133644" cy="235023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346" y="-53330"/>
            <a:ext cx="8985888" cy="1077218"/>
          </a:xfrm>
          <a:prstGeom prst="rect">
            <a:avLst/>
          </a:prstGeom>
          <a:noFill/>
        </p:spPr>
        <p:txBody>
          <a:bodyPr wrap="square" rtlCol="0">
            <a:spAutoFit/>
          </a:bodyPr>
          <a:lstStyle/>
          <a:p>
            <a:pPr algn="ctr"/>
            <a:r>
              <a:rPr lang="ru-RU" sz="3200" b="1" dirty="0">
                <a:solidFill>
                  <a:srgbClr val="FF0000"/>
                </a:solidFill>
              </a:rPr>
              <a:t>наркотики убивают </a:t>
            </a:r>
            <a:r>
              <a:rPr lang="ru-RU" sz="3200" b="1" dirty="0" smtClean="0">
                <a:solidFill>
                  <a:srgbClr val="FF0000"/>
                </a:solidFill>
              </a:rPr>
              <a:t>около 100 </a:t>
            </a:r>
            <a:r>
              <a:rPr lang="ru-RU" sz="3200" b="1" dirty="0">
                <a:solidFill>
                  <a:srgbClr val="FF0000"/>
                </a:solidFill>
              </a:rPr>
              <a:t>тысяч человек </a:t>
            </a:r>
            <a:r>
              <a:rPr lang="ru-RU" sz="3200" b="1" dirty="0" smtClean="0">
                <a:solidFill>
                  <a:srgbClr val="FF0000"/>
                </a:solidFill>
              </a:rPr>
              <a:t>в </a:t>
            </a:r>
            <a:r>
              <a:rPr lang="ru-RU" sz="3200" b="1" dirty="0">
                <a:solidFill>
                  <a:srgbClr val="FF0000"/>
                </a:solidFill>
              </a:rPr>
              <a:t>России </a:t>
            </a:r>
            <a:r>
              <a:rPr lang="ru-RU" sz="3200" b="1" dirty="0" smtClean="0">
                <a:solidFill>
                  <a:srgbClr val="FF0000"/>
                </a:solidFill>
              </a:rPr>
              <a:t>ежегодно</a:t>
            </a:r>
            <a:endParaRPr lang="ru-RU" sz="3200" b="1" dirty="0">
              <a:solidFill>
                <a:srgbClr val="FF0000"/>
              </a:solidFill>
            </a:endParaRPr>
          </a:p>
        </p:txBody>
      </p:sp>
      <p:pic>
        <p:nvPicPr>
          <p:cNvPr id="9" name="Picture 2" descr="Фото с сайта www.teendrugrehabcenter.com"/>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27284" y="1246325"/>
            <a:ext cx="3514627" cy="23430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516748" y="3491886"/>
            <a:ext cx="5997155" cy="1077218"/>
          </a:xfrm>
          <a:prstGeom prst="rect">
            <a:avLst/>
          </a:prstGeom>
          <a:noFill/>
        </p:spPr>
        <p:txBody>
          <a:bodyPr wrap="none" rtlCol="0">
            <a:spAutoFit/>
          </a:bodyPr>
          <a:lstStyle/>
          <a:p>
            <a:pPr algn="ctr"/>
            <a:r>
              <a:rPr lang="ru-RU" sz="3200" b="1" dirty="0" smtClean="0">
                <a:solidFill>
                  <a:srgbClr val="FF0000"/>
                </a:solidFill>
              </a:rPr>
              <a:t>В мире 200 </a:t>
            </a:r>
            <a:r>
              <a:rPr lang="ru-RU" sz="3200" b="1" dirty="0">
                <a:solidFill>
                  <a:srgbClr val="FF0000"/>
                </a:solidFill>
              </a:rPr>
              <a:t>млн. человек, </a:t>
            </a:r>
            <a:endParaRPr lang="ru-RU" sz="3200" b="1" dirty="0" smtClean="0">
              <a:solidFill>
                <a:srgbClr val="FF0000"/>
              </a:solidFill>
            </a:endParaRPr>
          </a:p>
          <a:p>
            <a:pPr algn="ctr"/>
            <a:r>
              <a:rPr lang="ru-RU" sz="3200" b="1" dirty="0" smtClean="0">
                <a:solidFill>
                  <a:srgbClr val="FF0000"/>
                </a:solidFill>
              </a:rPr>
              <a:t>употребляющих </a:t>
            </a:r>
            <a:r>
              <a:rPr lang="ru-RU" sz="3200" b="1" dirty="0">
                <a:solidFill>
                  <a:srgbClr val="FF0000"/>
                </a:solidFill>
              </a:rPr>
              <a:t>наркотики</a:t>
            </a:r>
          </a:p>
        </p:txBody>
      </p:sp>
    </p:spTree>
    <p:extLst>
      <p:ext uri="{BB962C8B-B14F-4D97-AF65-F5344CB8AC3E}">
        <p14:creationId xmlns:p14="http://schemas.microsoft.com/office/powerpoint/2010/main" val="20512737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knews.kg/cache/files/news/32085_w300_h213_crop.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01" y="116632"/>
            <a:ext cx="2857500" cy="202882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В Златоусте активно ведут борьбу с наркоманией среди подростков"/>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0483" y="2799626"/>
            <a:ext cx="2723517" cy="179298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411760" y="0"/>
            <a:ext cx="6732240" cy="2800767"/>
          </a:xfrm>
          <a:prstGeom prst="rect">
            <a:avLst/>
          </a:prstGeom>
          <a:noFill/>
        </p:spPr>
        <p:txBody>
          <a:bodyPr wrap="square" rtlCol="0">
            <a:spAutoFit/>
          </a:bodyPr>
          <a:lstStyle/>
          <a:p>
            <a:pPr algn="ctr"/>
            <a:r>
              <a:rPr lang="ru-RU" sz="3200" b="1" dirty="0" smtClean="0">
                <a:solidFill>
                  <a:srgbClr val="FF0000"/>
                </a:solidFill>
              </a:rPr>
              <a:t>Вовлечение детей и подростков в употребление наркотиков – </a:t>
            </a:r>
          </a:p>
          <a:p>
            <a:pPr algn="ctr"/>
            <a:r>
              <a:rPr lang="ru-RU" sz="4000" b="1" dirty="0" smtClean="0">
                <a:solidFill>
                  <a:srgbClr val="FF0000"/>
                </a:solidFill>
              </a:rPr>
              <a:t>угроза </a:t>
            </a:r>
            <a:r>
              <a:rPr lang="ru-RU" sz="4000" b="1" dirty="0">
                <a:solidFill>
                  <a:srgbClr val="FF0000"/>
                </a:solidFill>
              </a:rPr>
              <a:t>безопасности нации</a:t>
            </a:r>
          </a:p>
        </p:txBody>
      </p:sp>
      <p:sp>
        <p:nvSpPr>
          <p:cNvPr id="3" name="TextBox 2"/>
          <p:cNvSpPr txBox="1"/>
          <p:nvPr/>
        </p:nvSpPr>
        <p:spPr>
          <a:xfrm>
            <a:off x="29219" y="2418844"/>
            <a:ext cx="6391263" cy="2062103"/>
          </a:xfrm>
          <a:prstGeom prst="rect">
            <a:avLst/>
          </a:prstGeom>
          <a:noFill/>
        </p:spPr>
        <p:txBody>
          <a:bodyPr wrap="square" rtlCol="0">
            <a:spAutoFit/>
          </a:bodyPr>
          <a:lstStyle/>
          <a:p>
            <a:r>
              <a:rPr lang="ru-RU" sz="3200" b="1" dirty="0" smtClean="0">
                <a:solidFill>
                  <a:srgbClr val="FFC000"/>
                </a:solidFill>
              </a:rPr>
              <a:t>Разрушается мозг, легкие, страдает сердце, нарушается репродуктивная функция организма</a:t>
            </a:r>
            <a:endParaRPr lang="ru-RU" sz="3200" b="1" dirty="0">
              <a:solidFill>
                <a:srgbClr val="FFC000"/>
              </a:solidFill>
            </a:endParaRPr>
          </a:p>
        </p:txBody>
      </p:sp>
      <p:sp>
        <p:nvSpPr>
          <p:cNvPr id="4" name="TextBox 3"/>
          <p:cNvSpPr txBox="1"/>
          <p:nvPr/>
        </p:nvSpPr>
        <p:spPr>
          <a:xfrm>
            <a:off x="4572000" y="4941168"/>
            <a:ext cx="4572000" cy="1754326"/>
          </a:xfrm>
          <a:prstGeom prst="rect">
            <a:avLst/>
          </a:prstGeom>
          <a:noFill/>
        </p:spPr>
        <p:txBody>
          <a:bodyPr wrap="square" rtlCol="0">
            <a:spAutoFit/>
          </a:bodyPr>
          <a:lstStyle/>
          <a:p>
            <a:pPr algn="ctr"/>
            <a:r>
              <a:rPr lang="ru-RU" sz="3600" b="1" dirty="0"/>
              <a:t>с</a:t>
            </a:r>
            <a:r>
              <a:rPr lang="ru-RU" sz="3600" b="1" dirty="0" smtClean="0"/>
              <a:t>ильная </a:t>
            </a:r>
          </a:p>
          <a:p>
            <a:pPr algn="ctr"/>
            <a:r>
              <a:rPr lang="ru-RU" sz="3600" b="1" dirty="0" smtClean="0"/>
              <a:t>психическая зависимость</a:t>
            </a:r>
            <a:endParaRPr lang="ru-RU" sz="3600" b="1" dirty="0"/>
          </a:p>
        </p:txBody>
      </p:sp>
      <p:pic>
        <p:nvPicPr>
          <p:cNvPr id="8" name="Рисунок 7" descr="http://progbio.ru/images/4a.png"/>
          <p:cNvPicPr/>
          <p:nvPr/>
        </p:nvPicPr>
        <p:blipFill>
          <a:blip r:embed="rId5"/>
          <a:srcRect/>
          <a:stretch>
            <a:fillRect/>
          </a:stretch>
        </p:blipFill>
        <p:spPr bwMode="auto">
          <a:xfrm>
            <a:off x="29219" y="4480947"/>
            <a:ext cx="4758805" cy="2377053"/>
          </a:xfrm>
          <a:prstGeom prst="rect">
            <a:avLst/>
          </a:prstGeom>
          <a:noFill/>
          <a:ln w="9525">
            <a:noFill/>
            <a:miter lim="800000"/>
            <a:headEnd/>
            <a:tailEnd/>
          </a:ln>
        </p:spPr>
      </p:pic>
    </p:spTree>
    <p:extLst>
      <p:ext uri="{BB962C8B-B14F-4D97-AF65-F5344CB8AC3E}">
        <p14:creationId xmlns:p14="http://schemas.microsoft.com/office/powerpoint/2010/main" val="20443532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Личное консультирование подростков как вид психологической помощ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836712"/>
            <a:ext cx="3581400" cy="25431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Олеся\Desktop\Олеся\все фотографии\мои подруги\коллеги\парк посадка деревьев сент 2011\IMG_775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004" y="3765642"/>
            <a:ext cx="2304256" cy="307234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979712" y="0"/>
            <a:ext cx="5814412" cy="584775"/>
          </a:xfrm>
          <a:prstGeom prst="rect">
            <a:avLst/>
          </a:prstGeom>
          <a:solidFill>
            <a:srgbClr val="FFFF00"/>
          </a:solidFill>
        </p:spPr>
        <p:txBody>
          <a:bodyPr wrap="none" rtlCol="0">
            <a:spAutoFit/>
          </a:bodyPr>
          <a:lstStyle/>
          <a:p>
            <a:r>
              <a:rPr lang="ru-RU" sz="3200" b="1" dirty="0" smtClean="0">
                <a:solidFill>
                  <a:srgbClr val="FF0000"/>
                </a:solidFill>
              </a:rPr>
              <a:t>профилактическая работа </a:t>
            </a:r>
            <a:endParaRPr lang="ru-RU" sz="3200" b="1" dirty="0">
              <a:solidFill>
                <a:srgbClr val="FF0000"/>
              </a:solidFill>
            </a:endParaRPr>
          </a:p>
        </p:txBody>
      </p:sp>
      <p:sp>
        <p:nvSpPr>
          <p:cNvPr id="3" name="TextBox 2"/>
          <p:cNvSpPr txBox="1"/>
          <p:nvPr/>
        </p:nvSpPr>
        <p:spPr>
          <a:xfrm>
            <a:off x="4644008" y="836712"/>
            <a:ext cx="4320480" cy="1384995"/>
          </a:xfrm>
          <a:prstGeom prst="rect">
            <a:avLst/>
          </a:prstGeom>
          <a:noFill/>
        </p:spPr>
        <p:txBody>
          <a:bodyPr wrap="square" rtlCol="0">
            <a:spAutoFit/>
          </a:bodyPr>
          <a:lstStyle/>
          <a:p>
            <a:pPr algn="ctr"/>
            <a:r>
              <a:rPr lang="ru-RU" sz="2800" b="1" dirty="0">
                <a:solidFill>
                  <a:srgbClr val="00B0F0"/>
                </a:solidFill>
              </a:rPr>
              <a:t>формирование </a:t>
            </a:r>
            <a:endParaRPr lang="ru-RU" sz="2800" b="1" dirty="0" smtClean="0">
              <a:solidFill>
                <a:srgbClr val="00B0F0"/>
              </a:solidFill>
            </a:endParaRPr>
          </a:p>
          <a:p>
            <a:pPr algn="ctr"/>
            <a:r>
              <a:rPr lang="ru-RU" sz="2800" b="1" dirty="0" smtClean="0">
                <a:solidFill>
                  <a:srgbClr val="00B0F0"/>
                </a:solidFill>
              </a:rPr>
              <a:t>социально-успешной </a:t>
            </a:r>
          </a:p>
          <a:p>
            <a:pPr algn="ctr"/>
            <a:r>
              <a:rPr lang="ru-RU" sz="2800" b="1" dirty="0" smtClean="0">
                <a:solidFill>
                  <a:srgbClr val="00B0F0"/>
                </a:solidFill>
              </a:rPr>
              <a:t>личности</a:t>
            </a:r>
            <a:endParaRPr lang="ru-RU" sz="2800" b="1" dirty="0">
              <a:solidFill>
                <a:srgbClr val="00B0F0"/>
              </a:solidFill>
            </a:endParaRPr>
          </a:p>
        </p:txBody>
      </p:sp>
      <p:sp>
        <p:nvSpPr>
          <p:cNvPr id="4" name="TextBox 3"/>
          <p:cNvSpPr txBox="1"/>
          <p:nvPr/>
        </p:nvSpPr>
        <p:spPr>
          <a:xfrm>
            <a:off x="4192960" y="2348880"/>
            <a:ext cx="4771528" cy="584775"/>
          </a:xfrm>
          <a:prstGeom prst="rect">
            <a:avLst/>
          </a:prstGeom>
          <a:noFill/>
        </p:spPr>
        <p:txBody>
          <a:bodyPr wrap="square" rtlCol="0">
            <a:spAutoFit/>
          </a:bodyPr>
          <a:lstStyle/>
          <a:p>
            <a:pPr algn="ctr"/>
            <a:r>
              <a:rPr lang="ru-RU" sz="3200" b="1" dirty="0">
                <a:solidFill>
                  <a:srgbClr val="FFC000"/>
                </a:solidFill>
              </a:rPr>
              <a:t>обучение родителей </a:t>
            </a:r>
          </a:p>
        </p:txBody>
      </p:sp>
      <p:sp>
        <p:nvSpPr>
          <p:cNvPr id="5" name="TextBox 4"/>
          <p:cNvSpPr txBox="1"/>
          <p:nvPr/>
        </p:nvSpPr>
        <p:spPr>
          <a:xfrm>
            <a:off x="2530649" y="3227033"/>
            <a:ext cx="6937895" cy="1077218"/>
          </a:xfrm>
          <a:prstGeom prst="rect">
            <a:avLst/>
          </a:prstGeom>
          <a:noFill/>
        </p:spPr>
        <p:txBody>
          <a:bodyPr wrap="square" rtlCol="0">
            <a:spAutoFit/>
          </a:bodyPr>
          <a:lstStyle/>
          <a:p>
            <a:pPr algn="ctr"/>
            <a:r>
              <a:rPr lang="ru-RU" sz="3200" b="1" dirty="0" smtClean="0">
                <a:solidFill>
                  <a:srgbClr val="92D050"/>
                </a:solidFill>
              </a:rPr>
              <a:t>вовлечение в  общественно-полезную деятельность</a:t>
            </a:r>
            <a:endParaRPr lang="ru-RU" sz="3200" b="1" dirty="0">
              <a:solidFill>
                <a:srgbClr val="92D050"/>
              </a:solidFill>
            </a:endParaRPr>
          </a:p>
        </p:txBody>
      </p:sp>
      <p:sp>
        <p:nvSpPr>
          <p:cNvPr id="6" name="TextBox 5"/>
          <p:cNvSpPr txBox="1"/>
          <p:nvPr/>
        </p:nvSpPr>
        <p:spPr>
          <a:xfrm>
            <a:off x="2451646" y="4356392"/>
            <a:ext cx="6741740" cy="584775"/>
          </a:xfrm>
          <a:prstGeom prst="rect">
            <a:avLst/>
          </a:prstGeom>
          <a:noFill/>
        </p:spPr>
        <p:txBody>
          <a:bodyPr wrap="square" rtlCol="0">
            <a:spAutoFit/>
          </a:bodyPr>
          <a:lstStyle/>
          <a:p>
            <a:r>
              <a:rPr lang="ru-RU" sz="3200" b="1" dirty="0" smtClean="0"/>
              <a:t>распространение </a:t>
            </a:r>
            <a:r>
              <a:rPr lang="ru-RU" sz="3200" b="1" dirty="0"/>
              <a:t>информации </a:t>
            </a:r>
          </a:p>
        </p:txBody>
      </p:sp>
      <p:sp>
        <p:nvSpPr>
          <p:cNvPr id="7" name="TextBox 6"/>
          <p:cNvSpPr txBox="1"/>
          <p:nvPr/>
        </p:nvSpPr>
        <p:spPr>
          <a:xfrm>
            <a:off x="2424807" y="5064086"/>
            <a:ext cx="6787436" cy="523220"/>
          </a:xfrm>
          <a:prstGeom prst="rect">
            <a:avLst/>
          </a:prstGeom>
          <a:noFill/>
        </p:spPr>
        <p:txBody>
          <a:bodyPr wrap="none" rtlCol="0">
            <a:spAutoFit/>
          </a:bodyPr>
          <a:lstStyle/>
          <a:p>
            <a:r>
              <a:rPr lang="ru-RU" sz="2800" b="1" dirty="0" smtClean="0">
                <a:solidFill>
                  <a:srgbClr val="FF0000"/>
                </a:solidFill>
              </a:rPr>
              <a:t>пропаганда </a:t>
            </a:r>
            <a:r>
              <a:rPr lang="ru-RU" sz="2800" b="1" dirty="0">
                <a:solidFill>
                  <a:srgbClr val="FF0000"/>
                </a:solidFill>
              </a:rPr>
              <a:t>здорового образа жизни</a:t>
            </a:r>
          </a:p>
        </p:txBody>
      </p:sp>
      <p:sp>
        <p:nvSpPr>
          <p:cNvPr id="8" name="TextBox 7"/>
          <p:cNvSpPr txBox="1"/>
          <p:nvPr/>
        </p:nvSpPr>
        <p:spPr>
          <a:xfrm>
            <a:off x="2356564" y="5822112"/>
            <a:ext cx="6787436" cy="954107"/>
          </a:xfrm>
          <a:prstGeom prst="rect">
            <a:avLst/>
          </a:prstGeom>
          <a:noFill/>
        </p:spPr>
        <p:txBody>
          <a:bodyPr wrap="square" rtlCol="0">
            <a:spAutoFit/>
          </a:bodyPr>
          <a:lstStyle/>
          <a:p>
            <a:pPr algn="ctr"/>
            <a:r>
              <a:rPr lang="ru-RU" sz="2800" b="1" dirty="0">
                <a:solidFill>
                  <a:srgbClr val="FF00FF"/>
                </a:solidFill>
              </a:rPr>
              <a:t>формирование личной ответственности за свое поведение</a:t>
            </a:r>
          </a:p>
        </p:txBody>
      </p:sp>
    </p:spTree>
    <p:extLst>
      <p:ext uri="{BB962C8B-B14F-4D97-AF65-F5344CB8AC3E}">
        <p14:creationId xmlns:p14="http://schemas.microsoft.com/office/powerpoint/2010/main" val="21123532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iec-english.ru/images/iec_slider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1802" y="1453220"/>
            <a:ext cx="2889290" cy="1371785"/>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http://fashiondetails.ru/sites/default/files/imagecache/image_full/image-images/2009-03/7308950_b.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4090" y="2139112"/>
            <a:ext cx="2713648" cy="188294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s019.radikal.ru/i608/1204/9b/9a9133b966f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8104" y="2825005"/>
            <a:ext cx="2587046" cy="1810932"/>
          </a:xfrm>
          <a:prstGeom prst="rect">
            <a:avLst/>
          </a:prstGeom>
          <a:noFill/>
          <a:extLst>
            <a:ext uri="{909E8E84-426E-40DD-AFC4-6F175D3DCCD1}">
              <a14:hiddenFill xmlns:a14="http://schemas.microsoft.com/office/drawing/2010/main">
                <a:solidFill>
                  <a:srgbClr val="FFFFFF"/>
                </a:solidFill>
              </a14:hiddenFill>
            </a:ext>
          </a:extLst>
        </p:spPr>
      </p:pic>
      <p:pic>
        <p:nvPicPr>
          <p:cNvPr id="8202" name="Picture 10" descr="http://www.rastut-goda.ru/images/image/image1/adolescente_11010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87083" y="4666608"/>
            <a:ext cx="2519324" cy="1462303"/>
          </a:xfrm>
          <a:prstGeom prst="rect">
            <a:avLst/>
          </a:prstGeom>
          <a:noFill/>
          <a:extLst>
            <a:ext uri="{909E8E84-426E-40DD-AFC4-6F175D3DCCD1}">
              <a14:hiddenFill xmlns:a14="http://schemas.microsoft.com/office/drawing/2010/main">
                <a:solidFill>
                  <a:srgbClr val="FFFFFF"/>
                </a:solidFill>
              </a14:hiddenFill>
            </a:ext>
          </a:extLst>
        </p:spPr>
      </p:pic>
      <p:pic>
        <p:nvPicPr>
          <p:cNvPr id="8204" name="Picture 12" descr="http://samopoznanie.ru/avatars/objects/3-8967_1_6.jpg?f4747e57dd1539bbbf95857a7d15ddc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36396" y="4389191"/>
            <a:ext cx="2589371" cy="1726247"/>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kazan.blizko.ru/system/images/product/000/109/354_big.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43301" y="2807574"/>
            <a:ext cx="2215708" cy="166178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791968" y="132696"/>
            <a:ext cx="3628878" cy="1384995"/>
          </a:xfrm>
          <a:prstGeom prst="rect">
            <a:avLst/>
          </a:prstGeom>
          <a:noFill/>
        </p:spPr>
        <p:txBody>
          <a:bodyPr wrap="square" rtlCol="0">
            <a:spAutoFit/>
          </a:bodyPr>
          <a:lstStyle/>
          <a:p>
            <a:pPr algn="ctr"/>
            <a:r>
              <a:rPr lang="ru-RU" sz="2800" b="1" dirty="0">
                <a:solidFill>
                  <a:srgbClr val="FF0000"/>
                </a:solidFill>
              </a:rPr>
              <a:t>организовать </a:t>
            </a:r>
            <a:endParaRPr lang="ru-RU" sz="2800" b="1" dirty="0" smtClean="0">
              <a:solidFill>
                <a:srgbClr val="FF0000"/>
              </a:solidFill>
            </a:endParaRPr>
          </a:p>
          <a:p>
            <a:pPr algn="ctr"/>
            <a:r>
              <a:rPr lang="ru-RU" sz="2800" b="1" dirty="0" smtClean="0">
                <a:solidFill>
                  <a:srgbClr val="FF0000"/>
                </a:solidFill>
              </a:rPr>
              <a:t>свободное </a:t>
            </a:r>
            <a:r>
              <a:rPr lang="ru-RU" sz="2800" b="1" dirty="0">
                <a:solidFill>
                  <a:srgbClr val="FF0000"/>
                </a:solidFill>
              </a:rPr>
              <a:t>время</a:t>
            </a:r>
          </a:p>
          <a:p>
            <a:pPr algn="ctr"/>
            <a:endParaRPr lang="ru-RU" sz="2800" dirty="0">
              <a:solidFill>
                <a:srgbClr val="FF0000"/>
              </a:solidFill>
            </a:endParaRPr>
          </a:p>
        </p:txBody>
      </p:sp>
      <p:sp>
        <p:nvSpPr>
          <p:cNvPr id="3" name="TextBox 2"/>
          <p:cNvSpPr txBox="1"/>
          <p:nvPr/>
        </p:nvSpPr>
        <p:spPr>
          <a:xfrm>
            <a:off x="777" y="322807"/>
            <a:ext cx="2680542" cy="2246769"/>
          </a:xfrm>
          <a:prstGeom prst="rect">
            <a:avLst/>
          </a:prstGeom>
          <a:noFill/>
        </p:spPr>
        <p:txBody>
          <a:bodyPr wrap="none" rtlCol="0">
            <a:spAutoFit/>
          </a:bodyPr>
          <a:lstStyle/>
          <a:p>
            <a:pPr algn="ctr"/>
            <a:r>
              <a:rPr lang="ru-RU" sz="2800" b="1" dirty="0">
                <a:solidFill>
                  <a:srgbClr val="FFC000"/>
                </a:solidFill>
              </a:rPr>
              <a:t>обеспечить </a:t>
            </a:r>
            <a:endParaRPr lang="ru-RU" sz="2800" b="1" dirty="0" smtClean="0">
              <a:solidFill>
                <a:srgbClr val="FFC000"/>
              </a:solidFill>
            </a:endParaRPr>
          </a:p>
          <a:p>
            <a:pPr algn="ctr"/>
            <a:r>
              <a:rPr lang="ru-RU" sz="2800" b="1" dirty="0" smtClean="0">
                <a:solidFill>
                  <a:srgbClr val="FFC000"/>
                </a:solidFill>
              </a:rPr>
              <a:t>уважение </a:t>
            </a:r>
          </a:p>
          <a:p>
            <a:pPr algn="ctr"/>
            <a:r>
              <a:rPr lang="ru-RU" sz="2800" b="1" dirty="0" smtClean="0">
                <a:solidFill>
                  <a:srgbClr val="FFC000"/>
                </a:solidFill>
              </a:rPr>
              <a:t>и </a:t>
            </a:r>
            <a:r>
              <a:rPr lang="ru-RU" sz="2800" b="1" dirty="0">
                <a:solidFill>
                  <a:srgbClr val="FFC000"/>
                </a:solidFill>
              </a:rPr>
              <a:t>понимание </a:t>
            </a:r>
            <a:endParaRPr lang="ru-RU" sz="2800" b="1" dirty="0" smtClean="0">
              <a:solidFill>
                <a:srgbClr val="FFC000"/>
              </a:solidFill>
            </a:endParaRPr>
          </a:p>
          <a:p>
            <a:pPr algn="ctr"/>
            <a:r>
              <a:rPr lang="ru-RU" sz="2800" b="1" dirty="0" smtClean="0">
                <a:solidFill>
                  <a:srgbClr val="FFC000"/>
                </a:solidFill>
              </a:rPr>
              <a:t>в </a:t>
            </a:r>
            <a:r>
              <a:rPr lang="ru-RU" sz="2800" b="1" dirty="0">
                <a:solidFill>
                  <a:srgbClr val="FFC000"/>
                </a:solidFill>
              </a:rPr>
              <a:t>семье</a:t>
            </a:r>
          </a:p>
          <a:p>
            <a:pPr algn="ctr"/>
            <a:endParaRPr lang="ru-RU" sz="2800" dirty="0">
              <a:solidFill>
                <a:srgbClr val="FFC000"/>
              </a:solidFill>
            </a:endParaRPr>
          </a:p>
        </p:txBody>
      </p:sp>
      <p:sp>
        <p:nvSpPr>
          <p:cNvPr id="4" name="TextBox 3"/>
          <p:cNvSpPr txBox="1"/>
          <p:nvPr/>
        </p:nvSpPr>
        <p:spPr>
          <a:xfrm>
            <a:off x="5865088" y="601768"/>
            <a:ext cx="3245215" cy="2246769"/>
          </a:xfrm>
          <a:prstGeom prst="rect">
            <a:avLst/>
          </a:prstGeom>
          <a:noFill/>
        </p:spPr>
        <p:txBody>
          <a:bodyPr wrap="square" rtlCol="0">
            <a:spAutoFit/>
          </a:bodyPr>
          <a:lstStyle/>
          <a:p>
            <a:pPr algn="ctr"/>
            <a:r>
              <a:rPr lang="ru-RU" sz="2800" b="1" dirty="0">
                <a:solidFill>
                  <a:srgbClr val="00B0F0"/>
                </a:solidFill>
              </a:rPr>
              <a:t>вовлекать ребенка созидательное творчество</a:t>
            </a:r>
          </a:p>
          <a:p>
            <a:pPr algn="ctr"/>
            <a:endParaRPr lang="ru-RU" sz="2800" dirty="0">
              <a:solidFill>
                <a:srgbClr val="00B0F0"/>
              </a:solidFill>
            </a:endParaRPr>
          </a:p>
        </p:txBody>
      </p:sp>
      <p:sp>
        <p:nvSpPr>
          <p:cNvPr id="5" name="TextBox 4"/>
          <p:cNvSpPr txBox="1"/>
          <p:nvPr/>
        </p:nvSpPr>
        <p:spPr>
          <a:xfrm>
            <a:off x="6878055" y="4631095"/>
            <a:ext cx="2232248" cy="1815882"/>
          </a:xfrm>
          <a:prstGeom prst="rect">
            <a:avLst/>
          </a:prstGeom>
          <a:noFill/>
        </p:spPr>
        <p:txBody>
          <a:bodyPr wrap="square" rtlCol="0">
            <a:spAutoFit/>
          </a:bodyPr>
          <a:lstStyle/>
          <a:p>
            <a:pPr algn="ctr"/>
            <a:r>
              <a:rPr lang="ru-RU" sz="2800" b="1" dirty="0">
                <a:solidFill>
                  <a:srgbClr val="00B050"/>
                </a:solidFill>
              </a:rPr>
              <a:t>поощрять здоровые увлечения</a:t>
            </a:r>
          </a:p>
          <a:p>
            <a:pPr algn="ctr"/>
            <a:endParaRPr lang="ru-RU" sz="2800" dirty="0"/>
          </a:p>
        </p:txBody>
      </p:sp>
      <p:sp>
        <p:nvSpPr>
          <p:cNvPr id="6" name="TextBox 5"/>
          <p:cNvSpPr txBox="1"/>
          <p:nvPr/>
        </p:nvSpPr>
        <p:spPr>
          <a:xfrm>
            <a:off x="971600" y="6115438"/>
            <a:ext cx="7391767" cy="1077218"/>
          </a:xfrm>
          <a:prstGeom prst="rect">
            <a:avLst/>
          </a:prstGeom>
          <a:noFill/>
        </p:spPr>
        <p:txBody>
          <a:bodyPr wrap="none" rtlCol="0">
            <a:spAutoFit/>
          </a:bodyPr>
          <a:lstStyle/>
          <a:p>
            <a:r>
              <a:rPr lang="ru-RU" sz="3200" b="1" dirty="0">
                <a:solidFill>
                  <a:srgbClr val="FFFF00"/>
                </a:solidFill>
              </a:rPr>
              <a:t>повышать интерес к образованию </a:t>
            </a:r>
          </a:p>
          <a:p>
            <a:endParaRPr lang="ru-RU" sz="3200" dirty="0"/>
          </a:p>
        </p:txBody>
      </p:sp>
      <p:sp>
        <p:nvSpPr>
          <p:cNvPr id="7" name="TextBox 6"/>
          <p:cNvSpPr txBox="1"/>
          <p:nvPr/>
        </p:nvSpPr>
        <p:spPr>
          <a:xfrm>
            <a:off x="73464" y="3939387"/>
            <a:ext cx="3895618" cy="584775"/>
          </a:xfrm>
          <a:prstGeom prst="rect">
            <a:avLst/>
          </a:prstGeom>
          <a:noFill/>
        </p:spPr>
        <p:txBody>
          <a:bodyPr wrap="none" rtlCol="0">
            <a:spAutoFit/>
          </a:bodyPr>
          <a:lstStyle/>
          <a:p>
            <a:r>
              <a:rPr lang="ru-RU" sz="3200" b="1" dirty="0" smtClean="0">
                <a:solidFill>
                  <a:srgbClr val="00B0F0"/>
                </a:solidFill>
              </a:rPr>
              <a:t>информирование</a:t>
            </a:r>
            <a:endParaRPr lang="ru-RU" sz="3200" b="1" dirty="0">
              <a:solidFill>
                <a:srgbClr val="00B0F0"/>
              </a:solidFill>
            </a:endParaRPr>
          </a:p>
        </p:txBody>
      </p:sp>
    </p:spTree>
    <p:extLst>
      <p:ext uri="{BB962C8B-B14F-4D97-AF65-F5344CB8AC3E}">
        <p14:creationId xmlns:p14="http://schemas.microsoft.com/office/powerpoint/2010/main" val="1301212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916832"/>
            <a:ext cx="6781800" cy="1600200"/>
          </a:xfrm>
        </p:spPr>
        <p:txBody>
          <a:bodyPr>
            <a:normAutofit fontScale="90000"/>
          </a:bodyPr>
          <a:lstStyle/>
          <a:p>
            <a:pPr algn="ctr"/>
            <a:r>
              <a:rPr lang="ru-RU" dirty="0" smtClean="0"/>
              <a:t>Спасибо за внимание!</a:t>
            </a:r>
            <a:endParaRPr lang="ru-RU" dirty="0"/>
          </a:p>
        </p:txBody>
      </p:sp>
    </p:spTree>
    <p:extLst>
      <p:ext uri="{BB962C8B-B14F-4D97-AF65-F5344CB8AC3E}">
        <p14:creationId xmlns:p14="http://schemas.microsoft.com/office/powerpoint/2010/main" val="3556425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37" y="0"/>
            <a:ext cx="6492596" cy="2376264"/>
          </a:xfrm>
          <a:solidFill>
            <a:srgbClr val="FF0000">
              <a:alpha val="44000"/>
            </a:srgbClr>
          </a:solidFill>
        </p:spPr>
        <p:txBody>
          <a:bodyPr/>
          <a:lstStyle/>
          <a:p>
            <a:r>
              <a:rPr lang="ru-RU" sz="2400" dirty="0">
                <a:effectLst/>
              </a:rPr>
              <a:t>Врачи предупреждают, что употребление «энергетиков» может вызвать проблемы с сердечно-сосудистой системой, снижением потенции, бессонницей, утомлением, быстрым истощением ресурсов </a:t>
            </a:r>
            <a:r>
              <a:rPr lang="ru-RU" sz="2400" dirty="0" smtClean="0">
                <a:effectLst/>
              </a:rPr>
              <a:t>организма.</a:t>
            </a:r>
            <a:r>
              <a:rPr lang="ru-RU" sz="2400" dirty="0">
                <a:effectLst/>
              </a:rPr>
              <a:t/>
            </a:r>
            <a:br>
              <a:rPr lang="ru-RU" sz="2400" dirty="0">
                <a:effectLst/>
              </a:rPr>
            </a:br>
            <a:endParaRPr lang="ru-RU" sz="2400" dirty="0"/>
          </a:p>
        </p:txBody>
      </p:sp>
      <p:sp>
        <p:nvSpPr>
          <p:cNvPr id="4" name="TextBox 3"/>
          <p:cNvSpPr txBox="1"/>
          <p:nvPr/>
        </p:nvSpPr>
        <p:spPr>
          <a:xfrm>
            <a:off x="-32521" y="2420888"/>
            <a:ext cx="6476729" cy="4524315"/>
          </a:xfrm>
          <a:prstGeom prst="rect">
            <a:avLst/>
          </a:prstGeom>
          <a:noFill/>
        </p:spPr>
        <p:txBody>
          <a:bodyPr wrap="square" rtlCol="0">
            <a:spAutoFit/>
          </a:bodyPr>
          <a:lstStyle/>
          <a:p>
            <a:pPr algn="ctr"/>
            <a:r>
              <a:rPr lang="ru-RU" sz="3200" b="1" i="1" dirty="0">
                <a:solidFill>
                  <a:srgbClr val="FF0000"/>
                </a:solidFill>
              </a:rPr>
              <a:t>Систематическое употребление энергетических напитков может вызвать зависимость. Без них человек через какое-то время достигает фазы истощения, испытывает вялость, слабость и ищет средство для снятия такого состояния. </a:t>
            </a:r>
            <a:endParaRPr lang="ru-RU" sz="3200" b="1" dirty="0">
              <a:solidFill>
                <a:srgbClr val="FF0000"/>
              </a:solidFill>
            </a:endParaRPr>
          </a:p>
        </p:txBody>
      </p:sp>
      <p:pic>
        <p:nvPicPr>
          <p:cNvPr id="5" name="Picture 2" descr="http://comfort-kitchen.ru/wp-content/uploads/2011/03/1239985532_ol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36420" y="260648"/>
            <a:ext cx="2592288" cy="1944216"/>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foodmarkets.ru/upload/news/5272/ycqqhd3U.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1908" y="2564904"/>
            <a:ext cx="2497077" cy="187585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comfort-kitchen.ru/wp-content/uploads/2011/03/%D1%81%D0%B2%D0%BE%D0%B9%D1%81%D1%82%D0%B2%D0%B0-%D1%8D%D0%BD%D0%B5%D1%80%D0%B3%D0%B5%D1%82%D0%B8%D0%BA%D0%BE%D0%B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411" y="4869160"/>
            <a:ext cx="2459765" cy="1844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4184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omsklekar.ru/fck_editor_files/Image/narko/toksikoman.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0"/>
            <a:ext cx="3238500" cy="306705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17104" y="332656"/>
            <a:ext cx="5191000" cy="3108543"/>
          </a:xfrm>
          <a:prstGeom prst="rect">
            <a:avLst/>
          </a:prstGeom>
          <a:noFill/>
        </p:spPr>
        <p:txBody>
          <a:bodyPr wrap="square" rtlCol="0">
            <a:spAutoFit/>
          </a:bodyPr>
          <a:lstStyle/>
          <a:p>
            <a:r>
              <a:rPr lang="ru-RU" sz="2800" b="1" dirty="0">
                <a:solidFill>
                  <a:srgbClr val="FF0000"/>
                </a:solidFill>
              </a:rPr>
              <a:t>Токсикомания у подростков </a:t>
            </a:r>
            <a:r>
              <a:rPr lang="ru-RU" sz="2800" dirty="0">
                <a:solidFill>
                  <a:srgbClr val="FF0000"/>
                </a:solidFill>
              </a:rPr>
              <a:t>- </a:t>
            </a:r>
            <a:r>
              <a:rPr lang="ru-RU" sz="2800" dirty="0">
                <a:solidFill>
                  <a:srgbClr val="FFFF00"/>
                </a:solidFill>
              </a:rPr>
              <a:t>это злоупотребление какими-либо веществами, не являющимися наркотиками, но вызывающими сходный эффект от применения. </a:t>
            </a:r>
          </a:p>
        </p:txBody>
      </p:sp>
      <p:sp>
        <p:nvSpPr>
          <p:cNvPr id="3" name="TextBox 2"/>
          <p:cNvSpPr txBox="1"/>
          <p:nvPr/>
        </p:nvSpPr>
        <p:spPr>
          <a:xfrm>
            <a:off x="317104" y="3797968"/>
            <a:ext cx="8522702" cy="646331"/>
          </a:xfrm>
          <a:prstGeom prst="rect">
            <a:avLst/>
          </a:prstGeom>
          <a:noFill/>
        </p:spPr>
        <p:txBody>
          <a:bodyPr wrap="square" rtlCol="0">
            <a:spAutoFit/>
          </a:bodyPr>
          <a:lstStyle/>
          <a:p>
            <a:r>
              <a:rPr lang="ru-RU" sz="3600" b="1" dirty="0" smtClean="0">
                <a:solidFill>
                  <a:srgbClr val="00B0F0"/>
                </a:solidFill>
              </a:rPr>
              <a:t>Зависимость появляется </a:t>
            </a:r>
            <a:r>
              <a:rPr lang="ru-RU" sz="3600" b="1" dirty="0" smtClean="0">
                <a:solidFill>
                  <a:srgbClr val="FF0000"/>
                </a:solidFill>
              </a:rPr>
              <a:t>БЫСТРО</a:t>
            </a:r>
            <a:r>
              <a:rPr lang="ru-RU" sz="3600" b="1" dirty="0" smtClean="0">
                <a:solidFill>
                  <a:srgbClr val="00B0F0"/>
                </a:solidFill>
              </a:rPr>
              <a:t>.</a:t>
            </a:r>
            <a:endParaRPr lang="ru-RU" sz="3600" b="1" dirty="0">
              <a:solidFill>
                <a:srgbClr val="00B0F0"/>
              </a:solidFill>
            </a:endParaRPr>
          </a:p>
        </p:txBody>
      </p:sp>
      <p:sp>
        <p:nvSpPr>
          <p:cNvPr id="4" name="TextBox 3"/>
          <p:cNvSpPr txBox="1"/>
          <p:nvPr/>
        </p:nvSpPr>
        <p:spPr>
          <a:xfrm>
            <a:off x="1" y="4611918"/>
            <a:ext cx="9144000" cy="923330"/>
          </a:xfrm>
          <a:prstGeom prst="rect">
            <a:avLst/>
          </a:prstGeom>
          <a:noFill/>
        </p:spPr>
        <p:txBody>
          <a:bodyPr wrap="square" rtlCol="0">
            <a:spAutoFit/>
          </a:bodyPr>
          <a:lstStyle/>
          <a:p>
            <a:r>
              <a:rPr lang="ru-RU" sz="4800" b="1" dirty="0" smtClean="0"/>
              <a:t>Зависимость</a:t>
            </a:r>
            <a:r>
              <a:rPr lang="ru-RU" b="1" dirty="0" smtClean="0"/>
              <a:t>  </a:t>
            </a:r>
            <a:r>
              <a:rPr lang="ru-RU" sz="5400" b="1" dirty="0" smtClean="0">
                <a:solidFill>
                  <a:srgbClr val="FF0000"/>
                </a:solidFill>
              </a:rPr>
              <a:t>очень сильна!</a:t>
            </a:r>
            <a:endParaRPr lang="ru-RU" sz="5400" b="1" dirty="0">
              <a:solidFill>
                <a:srgbClr val="FF0000"/>
              </a:solidFill>
            </a:endParaRPr>
          </a:p>
        </p:txBody>
      </p:sp>
      <p:sp>
        <p:nvSpPr>
          <p:cNvPr id="5" name="TextBox 4"/>
          <p:cNvSpPr txBox="1"/>
          <p:nvPr/>
        </p:nvSpPr>
        <p:spPr>
          <a:xfrm>
            <a:off x="539552" y="5670279"/>
            <a:ext cx="8441735" cy="707886"/>
          </a:xfrm>
          <a:prstGeom prst="rect">
            <a:avLst/>
          </a:prstGeom>
          <a:noFill/>
        </p:spPr>
        <p:txBody>
          <a:bodyPr wrap="none" rtlCol="0">
            <a:spAutoFit/>
          </a:bodyPr>
          <a:lstStyle/>
          <a:p>
            <a:r>
              <a:rPr lang="ru-RU" sz="4000" b="1" dirty="0" smtClean="0">
                <a:solidFill>
                  <a:srgbClr val="FFC000"/>
                </a:solidFill>
              </a:rPr>
              <a:t>Большие разрушения </a:t>
            </a:r>
            <a:r>
              <a:rPr lang="ru-RU" sz="4000" b="1" dirty="0" smtClean="0">
                <a:solidFill>
                  <a:srgbClr val="FF0000"/>
                </a:solidFill>
              </a:rPr>
              <a:t>здоровья.</a:t>
            </a:r>
            <a:endParaRPr lang="ru-RU" sz="4000" b="1" dirty="0">
              <a:solidFill>
                <a:srgbClr val="FF0000"/>
              </a:solidFill>
            </a:endParaRPr>
          </a:p>
        </p:txBody>
      </p:sp>
    </p:spTree>
    <p:extLst>
      <p:ext uri="{BB962C8B-B14F-4D97-AF65-F5344CB8AC3E}">
        <p14:creationId xmlns:p14="http://schemas.microsoft.com/office/powerpoint/2010/main" val="3746302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465512" y="1119994"/>
            <a:ext cx="6678488" cy="792088"/>
          </a:xfrm>
        </p:spPr>
        <p:txBody>
          <a:bodyPr>
            <a:noAutofit/>
          </a:bodyPr>
          <a:lstStyle/>
          <a:p>
            <a:pPr algn="ctr"/>
            <a:r>
              <a:rPr lang="ru-RU" sz="6600" dirty="0" smtClean="0">
                <a:solidFill>
                  <a:schemeClr val="tx1"/>
                </a:solidFill>
                <a:effectLst/>
              </a:rPr>
              <a:t>Причины…</a:t>
            </a:r>
            <a:endParaRPr lang="ru-RU" sz="6600" dirty="0">
              <a:solidFill>
                <a:schemeClr val="tx1"/>
              </a:solidFill>
            </a:endParaRPr>
          </a:p>
        </p:txBody>
      </p:sp>
      <p:sp>
        <p:nvSpPr>
          <p:cNvPr id="2" name="Текст 1"/>
          <p:cNvSpPr>
            <a:spLocks noGrp="1"/>
          </p:cNvSpPr>
          <p:nvPr>
            <p:ph type="body" idx="1"/>
          </p:nvPr>
        </p:nvSpPr>
        <p:spPr>
          <a:xfrm>
            <a:off x="57820" y="3284984"/>
            <a:ext cx="8273182" cy="2866032"/>
          </a:xfrm>
        </p:spPr>
        <p:txBody>
          <a:bodyPr>
            <a:normAutofit/>
          </a:bodyPr>
          <a:lstStyle/>
          <a:p>
            <a:pPr marL="571500" indent="-571500">
              <a:buFont typeface="Arial" pitchFamily="34" charset="0"/>
              <a:buChar char="•"/>
            </a:pPr>
            <a:r>
              <a:rPr lang="ru-RU" sz="4000" b="1" dirty="0" smtClean="0"/>
              <a:t>Неорганизованное свободное время</a:t>
            </a:r>
          </a:p>
          <a:p>
            <a:pPr marL="571500" indent="-571500">
              <a:buFont typeface="Arial" pitchFamily="34" charset="0"/>
              <a:buChar char="•"/>
            </a:pPr>
            <a:r>
              <a:rPr lang="ru-RU" sz="4000" b="1" dirty="0" smtClean="0"/>
              <a:t>Непонимание в семье</a:t>
            </a:r>
          </a:p>
          <a:p>
            <a:pPr marL="571500" indent="-571500">
              <a:buFont typeface="Arial" pitchFamily="34" charset="0"/>
              <a:buChar char="•"/>
            </a:pPr>
            <a:r>
              <a:rPr lang="ru-RU" sz="4000" b="1" dirty="0" smtClean="0"/>
              <a:t>Чувство скуки или одиночества</a:t>
            </a:r>
            <a:endParaRPr lang="ru-RU" sz="4000" b="1" dirty="0"/>
          </a:p>
        </p:txBody>
      </p:sp>
      <p:pic>
        <p:nvPicPr>
          <p:cNvPr id="4" name="Picture 2" descr="http://geroina-net.ru/wp-content/uploads/2011/10/toksikomaniy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006" y="620688"/>
            <a:ext cx="2381250" cy="1790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20860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2588984"/>
            <a:ext cx="9036496" cy="4269016"/>
          </a:xfrm>
        </p:spPr>
        <p:txBody>
          <a:bodyPr>
            <a:noAutofit/>
          </a:bodyPr>
          <a:lstStyle/>
          <a:p>
            <a:r>
              <a:rPr lang="ru-RU" sz="2800" b="1" dirty="0" smtClean="0">
                <a:effectLst/>
              </a:rPr>
              <a:t>Сильная </a:t>
            </a:r>
            <a:r>
              <a:rPr lang="ru-RU" sz="2800" b="1" dirty="0">
                <a:effectLst/>
              </a:rPr>
              <a:t>психическая </a:t>
            </a:r>
            <a:r>
              <a:rPr lang="ru-RU" sz="2800" b="1" dirty="0" smtClean="0">
                <a:effectLst/>
              </a:rPr>
              <a:t>зависимость</a:t>
            </a:r>
          </a:p>
          <a:p>
            <a:r>
              <a:rPr lang="ru-RU" sz="2800" b="1" dirty="0" smtClean="0">
                <a:effectLst/>
              </a:rPr>
              <a:t>Потеря интереса </a:t>
            </a:r>
            <a:r>
              <a:rPr lang="ru-RU" sz="2800" b="1" dirty="0">
                <a:effectLst/>
              </a:rPr>
              <a:t>к обычной жизни, школе, прежним </a:t>
            </a:r>
            <a:r>
              <a:rPr lang="ru-RU" sz="2800" b="1" dirty="0" smtClean="0">
                <a:effectLst/>
              </a:rPr>
              <a:t>увлечениям</a:t>
            </a:r>
          </a:p>
          <a:p>
            <a:r>
              <a:rPr lang="ru-RU" sz="2800" b="1" dirty="0" smtClean="0">
                <a:effectLst/>
              </a:rPr>
              <a:t>агрессивность, несговорчивость, отказ </a:t>
            </a:r>
            <a:r>
              <a:rPr lang="ru-RU" sz="2800" b="1" dirty="0">
                <a:effectLst/>
              </a:rPr>
              <a:t>подчиняться родителям, </a:t>
            </a:r>
            <a:r>
              <a:rPr lang="ru-RU" sz="2800" b="1" dirty="0" smtClean="0">
                <a:effectLst/>
              </a:rPr>
              <a:t>нарушение сна, аппетита</a:t>
            </a:r>
          </a:p>
          <a:p>
            <a:r>
              <a:rPr lang="ru-RU" sz="2800" b="1" dirty="0" smtClean="0">
                <a:effectLst/>
              </a:rPr>
              <a:t>Резкие </a:t>
            </a:r>
            <a:r>
              <a:rPr lang="ru-RU" sz="2800" b="1" dirty="0">
                <a:effectLst/>
              </a:rPr>
              <a:t>перепады настроения, необъяснимая веселость и беспечность или, наоборот, агрессивность и раздражительность</a:t>
            </a:r>
            <a:endParaRPr lang="ru-RU" sz="2800" b="1" dirty="0"/>
          </a:p>
        </p:txBody>
      </p:sp>
      <p:sp>
        <p:nvSpPr>
          <p:cNvPr id="3" name="Заголовок 2"/>
          <p:cNvSpPr>
            <a:spLocks noGrp="1"/>
          </p:cNvSpPr>
          <p:nvPr>
            <p:ph type="title"/>
          </p:nvPr>
        </p:nvSpPr>
        <p:spPr>
          <a:xfrm>
            <a:off x="323528" y="404664"/>
            <a:ext cx="7543800" cy="2304256"/>
          </a:xfrm>
        </p:spPr>
        <p:txBody>
          <a:bodyPr/>
          <a:lstStyle/>
          <a:p>
            <a:r>
              <a:rPr lang="ru-RU" sz="5400" b="1" dirty="0">
                <a:solidFill>
                  <a:srgbClr val="FF0000"/>
                </a:solidFill>
                <a:effectLst/>
              </a:rPr>
              <a:t>Признаки токсикомании у подростков.</a:t>
            </a:r>
            <a:r>
              <a:rPr lang="ru-RU" sz="5400" dirty="0">
                <a:solidFill>
                  <a:srgbClr val="FF0000"/>
                </a:solidFill>
                <a:effectLst/>
              </a:rPr>
              <a:t> </a:t>
            </a:r>
            <a:endParaRPr lang="ru-RU" dirty="0">
              <a:solidFill>
                <a:srgbClr val="FF0000"/>
              </a:solidFill>
            </a:endParaRPr>
          </a:p>
        </p:txBody>
      </p:sp>
      <p:pic>
        <p:nvPicPr>
          <p:cNvPr id="4" name="Picture 6" descr="http://www.russlav.ru/pict/podrost_narko-2_00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5563" y="332656"/>
            <a:ext cx="3008437" cy="2256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5878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188640"/>
            <a:ext cx="8321040" cy="1368152"/>
          </a:xfrm>
        </p:spPr>
        <p:txBody>
          <a:bodyPr/>
          <a:lstStyle/>
          <a:p>
            <a:pPr algn="ctr"/>
            <a:r>
              <a:rPr lang="ru-RU" b="1" dirty="0" smtClean="0">
                <a:solidFill>
                  <a:schemeClr val="tx1"/>
                </a:solidFill>
              </a:rPr>
              <a:t>ЧТО ДЕЛАТЬ?....</a:t>
            </a:r>
            <a:endParaRPr lang="ru-RU" b="1" dirty="0">
              <a:solidFill>
                <a:schemeClr val="tx1"/>
              </a:solidFill>
            </a:endParaRPr>
          </a:p>
        </p:txBody>
      </p:sp>
      <p:sp>
        <p:nvSpPr>
          <p:cNvPr id="2" name="Текст 1"/>
          <p:cNvSpPr>
            <a:spLocks noGrp="1"/>
          </p:cNvSpPr>
          <p:nvPr>
            <p:ph type="body" idx="1"/>
          </p:nvPr>
        </p:nvSpPr>
        <p:spPr>
          <a:xfrm>
            <a:off x="251520" y="3140968"/>
            <a:ext cx="8892480" cy="2726432"/>
          </a:xfrm>
        </p:spPr>
        <p:txBody>
          <a:bodyPr>
            <a:noAutofit/>
          </a:bodyPr>
          <a:lstStyle/>
          <a:p>
            <a:pPr marL="685800" indent="-685800">
              <a:buFont typeface="Arial" pitchFamily="34" charset="0"/>
              <a:buChar char="•"/>
            </a:pPr>
            <a:r>
              <a:rPr lang="ru-RU" sz="5400" dirty="0" smtClean="0"/>
              <a:t>Изоляция</a:t>
            </a:r>
          </a:p>
          <a:p>
            <a:pPr marL="685800" indent="-685800">
              <a:buFont typeface="Arial" pitchFamily="34" charset="0"/>
              <a:buChar char="•"/>
            </a:pPr>
            <a:r>
              <a:rPr lang="ru-RU" sz="5400" dirty="0" smtClean="0"/>
              <a:t>Обращение к наркологу</a:t>
            </a:r>
            <a:endParaRPr lang="ru-RU" sz="5400" dirty="0"/>
          </a:p>
        </p:txBody>
      </p:sp>
    </p:spTree>
    <p:extLst>
      <p:ext uri="{BB962C8B-B14F-4D97-AF65-F5344CB8AC3E}">
        <p14:creationId xmlns:p14="http://schemas.microsoft.com/office/powerpoint/2010/main" val="3982289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http://medvestnik.by/isimages/000317_560960.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81" y="3796352"/>
            <a:ext cx="3965049" cy="305003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http://belsmi.by/snimages/001500_12155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009" y="1484784"/>
            <a:ext cx="3095625" cy="1952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87824" y="131406"/>
            <a:ext cx="5976664" cy="1938992"/>
          </a:xfrm>
          <a:prstGeom prst="rect">
            <a:avLst/>
          </a:prstGeom>
          <a:noFill/>
        </p:spPr>
        <p:txBody>
          <a:bodyPr wrap="square" rtlCol="0">
            <a:spAutoFit/>
          </a:bodyPr>
          <a:lstStyle/>
          <a:p>
            <a:pPr algn="ctr"/>
            <a:r>
              <a:rPr lang="ru-RU" sz="6000" b="1" dirty="0" smtClean="0">
                <a:solidFill>
                  <a:srgbClr val="FF0000"/>
                </a:solidFill>
              </a:rPr>
              <a:t>компьютерная зависимость </a:t>
            </a:r>
            <a:endParaRPr lang="ru-RU" sz="6000" b="1" dirty="0">
              <a:solidFill>
                <a:srgbClr val="FF0000"/>
              </a:solidFill>
            </a:endParaRPr>
          </a:p>
        </p:txBody>
      </p:sp>
      <p:pic>
        <p:nvPicPr>
          <p:cNvPr id="9" name="Picture 6" descr="http://womansy.com/wp-content/uploads/2011/10/zavisimos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4837" y="2684036"/>
            <a:ext cx="5027419" cy="26373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7668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140968"/>
            <a:ext cx="6660232" cy="2650232"/>
          </a:xfrm>
        </p:spPr>
        <p:txBody>
          <a:bodyPr/>
          <a:lstStyle/>
          <a:p>
            <a:pPr algn="ctr"/>
            <a:r>
              <a:rPr lang="ru-RU" dirty="0" smtClean="0"/>
              <a:t>Психологические проблемы в реальном мире…</a:t>
            </a:r>
            <a:endParaRPr lang="ru-RU" dirty="0"/>
          </a:p>
        </p:txBody>
      </p:sp>
      <p:sp>
        <p:nvSpPr>
          <p:cNvPr id="4" name="Объект 3"/>
          <p:cNvSpPr>
            <a:spLocks noGrp="1"/>
          </p:cNvSpPr>
          <p:nvPr>
            <p:ph sz="quarter" idx="14"/>
          </p:nvPr>
        </p:nvSpPr>
        <p:spPr>
          <a:xfrm>
            <a:off x="3491880" y="1"/>
            <a:ext cx="5472608" cy="1772816"/>
          </a:xfrm>
        </p:spPr>
        <p:txBody>
          <a:bodyPr>
            <a:normAutofit/>
          </a:bodyPr>
          <a:lstStyle/>
          <a:p>
            <a:pPr marL="18288" indent="0">
              <a:buNone/>
            </a:pPr>
            <a:r>
              <a:rPr lang="ru-RU" sz="6000" dirty="0" smtClean="0">
                <a:solidFill>
                  <a:srgbClr val="FF0000"/>
                </a:solidFill>
              </a:rPr>
              <a:t>ПРИЧИНА?!</a:t>
            </a:r>
            <a:endParaRPr lang="ru-RU" sz="6000" dirty="0">
              <a:solidFill>
                <a:srgbClr val="FF0000"/>
              </a:solidFill>
            </a:endParaRPr>
          </a:p>
        </p:txBody>
      </p:sp>
      <p:pic>
        <p:nvPicPr>
          <p:cNvPr id="5" name="Picture 2" descr="http://vu.ua/uploadfiles/news/4fd5c70dee3c8.jpg"/>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0" y="0"/>
            <a:ext cx="3273425" cy="267693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http://dpokatarsis.ru/img/2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2750" y="3286125"/>
            <a:ext cx="2381250" cy="357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610205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3.xml><?xml version="1.0" encoding="utf-8"?>
<a:theme xmlns:a="http://schemas.openxmlformats.org/drawingml/2006/main" name="1_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611</TotalTime>
  <Words>1795</Words>
  <Application>Microsoft Office PowerPoint</Application>
  <PresentationFormat>Экран (4:3)</PresentationFormat>
  <Paragraphs>241</Paragraphs>
  <Slides>26</Slides>
  <Notes>25</Notes>
  <HiddenSlides>0</HiddenSlides>
  <MMClips>0</MMClips>
  <ScaleCrop>false</ScaleCrop>
  <HeadingPairs>
    <vt:vector size="4" baseType="variant">
      <vt:variant>
        <vt:lpstr>Тема</vt:lpstr>
      </vt:variant>
      <vt:variant>
        <vt:i4>3</vt:i4>
      </vt:variant>
      <vt:variant>
        <vt:lpstr>Заголовки слайдов</vt:lpstr>
      </vt:variant>
      <vt:variant>
        <vt:i4>26</vt:i4>
      </vt:variant>
    </vt:vector>
  </HeadingPairs>
  <TitlesOfParts>
    <vt:vector size="29" baseType="lpstr">
      <vt:lpstr>Базовая</vt:lpstr>
      <vt:lpstr>NewsPrint</vt:lpstr>
      <vt:lpstr>1_NewsPrint</vt:lpstr>
      <vt:lpstr>Виды отрицательных зависимостей у школьников</vt:lpstr>
      <vt:lpstr>Напитки содержат тонизирующие вещества. Основным компонентом энергетических напитков является кофеин. Сильногазированный напиток (содержит большое количество угольной кислоты (H2CO3)) — так как это способствует более быстрому усвоению компонентов и быстрому наступлению эффекта. Как и любые стимуляторы, действуют по простой схеме — взять из организма энергии много и сразу, что ведёт к неизбежному истощению нервной системы, нарушению обмена веществ.  </vt:lpstr>
      <vt:lpstr>Врачи предупреждают, что употребление «энергетиков» может вызвать проблемы с сердечно-сосудистой системой, снижением потенции, бессонницей, утомлением, быстрым истощением ресурсов организма. </vt:lpstr>
      <vt:lpstr>Презентация PowerPoint</vt:lpstr>
      <vt:lpstr>Причины…</vt:lpstr>
      <vt:lpstr>Признаки токсикомании у подростков. </vt:lpstr>
      <vt:lpstr>ЧТО ДЕЛАТЬ?....</vt:lpstr>
      <vt:lpstr>Презентация PowerPoint</vt:lpstr>
      <vt:lpstr>Психологические проблемы в реальном мире…</vt:lpstr>
      <vt:lpstr>Симптомы компьютерной зависимости </vt:lpstr>
      <vt:lpstr>Последствия</vt:lpstr>
      <vt:lpstr>Последствия компьютерной зависимости для физического здоровья: </vt:lpstr>
      <vt:lpstr>Презентация PowerPoint</vt:lpstr>
      <vt:lpstr>профилактика компьютерной зависимости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Виды отрицательных зависимостей у школьников</dc:title>
  <dc:creator>Олеся</dc:creator>
  <cp:lastModifiedBy>Олеся</cp:lastModifiedBy>
  <cp:revision>52</cp:revision>
  <dcterms:created xsi:type="dcterms:W3CDTF">2012-10-06T01:07:40Z</dcterms:created>
  <dcterms:modified xsi:type="dcterms:W3CDTF">2012-10-14T01:54:00Z</dcterms:modified>
</cp:coreProperties>
</file>