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8" r:id="rId3"/>
  </p:sldMasterIdLst>
  <p:notesMasterIdLst>
    <p:notesMasterId r:id="rId14"/>
  </p:notesMasterIdLst>
  <p:handoutMasterIdLst>
    <p:handoutMasterId r:id="rId15"/>
  </p:handout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3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775" autoAdjust="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63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77EC5E-5D90-499A-BDCB-ACC1269329EA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73D20C-4777-4FFA-A4E2-BF4B328D6640}">
      <dgm:prSet phldrT="[Текст]" custT="1"/>
      <dgm:spPr/>
      <dgm:t>
        <a:bodyPr/>
        <a:lstStyle/>
        <a:p>
          <a:r>
            <a:rPr lang="ru-RU" sz="4800" b="1" dirty="0" smtClean="0">
              <a:solidFill>
                <a:srgbClr val="FF0000"/>
              </a:solidFill>
            </a:rPr>
            <a:t>Проблемы ребенка обусловлены </a:t>
          </a:r>
          <a:endParaRPr lang="ru-RU" sz="4800" b="1" dirty="0">
            <a:solidFill>
              <a:srgbClr val="FF0000"/>
            </a:solidFill>
          </a:endParaRPr>
        </a:p>
      </dgm:t>
    </dgm:pt>
    <dgm:pt modelId="{B53E4730-4B93-4F0A-BDA1-AF254435622F}" type="parTrans" cxnId="{40207416-6B5F-4690-ADDA-5AF670BE4EF0}">
      <dgm:prSet/>
      <dgm:spPr/>
      <dgm:t>
        <a:bodyPr/>
        <a:lstStyle/>
        <a:p>
          <a:endParaRPr lang="ru-RU" sz="4000" b="1"/>
        </a:p>
      </dgm:t>
    </dgm:pt>
    <dgm:pt modelId="{08653583-0DC3-4017-A8BE-29FF59DBDDFD}" type="sibTrans" cxnId="{40207416-6B5F-4690-ADDA-5AF670BE4EF0}">
      <dgm:prSet/>
      <dgm:spPr/>
      <dgm:t>
        <a:bodyPr/>
        <a:lstStyle/>
        <a:p>
          <a:endParaRPr lang="ru-RU" sz="4000" b="1"/>
        </a:p>
      </dgm:t>
    </dgm:pt>
    <dgm:pt modelId="{2B53107C-E68B-4DC9-809F-25F3446D687B}">
      <dgm:prSet phldrT="[Текст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4000" b="1" dirty="0" smtClean="0"/>
            <a:t>жизненным стилем семьи</a:t>
          </a:r>
          <a:endParaRPr lang="ru-RU" sz="4000" b="1" dirty="0"/>
        </a:p>
      </dgm:t>
    </dgm:pt>
    <dgm:pt modelId="{08B3059C-CF8B-441D-9E43-12B7A20C5C07}" type="parTrans" cxnId="{2A7F44EF-BB66-4C53-A8F6-C25CC0810BE7}">
      <dgm:prSet/>
      <dgm:spPr/>
      <dgm:t>
        <a:bodyPr/>
        <a:lstStyle/>
        <a:p>
          <a:endParaRPr lang="ru-RU" sz="4000" b="1"/>
        </a:p>
      </dgm:t>
    </dgm:pt>
    <dgm:pt modelId="{231A2C1F-98E5-4940-9A92-A81F0B24613C}" type="sibTrans" cxnId="{2A7F44EF-BB66-4C53-A8F6-C25CC0810BE7}">
      <dgm:prSet/>
      <dgm:spPr/>
      <dgm:t>
        <a:bodyPr/>
        <a:lstStyle/>
        <a:p>
          <a:endParaRPr lang="ru-RU" sz="4000" b="1"/>
        </a:p>
      </dgm:t>
    </dgm:pt>
    <dgm:pt modelId="{7BC0277E-406C-47B9-AF04-AACD107F5291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4000" b="1" dirty="0" smtClean="0"/>
            <a:t>нормами и правилами в семье</a:t>
          </a:r>
          <a:endParaRPr lang="ru-RU" sz="4000" b="1" dirty="0"/>
        </a:p>
      </dgm:t>
    </dgm:pt>
    <dgm:pt modelId="{2B7DA87A-B704-467D-A61B-F8795ACA3B68}" type="parTrans" cxnId="{8961F78B-6B05-4417-9C5E-7ABD44DE4FA4}">
      <dgm:prSet/>
      <dgm:spPr/>
      <dgm:t>
        <a:bodyPr/>
        <a:lstStyle/>
        <a:p>
          <a:endParaRPr lang="ru-RU" sz="4000" b="1"/>
        </a:p>
      </dgm:t>
    </dgm:pt>
    <dgm:pt modelId="{D5D6F3BD-BC93-4B40-81B5-C18BB9B8E7DA}" type="sibTrans" cxnId="{8961F78B-6B05-4417-9C5E-7ABD44DE4FA4}">
      <dgm:prSet/>
      <dgm:spPr/>
      <dgm:t>
        <a:bodyPr/>
        <a:lstStyle/>
        <a:p>
          <a:endParaRPr lang="ru-RU" sz="4000" b="1"/>
        </a:p>
      </dgm:t>
    </dgm:pt>
    <dgm:pt modelId="{1F270A8B-ECC9-44CD-A065-56EE0F218280}">
      <dgm:prSet phldrT="[Текст]" custT="1"/>
      <dgm:spPr>
        <a:solidFill>
          <a:schemeClr val="accent3"/>
        </a:solidFill>
      </dgm:spPr>
      <dgm:t>
        <a:bodyPr/>
        <a:lstStyle/>
        <a:p>
          <a:r>
            <a:rPr lang="ru-RU" sz="4000" b="1" dirty="0" smtClean="0"/>
            <a:t>Ролями в семье</a:t>
          </a:r>
          <a:endParaRPr lang="ru-RU" sz="4000" b="1" dirty="0"/>
        </a:p>
      </dgm:t>
    </dgm:pt>
    <dgm:pt modelId="{AABAC248-713E-4BEA-A3B8-B9FD097B90C4}" type="parTrans" cxnId="{500BF95B-637F-46C1-A686-7DDB42C27CB5}">
      <dgm:prSet/>
      <dgm:spPr/>
      <dgm:t>
        <a:bodyPr/>
        <a:lstStyle/>
        <a:p>
          <a:endParaRPr lang="ru-RU" sz="4000" b="1"/>
        </a:p>
      </dgm:t>
    </dgm:pt>
    <dgm:pt modelId="{6E9F98F3-35E6-4BF5-AC18-382B7B3556E7}" type="sibTrans" cxnId="{500BF95B-637F-46C1-A686-7DDB42C27CB5}">
      <dgm:prSet/>
      <dgm:spPr/>
      <dgm:t>
        <a:bodyPr/>
        <a:lstStyle/>
        <a:p>
          <a:endParaRPr lang="ru-RU" sz="4000" b="1"/>
        </a:p>
      </dgm:t>
    </dgm:pt>
    <dgm:pt modelId="{0EE1D766-53C8-41DD-BDF4-A36D7553FD20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3200" b="1" dirty="0" smtClean="0"/>
            <a:t>способами разрешения конфликтов в семье</a:t>
          </a:r>
          <a:endParaRPr lang="ru-RU" sz="3200" b="1" dirty="0"/>
        </a:p>
      </dgm:t>
    </dgm:pt>
    <dgm:pt modelId="{E0391E1A-3AFA-468D-A992-386E6684C31F}" type="parTrans" cxnId="{E06A034D-12B2-4AA0-9B4F-88D613501A89}">
      <dgm:prSet/>
      <dgm:spPr/>
      <dgm:t>
        <a:bodyPr/>
        <a:lstStyle/>
        <a:p>
          <a:endParaRPr lang="ru-RU" sz="4000" b="1"/>
        </a:p>
      </dgm:t>
    </dgm:pt>
    <dgm:pt modelId="{1221B1A4-F66A-4821-A600-5747A30D48B6}" type="sibTrans" cxnId="{E06A034D-12B2-4AA0-9B4F-88D613501A89}">
      <dgm:prSet/>
      <dgm:spPr/>
      <dgm:t>
        <a:bodyPr/>
        <a:lstStyle/>
        <a:p>
          <a:endParaRPr lang="ru-RU" sz="4000" b="1"/>
        </a:p>
      </dgm:t>
    </dgm:pt>
    <dgm:pt modelId="{0AF16253-F3F5-477F-92E6-004FF8DF4853}" type="pres">
      <dgm:prSet presAssocID="{9777EC5E-5D90-499A-BDCB-ACC1269329E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A44126C-B8D5-471E-8274-A38C0B0BBC3B}" type="pres">
      <dgm:prSet presAssocID="{9777EC5E-5D90-499A-BDCB-ACC1269329EA}" presName="matrix" presStyleCnt="0"/>
      <dgm:spPr/>
    </dgm:pt>
    <dgm:pt modelId="{8F39D21A-ED78-49B2-87A4-D46574391A3D}" type="pres">
      <dgm:prSet presAssocID="{9777EC5E-5D90-499A-BDCB-ACC1269329EA}" presName="tile1" presStyleLbl="node1" presStyleIdx="0" presStyleCnt="4"/>
      <dgm:spPr/>
      <dgm:t>
        <a:bodyPr/>
        <a:lstStyle/>
        <a:p>
          <a:endParaRPr lang="ru-RU"/>
        </a:p>
      </dgm:t>
    </dgm:pt>
    <dgm:pt modelId="{F4566407-AFCA-4ADD-A23F-A05A222707F5}" type="pres">
      <dgm:prSet presAssocID="{9777EC5E-5D90-499A-BDCB-ACC1269329E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B55CFE-4C6A-4CE3-A26B-CBF28834C121}" type="pres">
      <dgm:prSet presAssocID="{9777EC5E-5D90-499A-BDCB-ACC1269329EA}" presName="tile2" presStyleLbl="node1" presStyleIdx="1" presStyleCnt="4"/>
      <dgm:spPr/>
      <dgm:t>
        <a:bodyPr/>
        <a:lstStyle/>
        <a:p>
          <a:endParaRPr lang="ru-RU"/>
        </a:p>
      </dgm:t>
    </dgm:pt>
    <dgm:pt modelId="{495C91AF-AAD8-41ED-B329-CD24AF99C141}" type="pres">
      <dgm:prSet presAssocID="{9777EC5E-5D90-499A-BDCB-ACC1269329E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B4592-7BFE-4862-A8E2-634AAF2A021E}" type="pres">
      <dgm:prSet presAssocID="{9777EC5E-5D90-499A-BDCB-ACC1269329EA}" presName="tile3" presStyleLbl="node1" presStyleIdx="2" presStyleCnt="4"/>
      <dgm:spPr/>
      <dgm:t>
        <a:bodyPr/>
        <a:lstStyle/>
        <a:p>
          <a:endParaRPr lang="ru-RU"/>
        </a:p>
      </dgm:t>
    </dgm:pt>
    <dgm:pt modelId="{FC50A438-EA6C-4E76-B496-1A3422417402}" type="pres">
      <dgm:prSet presAssocID="{9777EC5E-5D90-499A-BDCB-ACC1269329E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AE9D23-04EA-40AC-AEB7-8EB33652FE07}" type="pres">
      <dgm:prSet presAssocID="{9777EC5E-5D90-499A-BDCB-ACC1269329EA}" presName="tile4" presStyleLbl="node1" presStyleIdx="3" presStyleCnt="4"/>
      <dgm:spPr/>
      <dgm:t>
        <a:bodyPr/>
        <a:lstStyle/>
        <a:p>
          <a:endParaRPr lang="ru-RU"/>
        </a:p>
      </dgm:t>
    </dgm:pt>
    <dgm:pt modelId="{624D89AC-E952-49EC-A0B6-97C68183ED87}" type="pres">
      <dgm:prSet presAssocID="{9777EC5E-5D90-499A-BDCB-ACC1269329E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08447-E693-4BEC-8336-8FBDE21FD929}" type="pres">
      <dgm:prSet presAssocID="{9777EC5E-5D90-499A-BDCB-ACC1269329EA}" presName="centerTile" presStyleLbl="fgShp" presStyleIdx="0" presStyleCnt="1" custScaleX="239884" custScaleY="15073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BC03BDB8-9618-49DA-8185-F22628199154}" type="presOf" srcId="{0EE1D766-53C8-41DD-BDF4-A36D7553FD20}" destId="{A6AE9D23-04EA-40AC-AEB7-8EB33652FE07}" srcOrd="0" destOrd="0" presId="urn:microsoft.com/office/officeart/2005/8/layout/matrix1"/>
    <dgm:cxn modelId="{D20B8ECD-1296-4820-99B0-0B275B30C32E}" type="presOf" srcId="{9777EC5E-5D90-499A-BDCB-ACC1269329EA}" destId="{0AF16253-F3F5-477F-92E6-004FF8DF4853}" srcOrd="0" destOrd="0" presId="urn:microsoft.com/office/officeart/2005/8/layout/matrix1"/>
    <dgm:cxn modelId="{218A4DE4-2DE7-45B1-B866-E43AEE57457A}" type="presOf" srcId="{2B53107C-E68B-4DC9-809F-25F3446D687B}" destId="{F4566407-AFCA-4ADD-A23F-A05A222707F5}" srcOrd="1" destOrd="0" presId="urn:microsoft.com/office/officeart/2005/8/layout/matrix1"/>
    <dgm:cxn modelId="{40207416-6B5F-4690-ADDA-5AF670BE4EF0}" srcId="{9777EC5E-5D90-499A-BDCB-ACC1269329EA}" destId="{F573D20C-4777-4FFA-A4E2-BF4B328D6640}" srcOrd="0" destOrd="0" parTransId="{B53E4730-4B93-4F0A-BDA1-AF254435622F}" sibTransId="{08653583-0DC3-4017-A8BE-29FF59DBDDFD}"/>
    <dgm:cxn modelId="{2A7F44EF-BB66-4C53-A8F6-C25CC0810BE7}" srcId="{F573D20C-4777-4FFA-A4E2-BF4B328D6640}" destId="{2B53107C-E68B-4DC9-809F-25F3446D687B}" srcOrd="0" destOrd="0" parTransId="{08B3059C-CF8B-441D-9E43-12B7A20C5C07}" sibTransId="{231A2C1F-98E5-4940-9A92-A81F0B24613C}"/>
    <dgm:cxn modelId="{32A4AD97-C93E-4A83-850A-096B9169E44F}" type="presOf" srcId="{2B53107C-E68B-4DC9-809F-25F3446D687B}" destId="{8F39D21A-ED78-49B2-87A4-D46574391A3D}" srcOrd="0" destOrd="0" presId="urn:microsoft.com/office/officeart/2005/8/layout/matrix1"/>
    <dgm:cxn modelId="{01F26232-9E2C-4A45-BAAC-F28E42B98036}" type="presOf" srcId="{0EE1D766-53C8-41DD-BDF4-A36D7553FD20}" destId="{624D89AC-E952-49EC-A0B6-97C68183ED87}" srcOrd="1" destOrd="0" presId="urn:microsoft.com/office/officeart/2005/8/layout/matrix1"/>
    <dgm:cxn modelId="{78614E38-D524-4378-B17F-2CEF925C037C}" type="presOf" srcId="{7BC0277E-406C-47B9-AF04-AACD107F5291}" destId="{CDB55CFE-4C6A-4CE3-A26B-CBF28834C121}" srcOrd="0" destOrd="0" presId="urn:microsoft.com/office/officeart/2005/8/layout/matrix1"/>
    <dgm:cxn modelId="{8961F78B-6B05-4417-9C5E-7ABD44DE4FA4}" srcId="{F573D20C-4777-4FFA-A4E2-BF4B328D6640}" destId="{7BC0277E-406C-47B9-AF04-AACD107F5291}" srcOrd="1" destOrd="0" parTransId="{2B7DA87A-B704-467D-A61B-F8795ACA3B68}" sibTransId="{D5D6F3BD-BC93-4B40-81B5-C18BB9B8E7DA}"/>
    <dgm:cxn modelId="{DF663AFF-0664-47C4-A971-4D2D37DF15A5}" type="presOf" srcId="{1F270A8B-ECC9-44CD-A065-56EE0F218280}" destId="{750B4592-7BFE-4862-A8E2-634AAF2A021E}" srcOrd="0" destOrd="0" presId="urn:microsoft.com/office/officeart/2005/8/layout/matrix1"/>
    <dgm:cxn modelId="{5DFAFA73-15D7-4E17-AA57-179C543E360A}" type="presOf" srcId="{7BC0277E-406C-47B9-AF04-AACD107F5291}" destId="{495C91AF-AAD8-41ED-B329-CD24AF99C141}" srcOrd="1" destOrd="0" presId="urn:microsoft.com/office/officeart/2005/8/layout/matrix1"/>
    <dgm:cxn modelId="{D38AAB35-5424-409B-B8B4-EBBE5A1C70D1}" type="presOf" srcId="{F573D20C-4777-4FFA-A4E2-BF4B328D6640}" destId="{0D308447-E693-4BEC-8336-8FBDE21FD929}" srcOrd="0" destOrd="0" presId="urn:microsoft.com/office/officeart/2005/8/layout/matrix1"/>
    <dgm:cxn modelId="{E9D5F559-768E-4160-ADE9-7AA3FD8255EF}" type="presOf" srcId="{1F270A8B-ECC9-44CD-A065-56EE0F218280}" destId="{FC50A438-EA6C-4E76-B496-1A3422417402}" srcOrd="1" destOrd="0" presId="urn:microsoft.com/office/officeart/2005/8/layout/matrix1"/>
    <dgm:cxn modelId="{500BF95B-637F-46C1-A686-7DDB42C27CB5}" srcId="{F573D20C-4777-4FFA-A4E2-BF4B328D6640}" destId="{1F270A8B-ECC9-44CD-A065-56EE0F218280}" srcOrd="2" destOrd="0" parTransId="{AABAC248-713E-4BEA-A3B8-B9FD097B90C4}" sibTransId="{6E9F98F3-35E6-4BF5-AC18-382B7B3556E7}"/>
    <dgm:cxn modelId="{E06A034D-12B2-4AA0-9B4F-88D613501A89}" srcId="{F573D20C-4777-4FFA-A4E2-BF4B328D6640}" destId="{0EE1D766-53C8-41DD-BDF4-A36D7553FD20}" srcOrd="3" destOrd="0" parTransId="{E0391E1A-3AFA-468D-A992-386E6684C31F}" sibTransId="{1221B1A4-F66A-4821-A600-5747A30D48B6}"/>
    <dgm:cxn modelId="{0AEAB1E3-09D5-4CCA-8A57-ECA4CFD2C183}" type="presParOf" srcId="{0AF16253-F3F5-477F-92E6-004FF8DF4853}" destId="{9A44126C-B8D5-471E-8274-A38C0B0BBC3B}" srcOrd="0" destOrd="0" presId="urn:microsoft.com/office/officeart/2005/8/layout/matrix1"/>
    <dgm:cxn modelId="{D4D803D6-B542-43AB-B1D1-320C8D65853C}" type="presParOf" srcId="{9A44126C-B8D5-471E-8274-A38C0B0BBC3B}" destId="{8F39D21A-ED78-49B2-87A4-D46574391A3D}" srcOrd="0" destOrd="0" presId="urn:microsoft.com/office/officeart/2005/8/layout/matrix1"/>
    <dgm:cxn modelId="{A26BFDCE-5BE1-49CE-B00D-C3CEF8EC98C4}" type="presParOf" srcId="{9A44126C-B8D5-471E-8274-A38C0B0BBC3B}" destId="{F4566407-AFCA-4ADD-A23F-A05A222707F5}" srcOrd="1" destOrd="0" presId="urn:microsoft.com/office/officeart/2005/8/layout/matrix1"/>
    <dgm:cxn modelId="{3EACF70E-BE1B-4319-9FED-0F00E846A8FA}" type="presParOf" srcId="{9A44126C-B8D5-471E-8274-A38C0B0BBC3B}" destId="{CDB55CFE-4C6A-4CE3-A26B-CBF28834C121}" srcOrd="2" destOrd="0" presId="urn:microsoft.com/office/officeart/2005/8/layout/matrix1"/>
    <dgm:cxn modelId="{E23792D9-D19F-44A5-A2ED-1BC852256C03}" type="presParOf" srcId="{9A44126C-B8D5-471E-8274-A38C0B0BBC3B}" destId="{495C91AF-AAD8-41ED-B329-CD24AF99C141}" srcOrd="3" destOrd="0" presId="urn:microsoft.com/office/officeart/2005/8/layout/matrix1"/>
    <dgm:cxn modelId="{D0CF197B-9639-4C03-96BB-28820B849284}" type="presParOf" srcId="{9A44126C-B8D5-471E-8274-A38C0B0BBC3B}" destId="{750B4592-7BFE-4862-A8E2-634AAF2A021E}" srcOrd="4" destOrd="0" presId="urn:microsoft.com/office/officeart/2005/8/layout/matrix1"/>
    <dgm:cxn modelId="{A52B605C-4719-422C-8E8D-66F0A308A9F3}" type="presParOf" srcId="{9A44126C-B8D5-471E-8274-A38C0B0BBC3B}" destId="{FC50A438-EA6C-4E76-B496-1A3422417402}" srcOrd="5" destOrd="0" presId="urn:microsoft.com/office/officeart/2005/8/layout/matrix1"/>
    <dgm:cxn modelId="{54CFB712-511F-4592-B39A-817118D1744B}" type="presParOf" srcId="{9A44126C-B8D5-471E-8274-A38C0B0BBC3B}" destId="{A6AE9D23-04EA-40AC-AEB7-8EB33652FE07}" srcOrd="6" destOrd="0" presId="urn:microsoft.com/office/officeart/2005/8/layout/matrix1"/>
    <dgm:cxn modelId="{54652F54-AA4E-4C25-B327-2285FA9BDCA9}" type="presParOf" srcId="{9A44126C-B8D5-471E-8274-A38C0B0BBC3B}" destId="{624D89AC-E952-49EC-A0B6-97C68183ED87}" srcOrd="7" destOrd="0" presId="urn:microsoft.com/office/officeart/2005/8/layout/matrix1"/>
    <dgm:cxn modelId="{59D4B9EC-E979-4F8B-A6DD-9A7EC811AA33}" type="presParOf" srcId="{0AF16253-F3F5-477F-92E6-004FF8DF4853}" destId="{0D308447-E693-4BEC-8336-8FBDE21FD92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9D21A-ED78-49B2-87A4-D46574391A3D}">
      <dsp:nvSpPr>
        <dsp:cNvPr id="0" name=""/>
        <dsp:cNvSpPr/>
      </dsp:nvSpPr>
      <dsp:spPr>
        <a:xfrm rot="16200000">
          <a:off x="494884" y="-494884"/>
          <a:ext cx="3119859" cy="4109628"/>
        </a:xfrm>
        <a:prstGeom prst="round1Rect">
          <a:avLst/>
        </a:prstGeom>
        <a:solidFill>
          <a:schemeClr val="accent2">
            <a:lumMod val="5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жизненным стилем семьи</a:t>
          </a:r>
          <a:endParaRPr lang="ru-RU" sz="4000" b="1" kern="1200" dirty="0"/>
        </a:p>
      </dsp:txBody>
      <dsp:txXfrm rot="5400000">
        <a:off x="-1" y="1"/>
        <a:ext cx="4109628" cy="2339894"/>
      </dsp:txXfrm>
    </dsp:sp>
    <dsp:sp modelId="{CDB55CFE-4C6A-4CE3-A26B-CBF28834C121}">
      <dsp:nvSpPr>
        <dsp:cNvPr id="0" name=""/>
        <dsp:cNvSpPr/>
      </dsp:nvSpPr>
      <dsp:spPr>
        <a:xfrm>
          <a:off x="4109628" y="0"/>
          <a:ext cx="4109628" cy="3119859"/>
        </a:xfrm>
        <a:prstGeom prst="round1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нормами и правилами в семье</a:t>
          </a:r>
          <a:endParaRPr lang="ru-RU" sz="4000" b="1" kern="1200" dirty="0"/>
        </a:p>
      </dsp:txBody>
      <dsp:txXfrm>
        <a:off x="4109628" y="0"/>
        <a:ext cx="4109628" cy="2339894"/>
      </dsp:txXfrm>
    </dsp:sp>
    <dsp:sp modelId="{750B4592-7BFE-4862-A8E2-634AAF2A021E}">
      <dsp:nvSpPr>
        <dsp:cNvPr id="0" name=""/>
        <dsp:cNvSpPr/>
      </dsp:nvSpPr>
      <dsp:spPr>
        <a:xfrm rot="10800000">
          <a:off x="0" y="3119859"/>
          <a:ext cx="4109628" cy="3119859"/>
        </a:xfrm>
        <a:prstGeom prst="round1Rect">
          <a:avLst/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Ролями в семье</a:t>
          </a:r>
          <a:endParaRPr lang="ru-RU" sz="4000" b="1" kern="1200" dirty="0"/>
        </a:p>
      </dsp:txBody>
      <dsp:txXfrm rot="10800000">
        <a:off x="0" y="3899823"/>
        <a:ext cx="4109628" cy="2339894"/>
      </dsp:txXfrm>
    </dsp:sp>
    <dsp:sp modelId="{A6AE9D23-04EA-40AC-AEB7-8EB33652FE07}">
      <dsp:nvSpPr>
        <dsp:cNvPr id="0" name=""/>
        <dsp:cNvSpPr/>
      </dsp:nvSpPr>
      <dsp:spPr>
        <a:xfrm rot="5400000">
          <a:off x="4604512" y="2624974"/>
          <a:ext cx="3119859" cy="4109628"/>
        </a:xfrm>
        <a:prstGeom prst="round1Rect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способами разрешения конфликтов в семье</a:t>
          </a:r>
          <a:endParaRPr lang="ru-RU" sz="3200" b="1" kern="1200" dirty="0"/>
        </a:p>
      </dsp:txBody>
      <dsp:txXfrm rot="-5400000">
        <a:off x="4109627" y="3899823"/>
        <a:ext cx="4109628" cy="2339894"/>
      </dsp:txXfrm>
    </dsp:sp>
    <dsp:sp modelId="{0D308447-E693-4BEC-8336-8FBDE21FD929}">
      <dsp:nvSpPr>
        <dsp:cNvPr id="0" name=""/>
        <dsp:cNvSpPr/>
      </dsp:nvSpPr>
      <dsp:spPr>
        <a:xfrm>
          <a:off x="1152125" y="1944218"/>
          <a:ext cx="5915004" cy="2351281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rgbClr val="FF0000"/>
              </a:solidFill>
            </a:rPr>
            <a:t>Проблемы ребенка обусловлены </a:t>
          </a:r>
          <a:endParaRPr lang="ru-RU" sz="4800" b="1" kern="1200" dirty="0">
            <a:solidFill>
              <a:srgbClr val="FF0000"/>
            </a:solidFill>
          </a:endParaRPr>
        </a:p>
      </dsp:txBody>
      <dsp:txXfrm>
        <a:off x="1266905" y="2058998"/>
        <a:ext cx="5685444" cy="21217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5B880-3E09-4152-BDBC-390B13072AA6}" type="datetimeFigureOut">
              <a:rPr lang="ru-RU" smtClean="0"/>
              <a:t>14.10.2012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B27A5-388E-4C12-A085-6EF663AAC3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6098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C4D07-F7E1-4530-B3A8-486BB4EE16FB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B4CE5-1B0C-454C-BCD0-3CDCE530FA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4849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80728" y="133164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92696" y="5292080"/>
            <a:ext cx="5479504" cy="316612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Проблема зависимого поведения школьников, формирующегося в результате взаимодействия с объектами, способными вызвать зависимость, в образовательных учреждениях вплоть до настоящего времени не решается комплексно, поскольку не разработано ни в научном, ни методическом аспекте психолого-педагогическое обеспечение решения этой проблемы, а, следовательно, отсутствуют специалисты, способные оказать помощь в ее разрешении школьникам.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521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960141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8720" y="1403648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620688" y="5292080"/>
            <a:ext cx="5551512" cy="3166120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Список объектов зависимости достаточно широк: различные вещества, игры, источники информации и эстетического наслаждения, люди, работа, культы.  Сегодня мы рассмотр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 следующие виды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отрицательных зависимостей у школьников: энергетические напитки, токсикомания, компьютерная зависимость, интернет-зависимость, курение, алкоголизм,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наркомания.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711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Объекты зависимости можно классифицировать по специфическому объекту зависимости: вещества, процессы, отношения. </a:t>
            </a:r>
          </a:p>
          <a:p>
            <a:pPr algn="just">
              <a:lnSpc>
                <a:spcPct val="150000"/>
              </a:lnSpc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Некоторые из зависимостей одобряются обществом, другие представляют личностную проблему человека, но не являются социально опасными, третьи имеют статус социально опасных. Любая из зависимостей, что-то отнимает у человека.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796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Зависимое поведение может быть рассмотрено как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девиантное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Пьянство, употребление наркотиков, агрессивное поведение, противоправное поведение образуют единый блок. Приобщение подростка к одному виду девиантного поведения повышает вероятность его вовлеченности и в другие.</a:t>
            </a:r>
          </a:p>
          <a:p>
            <a:pPr algn="just">
              <a:lnSpc>
                <a:spcPct val="150000"/>
              </a:lnSpc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К психологическим особенностям подросткового возраста относят перепады настроения, категоричность высказываний и суждений, желание подростка быть признанным и оцененным другими, сочетающееся с показной независимостью и бравадой, борьбу с авторитетами и обожествление кумиров. Эгоистичность подростка проявляется наряду с преданностью и самопожертвованием. 	Проявление грубости и бесцеремонности к другим людям сочетается с неимоверной собственной ранимостью, колебаниями ожиданий от сияющего оптимизма к самому мрачному пессимизму. Подростковый возраст – самый уязвимый для возникновения разнообразных нарушений и в то же время самый благоприятный для овладения нормами дружбы. 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906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4202859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endParaRPr lang="ru-RU" sz="1200" kern="12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Проблемы ребенка в той или иной степени обусловлены жизненным стилем семьи, ее нормами и правилами, ролями, способами разрешения конфликтов и т.д., что требует подключения семьи и изменения ее некоторых позиций по отношению к ребенку для оказания ему действенной помощи. Работая с семьей школьника, психолог - педагог пытается в сотрудничестве с ней найти ответы на вопросы: что происходило с ребенком до того, как обнаружилась проблема; что с точки зрения близких ребенку людей послужило причинной выбора нового поведения как способа взаимодействия с окружающим миром (включая и уход от него в субъективную реальность); когда появились первые симптомы потери контроля; когда близкие ребенка стали воспринимать поведение ребенка как проблемное; как проблемное поведение отразилось на других сферах жизнедеятельности ребенка; что делалось, чтобы изменить ситуацию; к чему это привело, и что можно сделать по-другому.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9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лекторско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-просветительная работа не решит проблемы. В целях предупреждения развития зависимого поведения, у детей необходимо целенаправленно формировать личностное сопротивление к приему вредных для здоровья веществ, чувство меры при взаимодействии с компьютером, экзистенциальное чувство опасности при возможных контактах с сомнительными культовыми организациями; формировать и развивать экзистенциальный комплекс базовых социальных умений, формировать автономное ответственное поведение, подразумевающее ответственный выбор школьником способов удовлетворения своих потребностей и способов решения своих проблем.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821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Возможны разные подходы к проработке проблемы:</a:t>
            </a:r>
          </a:p>
          <a:p>
            <a:pPr algn="just">
              <a:lnSpc>
                <a:spcPct val="150000"/>
              </a:lnSpc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171450" indent="-1714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зависимое поведение можно переключить на другой, социально приемлемый объект зависимости;</a:t>
            </a:r>
          </a:p>
          <a:p>
            <a:pPr marL="171450" indent="-1714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зависимое поведение может быть изменено и доведено до состояния управляемого;</a:t>
            </a:r>
          </a:p>
          <a:p>
            <a:pPr marL="171450" indent="-1714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зависимое поведение может быть сублимировано в творчество;</a:t>
            </a:r>
          </a:p>
          <a:p>
            <a:pPr marL="171450" indent="-1714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зависимое поведение не может быть изменено без вмешательства специалистов из сферы медицины.</a:t>
            </a:r>
          </a:p>
          <a:p>
            <a:pPr algn="just">
              <a:lnSpc>
                <a:spcPct val="15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863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современных условиях развития российского общества возрастает значимость поиска новых видов и форм социально значимой деятельности, способных создать условия для самоутверждения и самовыражения современных подростков. Участие в социально признаваемой и одобряемой деятельности дает возможность подростку осознать и оценить себя, приобрести уверенность, развить общественно направленную мотивацию, адекватно воспринять внешнюю оценку других (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Фельдштейн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Д.И., 1999).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393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76BE-239F-4A3A-85C3-3C43B8B23F94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80EAC-303E-4F3E-B487-6683BC3CBB9B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56B8-886B-472D-9847-13E2DF1BD4CC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73DFB7-0177-40E0-A083-833D73E9CA99}" type="datetime1">
              <a:rPr lang="ru-RU" smtClean="0"/>
              <a:t>14.10.2012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A10360-A307-42E1-9684-70A8C188EE7D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00868-1402-439D-B30A-398F8373613C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23F3AB-8555-4C3A-9E18-DC1ACB484313}" type="datetime1">
              <a:rPr lang="ru-RU" smtClean="0"/>
              <a:t>14.10.2012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ED912-B4BB-40D9-87D2-0330621D35EC}" type="datetime1">
              <a:rPr lang="ru-RU" smtClean="0"/>
              <a:t>14.10.2012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8B42C4-D6F0-4EF4-91EE-6DC6EBEE8B50}" type="datetime1">
              <a:rPr lang="ru-RU" smtClean="0"/>
              <a:t>14.10.2012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F668CB-07E6-45AD-9C11-16F0F27AB273}" type="datetime1">
              <a:rPr lang="ru-RU" smtClean="0"/>
              <a:t>14.10.2012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C336A1-2008-4D26-8944-193F005B9BCD}" type="datetime1">
              <a:rPr lang="ru-RU" smtClean="0"/>
              <a:t>14.10.2012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A84F6-08D7-4802-B2A0-FC44AEB072F0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9819CC7-9069-437A-9332-7B3DD5B55DF4}" type="datetime1">
              <a:rPr lang="ru-RU" smtClean="0"/>
              <a:t>14.10.2012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7D3D7-C3F0-4EFB-8230-D15809142B04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FD2814-C5E1-4BAB-852F-99A664CFAE1F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31B56-E714-4C6E-8C46-DEEBA1AA7BDF}" type="datetime1">
              <a:rPr lang="ru-RU" smtClean="0"/>
              <a:t>14.10.2012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E0F283-0D5E-47F2-BE77-4E7468F12F14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231B71-ACE2-407F-8CC7-5478FE3E8A62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A24242-6DA3-43B8-AD6E-146BD994B1C0}" type="datetime1">
              <a:rPr lang="ru-RU" smtClean="0"/>
              <a:t>14.10.2012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0E5323-ABBA-4A02-9337-2EA7E6156FBF}" type="datetime1">
              <a:rPr lang="ru-RU" smtClean="0"/>
              <a:t>14.10.2012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0E358B-F0AF-413B-9AC6-243E76A6AE1D}" type="datetime1">
              <a:rPr lang="ru-RU" smtClean="0"/>
              <a:t>14.10.2012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AAE1B4-E78A-4FF4-B186-3BDEDED7E3C0}" type="datetime1">
              <a:rPr lang="ru-RU" smtClean="0"/>
              <a:t>14.10.2012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14BA1-8BBE-4C67-A2E0-6DE67A749AD1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0338E8-0924-48C4-B44A-9CB4DFEA31CE}" type="datetime1">
              <a:rPr lang="ru-RU" smtClean="0"/>
              <a:t>14.10.2012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3D989F1-2CB2-4CB2-9F29-0AA63F13162C}" type="datetime1">
              <a:rPr lang="ru-RU" smtClean="0"/>
              <a:t>14.10.2012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D57F96-609B-49CE-A843-54CC39762A86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2DCF0C-28AD-4A6D-83F2-2BAE288BB19D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79B09-B432-4FAA-983D-1568CF31837A}" type="datetime1">
              <a:rPr lang="ru-RU" smtClean="0"/>
              <a:t>14.10.2012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9979-118F-4EF7-9215-D26AC7E421BA}" type="datetime1">
              <a:rPr lang="ru-RU" smtClean="0"/>
              <a:t>14.10.2012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51A0C-D6DD-43CB-95A2-A481A283BEB9}" type="datetime1">
              <a:rPr lang="ru-RU" smtClean="0"/>
              <a:t>14.10.2012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C1B6-12A8-4EA8-80F1-305F2F268015}" type="datetime1">
              <a:rPr lang="ru-RU" smtClean="0"/>
              <a:t>14.10.2012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25ED2-3C09-49E2-90B2-7D9F5AAC49CB}" type="datetime1">
              <a:rPr lang="ru-RU" smtClean="0"/>
              <a:t>14.10.2012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D765FBD-1A9A-4B39-A811-07EA88AA6C2B}" type="datetime1">
              <a:rPr lang="ru-RU" smtClean="0"/>
              <a:t>14.10.2012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50ED05D-ABBE-4F1E-A2FD-41AEC98ED5CC}" type="datetime1">
              <a:rPr lang="ru-RU" smtClean="0"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E57EAE6-7888-4676-A910-123926C5A348}" type="datetime1">
              <a:rPr lang="ru-RU" smtClean="0"/>
              <a:t>14.10.2012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A8ECB27-BE53-43AB-9DFB-3E93935B1877}" type="datetime1">
              <a:rPr lang="ru-RU" smtClean="0"/>
              <a:t>14.10.2012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6530" y="719799"/>
            <a:ext cx="8856984" cy="215265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/>
              </a:rPr>
              <a:t>Проблема зависимого </a:t>
            </a:r>
            <a:r>
              <a:rPr lang="ru-RU" sz="8000" b="1" dirty="0">
                <a:solidFill>
                  <a:srgbClr val="FF0000"/>
                </a:solidFill>
                <a:effectLst/>
              </a:rPr>
              <a:t>поведения</a:t>
            </a:r>
            <a:r>
              <a:rPr lang="ru-RU" b="1" dirty="0">
                <a:solidFill>
                  <a:srgbClr val="FF0000"/>
                </a:solidFill>
                <a:effectLst/>
              </a:rPr>
              <a:t> школьников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6021288"/>
            <a:ext cx="6172200" cy="685800"/>
          </a:xfrm>
        </p:spPr>
        <p:txBody>
          <a:bodyPr/>
          <a:lstStyle/>
          <a:p>
            <a:pPr algn="ctr"/>
            <a:r>
              <a:rPr lang="ru-RU" b="1" dirty="0" smtClean="0"/>
              <a:t>Круглый стол – ноябрь 2012</a:t>
            </a:r>
            <a:endParaRPr lang="ru-RU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95536" y="69862"/>
            <a:ext cx="8136903" cy="654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МБОУ №61 </a:t>
            </a:r>
            <a:r>
              <a:rPr lang="ru-RU" b="1" dirty="0" err="1" smtClean="0"/>
              <a:t>г.Челябинск</a:t>
            </a:r>
            <a:endParaRPr lang="ru-RU" b="1" dirty="0"/>
          </a:p>
        </p:txBody>
      </p:sp>
      <p:pic>
        <p:nvPicPr>
          <p:cNvPr id="2052" name="Picture 4" descr="http://vedomosti.sfo.ru/files/Image/994/vedom_25_26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006031"/>
            <a:ext cx="2339752" cy="197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cs410228.userapi.com/v410228112/2668/Z51hYPD7N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708920"/>
            <a:ext cx="2607301" cy="186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udumamochkoi.ru/wp-content/uploads/2011/06/problemy-podrostkovogo-vozrast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7" y="3500798"/>
            <a:ext cx="2340261" cy="1474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alcoholizm.ru/wp-content/uploads/%D0%94%D0%B5%D1%82%D1%81%D0%BA%D0%B8%D0%B9-%D0%B0%D0%BB%D0%BA%D0%BE%D0%B3%D0%BE%D0%BB%D0%B8%D0%B7%D0%BC-200x19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0968"/>
            <a:ext cx="1919113" cy="184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207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908720"/>
            <a:ext cx="9144000" cy="576064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Проблемы </a:t>
            </a:r>
            <a:r>
              <a:rPr lang="ru-RU" sz="2800" b="1" dirty="0">
                <a:solidFill>
                  <a:schemeClr val="tx1"/>
                </a:solidFill>
              </a:rPr>
              <a:t>ребенка в той или иной степени обусловлены жизненным стилем </a:t>
            </a:r>
            <a:r>
              <a:rPr lang="ru-RU" sz="2800" b="1" dirty="0">
                <a:solidFill>
                  <a:srgbClr val="FF0000"/>
                </a:solidFill>
              </a:rPr>
              <a:t>семьи</a:t>
            </a:r>
            <a:r>
              <a:rPr lang="ru-RU" sz="2800" b="1" dirty="0">
                <a:solidFill>
                  <a:schemeClr val="tx1"/>
                </a:solidFill>
              </a:rPr>
              <a:t>, ее нормами и правилами, ролями, способами разрешения </a:t>
            </a:r>
            <a:r>
              <a:rPr lang="ru-RU" sz="2800" b="1" dirty="0" smtClean="0">
                <a:solidFill>
                  <a:schemeClr val="tx1"/>
                </a:solidFill>
              </a:rPr>
              <a:t>конфликтов.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Необходимо создавать условия </a:t>
            </a:r>
            <a:r>
              <a:rPr lang="ru-RU" sz="2800" b="1" dirty="0">
                <a:solidFill>
                  <a:schemeClr val="tx1"/>
                </a:solidFill>
              </a:rPr>
              <a:t>для </a:t>
            </a:r>
            <a:r>
              <a:rPr lang="ru-RU" sz="2800" b="1" dirty="0">
                <a:solidFill>
                  <a:srgbClr val="FF0000"/>
                </a:solidFill>
              </a:rPr>
              <a:t>самоутверждения и самовыражения </a:t>
            </a:r>
            <a:r>
              <a:rPr lang="ru-RU" sz="2800" b="1" dirty="0">
                <a:solidFill>
                  <a:schemeClr val="tx1"/>
                </a:solidFill>
              </a:rPr>
              <a:t>современных </a:t>
            </a:r>
            <a:r>
              <a:rPr lang="ru-RU" sz="2800" b="1" dirty="0" smtClean="0">
                <a:solidFill>
                  <a:schemeClr val="tx1"/>
                </a:solidFill>
              </a:rPr>
              <a:t>подростков.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Формирование личностного </a:t>
            </a:r>
            <a:r>
              <a:rPr lang="ru-RU" sz="2800" b="1" dirty="0" smtClean="0">
                <a:solidFill>
                  <a:srgbClr val="FF0000"/>
                </a:solidFill>
              </a:rPr>
              <a:t>сопротивления</a:t>
            </a:r>
            <a:r>
              <a:rPr lang="ru-RU" sz="2800" b="1" dirty="0"/>
              <a:t> к приему вредных для здоровья </a:t>
            </a:r>
            <a:r>
              <a:rPr lang="ru-RU" sz="2800" b="1" dirty="0" smtClean="0"/>
              <a:t>веществ, </a:t>
            </a:r>
            <a:r>
              <a:rPr lang="ru-RU" sz="2800" b="1" dirty="0" smtClean="0">
                <a:solidFill>
                  <a:srgbClr val="FF0000"/>
                </a:solidFill>
              </a:rPr>
              <a:t>чувства </a:t>
            </a:r>
            <a:r>
              <a:rPr lang="ru-RU" sz="2800" b="1" dirty="0">
                <a:solidFill>
                  <a:srgbClr val="FF0000"/>
                </a:solidFill>
              </a:rPr>
              <a:t>меры</a:t>
            </a:r>
            <a:r>
              <a:rPr lang="ru-RU" sz="2800" b="1" dirty="0"/>
              <a:t> при взаимодействии с </a:t>
            </a:r>
            <a:r>
              <a:rPr lang="ru-RU" sz="2800" b="1" dirty="0" smtClean="0"/>
              <a:t>компьютером, </a:t>
            </a:r>
            <a:r>
              <a:rPr lang="ru-RU" sz="2800" b="1" dirty="0" smtClean="0">
                <a:solidFill>
                  <a:srgbClr val="FF0000"/>
                </a:solidFill>
              </a:rPr>
              <a:t>обучение приемам преодолевающего поведения</a:t>
            </a:r>
            <a:r>
              <a:rPr lang="ru-RU" sz="2800" b="1" dirty="0" smtClean="0"/>
              <a:t> – путь решения проблем зависимого поведения школьников.</a:t>
            </a:r>
            <a:endParaRPr lang="ru-RU" sz="2800" b="1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ru-RU" sz="2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6458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ВЫВОДЫ: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20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объекты </a:t>
            </a:r>
            <a:r>
              <a:rPr lang="ru-RU" dirty="0"/>
              <a:t>зависимости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b="1" dirty="0"/>
              <a:t>различные вещества, </a:t>
            </a:r>
            <a:endParaRPr lang="ru-RU" sz="4000" b="1" dirty="0" smtClean="0"/>
          </a:p>
          <a:p>
            <a:r>
              <a:rPr lang="ru-RU" sz="4000" b="1" dirty="0" smtClean="0"/>
              <a:t>игры</a:t>
            </a:r>
            <a:r>
              <a:rPr lang="ru-RU" sz="4000" b="1" dirty="0"/>
              <a:t>, </a:t>
            </a:r>
            <a:endParaRPr lang="ru-RU" sz="4000" b="1" dirty="0" smtClean="0"/>
          </a:p>
          <a:p>
            <a:r>
              <a:rPr lang="ru-RU" sz="4000" b="1" dirty="0" smtClean="0"/>
              <a:t>источники информации,  </a:t>
            </a:r>
          </a:p>
          <a:p>
            <a:r>
              <a:rPr lang="ru-RU" sz="4000" b="1" dirty="0" smtClean="0"/>
              <a:t>источники эстетического </a:t>
            </a:r>
            <a:r>
              <a:rPr lang="ru-RU" sz="4000" b="1" dirty="0"/>
              <a:t>наслаждения, </a:t>
            </a:r>
            <a:endParaRPr lang="ru-RU" sz="4000" b="1" dirty="0" smtClean="0"/>
          </a:p>
          <a:p>
            <a:r>
              <a:rPr lang="ru-RU" sz="4000" b="1" dirty="0" smtClean="0"/>
              <a:t>люди</a:t>
            </a:r>
            <a:r>
              <a:rPr lang="ru-RU" sz="4000" b="1" dirty="0"/>
              <a:t>, </a:t>
            </a:r>
            <a:endParaRPr lang="ru-RU" sz="4000" b="1" dirty="0" smtClean="0"/>
          </a:p>
          <a:p>
            <a:r>
              <a:rPr lang="ru-RU" sz="4000" b="1" dirty="0" smtClean="0"/>
              <a:t>работа</a:t>
            </a:r>
            <a:r>
              <a:rPr lang="ru-RU" sz="4000" b="1" dirty="0"/>
              <a:t>, </a:t>
            </a:r>
            <a:endParaRPr lang="ru-RU" sz="4000" b="1" dirty="0" smtClean="0"/>
          </a:p>
          <a:p>
            <a:r>
              <a:rPr lang="ru-RU" sz="4000" b="1" dirty="0" smtClean="0"/>
              <a:t>культы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857671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классификация </a:t>
            </a:r>
            <a:r>
              <a:rPr lang="ru-RU" b="1" dirty="0">
                <a:solidFill>
                  <a:srgbClr val="FF0000"/>
                </a:solidFill>
              </a:rPr>
              <a:t>по специфическому объекту зависимости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708920"/>
            <a:ext cx="5112568" cy="4149080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вещества</a:t>
            </a:r>
            <a:r>
              <a:rPr lang="ru-RU" sz="6600" b="1" dirty="0"/>
              <a:t>, </a:t>
            </a:r>
            <a:endParaRPr lang="ru-RU" sz="6600" b="1" dirty="0" smtClean="0"/>
          </a:p>
          <a:p>
            <a:r>
              <a:rPr lang="ru-RU" sz="6600" b="1" dirty="0" smtClean="0"/>
              <a:t>процессы</a:t>
            </a:r>
            <a:r>
              <a:rPr lang="ru-RU" sz="6600" b="1" dirty="0"/>
              <a:t>, </a:t>
            </a:r>
            <a:endParaRPr lang="ru-RU" sz="6600" b="1" dirty="0" smtClean="0"/>
          </a:p>
          <a:p>
            <a:r>
              <a:rPr lang="ru-RU" sz="6600" b="1" dirty="0" smtClean="0"/>
              <a:t>отношения</a:t>
            </a:r>
            <a:r>
              <a:rPr lang="ru-RU" sz="6600" b="1" dirty="0"/>
              <a:t>. </a:t>
            </a:r>
          </a:p>
        </p:txBody>
      </p:sp>
      <p:pic>
        <p:nvPicPr>
          <p:cNvPr id="2050" name="Picture 2" descr="http://t2.gstatic.com/images?q=tbn:ANd9GcRmeH5Z0lztkyPlYLIGZtVXYpGXYuahLZvL8tp9CT_2VQM9xoEH-D0S_1V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000624"/>
            <a:ext cx="2466975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novostivl.ru/files/preview/94/232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708" y="614543"/>
            <a:ext cx="2286000" cy="181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pload.wikimedia.org/wikipedia/ru/thumb/4/44/Igromania_september1997.jpg/250px-Igromania_september199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314" y="1699414"/>
            <a:ext cx="2736038" cy="343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730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roomedlady.ru/uploads/posts/2011-09/13155912541kakpravilnouhazhivatzakozheyvpodrostkovomvozraste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07" y="3170099"/>
            <a:ext cx="216024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rl54.ru/ckfinder/userfiles/images/slogh%20podro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423" y="3861048"/>
            <a:ext cx="38100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teenclub.ru/uploads/podrostkovaya%20depressiy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994" y="188639"/>
            <a:ext cx="2877006" cy="215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63001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Многие </a:t>
            </a:r>
            <a:r>
              <a:rPr lang="ru-RU" sz="4000" dirty="0">
                <a:solidFill>
                  <a:srgbClr val="FF0000"/>
                </a:solidFill>
              </a:rPr>
              <a:t>исследователи рассматривают подростковый возраст как фактор риска для развития девиантного поведения. </a:t>
            </a:r>
          </a:p>
        </p:txBody>
      </p:sp>
      <p:pic>
        <p:nvPicPr>
          <p:cNvPr id="1030" name="Picture 6" descr="http://5psy.ru/images/stories/mediateka/podrostok/podrostok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567" y="2103298"/>
            <a:ext cx="161925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ijey.ru/uploads/posts/2010-03/1268025895_30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552950"/>
            <a:ext cx="28575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715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568952" cy="914400"/>
          </a:xfrm>
        </p:spPr>
        <p:txBody>
          <a:bodyPr/>
          <a:lstStyle/>
          <a:p>
            <a:r>
              <a:rPr lang="ru-RU" sz="3600" dirty="0">
                <a:solidFill>
                  <a:srgbClr val="FF0000"/>
                </a:solidFill>
              </a:rPr>
              <a:t>Зависимое поведение изменяет все уровни жизнедеятельности человека:</a:t>
            </a:r>
            <a:br>
              <a:rPr lang="ru-RU" sz="3600" dirty="0">
                <a:solidFill>
                  <a:srgbClr val="FF0000"/>
                </a:solidFill>
              </a:rPr>
            </a:b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712968" cy="5400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мысли, убеждения, фантазии, </a:t>
            </a:r>
            <a:r>
              <a:rPr lang="ru-RU" b="1" dirty="0" smtClean="0"/>
              <a:t>сны</a:t>
            </a:r>
          </a:p>
          <a:p>
            <a:r>
              <a:rPr lang="ru-RU" b="1" dirty="0"/>
              <a:t>чувства, </a:t>
            </a:r>
            <a:r>
              <a:rPr lang="ru-RU" b="1" dirty="0" smtClean="0"/>
              <a:t>эмоции, ощущения</a:t>
            </a:r>
          </a:p>
          <a:p>
            <a:r>
              <a:rPr lang="ru-RU" b="1" dirty="0"/>
              <a:t>межличностные </a:t>
            </a:r>
            <a:r>
              <a:rPr lang="ru-RU" b="1" dirty="0" smtClean="0"/>
              <a:t>отношения</a:t>
            </a:r>
          </a:p>
          <a:p>
            <a:r>
              <a:rPr lang="ru-RU" b="1" dirty="0" smtClean="0"/>
              <a:t>восприятие себя</a:t>
            </a:r>
            <a:r>
              <a:rPr lang="ru-RU" b="1" dirty="0"/>
              <a:t>, объективной и субъективной </a:t>
            </a:r>
            <a:r>
              <a:rPr lang="ru-RU" b="1" dirty="0" smtClean="0"/>
              <a:t>реальности</a:t>
            </a:r>
          </a:p>
          <a:p>
            <a:r>
              <a:rPr lang="ru-RU" b="1" dirty="0"/>
              <a:t>Уровень биологического существования (привычки, двигательная активность, работоспособность, режим питания, </a:t>
            </a:r>
            <a:r>
              <a:rPr lang="ru-RU" b="1" dirty="0" smtClean="0"/>
              <a:t>сон, рацион)</a:t>
            </a:r>
          </a:p>
          <a:p>
            <a:r>
              <a:rPr lang="ru-RU" b="1" dirty="0" smtClean="0"/>
              <a:t>Поведение</a:t>
            </a:r>
          </a:p>
          <a:p>
            <a:r>
              <a:rPr lang="ru-RU" b="1" dirty="0"/>
              <a:t>нравственность, альтруизм при употреблении наркотических средств сменяются безнравственностью и эгоизмом</a:t>
            </a:r>
            <a:endParaRPr lang="ru-RU" b="1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06478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4709012"/>
              </p:ext>
            </p:extLst>
          </p:nvPr>
        </p:nvGraphicFramePr>
        <p:xfrm>
          <a:off x="467544" y="116632"/>
          <a:ext cx="8219256" cy="6239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95009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2646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предупреждение </a:t>
            </a:r>
            <a:r>
              <a:rPr lang="ru-RU" b="1" dirty="0">
                <a:solidFill>
                  <a:srgbClr val="FF0000"/>
                </a:solidFill>
              </a:rPr>
              <a:t>развития зависимого поведения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640960" cy="551723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целенаправленное формирование личностного сопротивления </a:t>
            </a:r>
            <a:r>
              <a:rPr lang="ru-RU" b="1" dirty="0"/>
              <a:t>к приему вредных для здоровья </a:t>
            </a:r>
            <a:r>
              <a:rPr lang="ru-RU" b="1" dirty="0" smtClean="0"/>
              <a:t>веществ,</a:t>
            </a:r>
          </a:p>
          <a:p>
            <a:r>
              <a:rPr lang="ru-RU" b="1" dirty="0"/>
              <a:t>чувство меры при взаимодействии с компьютером, </a:t>
            </a:r>
            <a:endParaRPr lang="ru-RU" b="1" dirty="0" smtClean="0"/>
          </a:p>
          <a:p>
            <a:r>
              <a:rPr lang="ru-RU" b="1" dirty="0" smtClean="0"/>
              <a:t>чувство </a:t>
            </a:r>
            <a:r>
              <a:rPr lang="ru-RU" b="1" dirty="0"/>
              <a:t>опасности при возможных контактах с сомнительными культовыми организациями; </a:t>
            </a:r>
            <a:endParaRPr lang="ru-RU" b="1" dirty="0" smtClean="0"/>
          </a:p>
          <a:p>
            <a:r>
              <a:rPr lang="ru-RU" b="1" dirty="0" smtClean="0"/>
              <a:t>формирование </a:t>
            </a:r>
            <a:r>
              <a:rPr lang="ru-RU" b="1" dirty="0"/>
              <a:t>и </a:t>
            </a:r>
            <a:r>
              <a:rPr lang="ru-RU" b="1" dirty="0" smtClean="0"/>
              <a:t>развитие базовых </a:t>
            </a:r>
            <a:r>
              <a:rPr lang="ru-RU" b="1" dirty="0"/>
              <a:t>социальных умений, </a:t>
            </a:r>
            <a:endParaRPr lang="ru-RU" b="1" dirty="0" smtClean="0"/>
          </a:p>
          <a:p>
            <a:r>
              <a:rPr lang="ru-RU" b="1" dirty="0" smtClean="0"/>
              <a:t>формирование ответственного поведения, </a:t>
            </a:r>
            <a:r>
              <a:rPr lang="ru-RU" b="1" dirty="0"/>
              <a:t>подразумевающее ответственный выбор школьником способов удовлетворения своих потребностей и способов решения своих проблем</a:t>
            </a:r>
          </a:p>
        </p:txBody>
      </p:sp>
    </p:spTree>
    <p:extLst>
      <p:ext uri="{BB962C8B-B14F-4D97-AF65-F5344CB8AC3E}">
        <p14:creationId xmlns:p14="http://schemas.microsoft.com/office/powerpoint/2010/main" val="3724526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676456" cy="123782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Как справиться с зависимостью?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748464" cy="5949280"/>
          </a:xfrm>
        </p:spPr>
        <p:txBody>
          <a:bodyPr>
            <a:norm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ru-RU" sz="3200" b="1" dirty="0"/>
              <a:t>зависимое поведение можно переключить на другой, социально приемлемый объект зависимости;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3200" b="1" dirty="0"/>
              <a:t>зависимое поведение может быть изменено и доведено до состояния управляемого;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3200" b="1" dirty="0"/>
              <a:t>зависимое поведение может быть сублимировано в творчество;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3200" b="1" dirty="0"/>
              <a:t>зависимое поведение не может быть изменено без вмешательства специалистов из сферы медицины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087435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772400" cy="9144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</a:t>
            </a:r>
            <a:r>
              <a:rPr lang="ru-RU" b="1" dirty="0" smtClean="0">
                <a:solidFill>
                  <a:srgbClr val="FF0000"/>
                </a:solidFill>
              </a:rPr>
              <a:t>овые виды </a:t>
            </a:r>
            <a:r>
              <a:rPr lang="ru-RU" b="1" dirty="0">
                <a:solidFill>
                  <a:srgbClr val="FF0000"/>
                </a:solidFill>
              </a:rPr>
              <a:t>и </a:t>
            </a:r>
            <a:r>
              <a:rPr lang="ru-RU" b="1" dirty="0" smtClean="0">
                <a:solidFill>
                  <a:srgbClr val="FF0000"/>
                </a:solidFill>
              </a:rPr>
              <a:t>формы </a:t>
            </a:r>
            <a:r>
              <a:rPr lang="ru-RU" b="1" dirty="0">
                <a:solidFill>
                  <a:srgbClr val="FF0000"/>
                </a:solidFill>
              </a:rPr>
              <a:t>социально значимой 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748464" cy="537321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способны </a:t>
            </a:r>
            <a:r>
              <a:rPr lang="ru-RU" sz="3200" b="1" dirty="0"/>
              <a:t>создать условия для самоутверждения и самовыражения современных подростков. </a:t>
            </a:r>
            <a:endParaRPr lang="ru-RU" sz="3200" b="1" dirty="0" smtClean="0"/>
          </a:p>
          <a:p>
            <a:r>
              <a:rPr lang="ru-RU" sz="3200" b="1" dirty="0" smtClean="0"/>
              <a:t>участие </a:t>
            </a:r>
            <a:r>
              <a:rPr lang="ru-RU" sz="3200" b="1" dirty="0"/>
              <a:t>в социально признаваемой и одобряемой деятельности дает возможность подростку осознать и оценить себя, приобрести уверенность, развить общественно направленную мотивацию, адекватно воспринять внешнюю оценку других </a:t>
            </a:r>
          </a:p>
        </p:txBody>
      </p:sp>
    </p:spTree>
    <p:extLst>
      <p:ext uri="{BB962C8B-B14F-4D97-AF65-F5344CB8AC3E}">
        <p14:creationId xmlns:p14="http://schemas.microsoft.com/office/powerpoint/2010/main" val="5673844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445</TotalTime>
  <Words>828</Words>
  <Application>Microsoft Office PowerPoint</Application>
  <PresentationFormat>Экран (4:3)</PresentationFormat>
  <Paragraphs>63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Модульная</vt:lpstr>
      <vt:lpstr>Метро</vt:lpstr>
      <vt:lpstr>1_Метро</vt:lpstr>
      <vt:lpstr>Проблема зависимого поведения школьников</vt:lpstr>
      <vt:lpstr>объекты зависимости </vt:lpstr>
      <vt:lpstr>классификация по специфическому объекту зависимости</vt:lpstr>
      <vt:lpstr>Презентация PowerPoint</vt:lpstr>
      <vt:lpstr>Зависимое поведение изменяет все уровни жизнедеятельности человека: </vt:lpstr>
      <vt:lpstr>Презентация PowerPoint</vt:lpstr>
      <vt:lpstr>предупреждение развития зависимого поведения</vt:lpstr>
      <vt:lpstr>Как справиться с зависимостью?</vt:lpstr>
      <vt:lpstr>Новые виды и формы социально значимой деятельности</vt:lpstr>
      <vt:lpstr>ВЫВОДЫ: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зависимого поведения школьников</dc:title>
  <dc:creator>Олеся</dc:creator>
  <cp:lastModifiedBy>Олеся</cp:lastModifiedBy>
  <cp:revision>18</cp:revision>
  <dcterms:created xsi:type="dcterms:W3CDTF">2012-09-27T14:48:54Z</dcterms:created>
  <dcterms:modified xsi:type="dcterms:W3CDTF">2012-10-14T01:26:07Z</dcterms:modified>
</cp:coreProperties>
</file>