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8" r:id="rId5"/>
    <p:sldId id="259" r:id="rId6"/>
    <p:sldId id="266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emeraldcity.ru/image/urfin20.jpg" TargetMode="External"/><Relationship Id="rId3" Type="http://schemas.openxmlformats.org/officeDocument/2006/relationships/hyperlink" Target="http://volkov.anuta.org/urfin/" TargetMode="External"/><Relationship Id="rId7" Type="http://schemas.openxmlformats.org/officeDocument/2006/relationships/hyperlink" Target="http://emeraldcity.ru/image/urfin1.jpg" TargetMode="External"/><Relationship Id="rId12" Type="http://schemas.openxmlformats.org/officeDocument/2006/relationships/hyperlink" Target="http://arttower.ru/forum/uploads/monthly_06_2008/post-20-1212445183.png" TargetMode="External"/><Relationship Id="rId2" Type="http://schemas.openxmlformats.org/officeDocument/2006/relationships/hyperlink" Target="http://sahvatkin.narod.ru/SR/9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meraldcity.ru/image/urfin2.jpg" TargetMode="External"/><Relationship Id="rId11" Type="http://schemas.openxmlformats.org/officeDocument/2006/relationships/hyperlink" Target="http://www.loveread.ec/img/photo_books/17001/i_053.png" TargetMode="External"/><Relationship Id="rId5" Type="http://schemas.openxmlformats.org/officeDocument/2006/relationships/hyperlink" Target="http://emeraldcity.ru/image/vig3.jpg" TargetMode="External"/><Relationship Id="rId10" Type="http://schemas.openxmlformats.org/officeDocument/2006/relationships/hyperlink" Target="http://www.weblancer.net/files/portfolio/2991/299149/891854.jpg" TargetMode="External"/><Relationship Id="rId4" Type="http://schemas.openxmlformats.org/officeDocument/2006/relationships/hyperlink" Target="http://emeraldcity.ru/image/vig0.jpg" TargetMode="External"/><Relationship Id="rId9" Type="http://schemas.openxmlformats.org/officeDocument/2006/relationships/hyperlink" Target="http://emeraldcity.ru/image/spk11.jpg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75VD\Desktop\Уроки\Untermensh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088846"/>
            <a:ext cx="4143372" cy="27691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857232"/>
            <a:ext cx="6057888" cy="157163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Причастный оборот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2714620"/>
            <a:ext cx="6400800" cy="1752600"/>
          </a:xfrm>
        </p:spPr>
        <p:txBody>
          <a:bodyPr>
            <a:normAutofit fontScale="925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 ГБОУ СОШ № 756 г. Москва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Ракитина Татьяна Игоревна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9342388"/>
      </p:ext>
    </p:extLst>
  </p:cSld>
  <p:clrMapOvr>
    <a:masterClrMapping/>
  </p:clrMapOvr>
  <p:transition advTm="456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2000232" y="3929066"/>
            <a:ext cx="5143536" cy="92869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2143116"/>
            <a:ext cx="2643206" cy="6429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28728" y="428604"/>
            <a:ext cx="61206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Среди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жевунов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немало ходило рассказов о страшных происшествиях, случившихся в тигровом лесу.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2143116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происшествиях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08" y="4000504"/>
            <a:ext cx="478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лучившихся в тигровом лесу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018286">
            <a:off x="3159662" y="2849665"/>
            <a:ext cx="1366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Каких?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X75VD\Desktop\Уроки\volkov_aleksandr_volshebnik_izumrudnogo_goroda_(s_illyustratsiyami)_q2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9807" y="2695575"/>
            <a:ext cx="3324225" cy="4162425"/>
          </a:xfrm>
          <a:prstGeom prst="rect">
            <a:avLst/>
          </a:prstGeom>
          <a:noFill/>
        </p:spPr>
      </p:pic>
      <p:sp>
        <p:nvSpPr>
          <p:cNvPr id="9" name="Стрелка вниз 8"/>
          <p:cNvSpPr/>
          <p:nvPr/>
        </p:nvSpPr>
        <p:spPr>
          <a:xfrm rot="18210383">
            <a:off x="3508285" y="2449729"/>
            <a:ext cx="285752" cy="1714512"/>
          </a:xfrm>
          <a:prstGeom prst="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3115122"/>
      </p:ext>
    </p:extLst>
  </p:cSld>
  <p:clrMapOvr>
    <a:masterClrMapping/>
  </p:clrMapOvr>
  <p:transition advTm="525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X75VD\Desktop\Уроки\1249472473_1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9820" y="2981318"/>
            <a:ext cx="4405320" cy="387668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04" y="500042"/>
            <a:ext cx="5976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причастным оборотам подберите определяемые слова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571613"/>
            <a:ext cx="8286808" cy="142875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Держащий топор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Улыбающийся друзьям</a:t>
            </a:r>
          </a:p>
          <a:p>
            <a:pPr marL="342900" indent="-342900"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169863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Давно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счезнувший</a:t>
            </a:r>
          </a:p>
          <a:p>
            <a:pPr marL="342900" indent="-169863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Служащий родине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3907530"/>
      </p:ext>
    </p:extLst>
  </p:cSld>
  <p:clrMapOvr>
    <a:masterClrMapping/>
  </p:clrMapOvr>
  <p:transition advTm="5625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214554"/>
            <a:ext cx="5976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Причастный оборот, стоящий после определяемого слова,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выделяется запятыми</a:t>
            </a:r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9706414"/>
      </p:ext>
    </p:extLst>
  </p:cSld>
  <p:clrMapOvr>
    <a:masterClrMapping/>
  </p:clrMapOvr>
  <p:transition advTm="65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лна 3"/>
          <p:cNvSpPr/>
          <p:nvPr/>
        </p:nvSpPr>
        <p:spPr>
          <a:xfrm>
            <a:off x="3071802" y="642918"/>
            <a:ext cx="3143272" cy="642942"/>
          </a:xfrm>
          <a:prstGeom prst="wav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31640" y="620688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Подсказка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2060848"/>
            <a:ext cx="5904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Наличие или отсутствие знаков препинания в предложениях с причастным оборотом подскажет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интонация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(повышение тона, паузы)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6326006"/>
      </p:ext>
    </p:extLst>
  </p:cSld>
  <p:clrMapOvr>
    <a:masterClrMapping/>
  </p:clrMapOvr>
  <p:transition advTm="3312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-конечная звезда 4"/>
          <p:cNvSpPr/>
          <p:nvPr/>
        </p:nvSpPr>
        <p:spPr>
          <a:xfrm>
            <a:off x="8143900" y="1142984"/>
            <a:ext cx="357190" cy="428628"/>
          </a:xfrm>
          <a:prstGeom prst="star6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C:\Users\X75VD\Desktop\Уроки\0_1ddc3_2fee6b8f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95810" y="2928934"/>
            <a:ext cx="2648190" cy="392906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692696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			                                                             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определяемое слово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 речкой тропинка круто спускалась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полянку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причастный оборот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обрамленную  деревьями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928934"/>
            <a:ext cx="642938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Урфин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Джюс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приказал жестянщику сделать несколько фляг с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причастный оборот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определяемое слово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плотно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завинчивающимися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крышками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1610996"/>
      </p:ext>
    </p:extLst>
  </p:cSld>
  <p:clrMapOvr>
    <a:masterClrMapping/>
  </p:clrMapOvr>
  <p:transition advTm="546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2428868"/>
            <a:ext cx="68407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Употребление причастного оборота после определяемого слова усиливает его смысловое значение.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632867955"/>
      </p:ext>
    </p:extLst>
  </p:cSld>
  <p:clrMapOvr>
    <a:masterClrMapping/>
  </p:clrMapOvr>
  <p:transition advTm="66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1643050"/>
            <a:ext cx="597666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слова, составляющие причастный оборот, - один член предложения – </a:t>
            </a:r>
            <a:r>
              <a:rPr lang="ru-RU" sz="2800" b="1" u="wavy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860244856"/>
      </p:ext>
    </p:extLst>
  </p:cSld>
  <p:clrMapOvr>
    <a:masterClrMapping/>
  </p:clrMapOvr>
  <p:transition advTm="34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785794"/>
            <a:ext cx="685804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Вторая шеренга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дуболомов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двинулась вслед за первой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Урфин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800" u="wavy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wavy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перекошенным от ужаса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лицом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закричал.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071802" y="3214686"/>
            <a:ext cx="63579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Повелительницей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страны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жевунов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была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Гингема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злая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волшебница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u="wavy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обитавшая в глубокой темной пещере.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X75VD\Desktop\Уроки\7393fdef2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357166"/>
            <a:ext cx="1785950" cy="2025267"/>
          </a:xfrm>
          <a:prstGeom prst="rect">
            <a:avLst/>
          </a:prstGeom>
          <a:noFill/>
        </p:spPr>
      </p:pic>
      <p:pic>
        <p:nvPicPr>
          <p:cNvPr id="8195" name="Picture 3" descr="C:\Users\X75VD\Desktop\Уроки\1302221647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86124"/>
            <a:ext cx="2786062" cy="2024538"/>
          </a:xfrm>
          <a:prstGeom prst="rect">
            <a:avLst/>
          </a:prstGeom>
          <a:noFill/>
        </p:spPr>
      </p:pic>
      <p:sp>
        <p:nvSpPr>
          <p:cNvPr id="15" name="6-конечная звезда 14"/>
          <p:cNvSpPr/>
          <p:nvPr/>
        </p:nvSpPr>
        <p:spPr>
          <a:xfrm>
            <a:off x="1571604" y="428604"/>
            <a:ext cx="285752" cy="285752"/>
          </a:xfrm>
          <a:prstGeom prst="star6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6-конечная звезда 15"/>
          <p:cNvSpPr/>
          <p:nvPr/>
        </p:nvSpPr>
        <p:spPr>
          <a:xfrm>
            <a:off x="2571736" y="428604"/>
            <a:ext cx="285752" cy="285752"/>
          </a:xfrm>
          <a:prstGeom prst="star6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6-конечная звезда 16"/>
          <p:cNvSpPr/>
          <p:nvPr/>
        </p:nvSpPr>
        <p:spPr>
          <a:xfrm>
            <a:off x="3500430" y="428604"/>
            <a:ext cx="285752" cy="285752"/>
          </a:xfrm>
          <a:prstGeom prst="star6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6-конечная звезда 17"/>
          <p:cNvSpPr/>
          <p:nvPr/>
        </p:nvSpPr>
        <p:spPr>
          <a:xfrm>
            <a:off x="4429124" y="2857496"/>
            <a:ext cx="285752" cy="285752"/>
          </a:xfrm>
          <a:prstGeom prst="star6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6-конечная звезда 18"/>
          <p:cNvSpPr/>
          <p:nvPr/>
        </p:nvSpPr>
        <p:spPr>
          <a:xfrm>
            <a:off x="3643306" y="2857496"/>
            <a:ext cx="285752" cy="285752"/>
          </a:xfrm>
          <a:prstGeom prst="star6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6-конечная звезда 19"/>
          <p:cNvSpPr/>
          <p:nvPr/>
        </p:nvSpPr>
        <p:spPr>
          <a:xfrm>
            <a:off x="5214942" y="2857496"/>
            <a:ext cx="285752" cy="285752"/>
          </a:xfrm>
          <a:prstGeom prst="star6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5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17693"/>
            <a:ext cx="842968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1.Статья по синтаксису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пунктуации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sahvatkin.narod.ru/SR/9.htm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Примеры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http://volkov.anuta.org/urfin/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3.Иллюстрации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emeraldcity.ru/image/vig0.jpg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emeraldcity.ru/image/vig3.jpg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emeraldcity.ru/image/urfin2.jpg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7"/>
              </a:rPr>
              <a:t>emeraldcity.ru/image/urfin1.jpg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8"/>
              </a:rPr>
              <a:t>emeraldcity.ru/image/urfin20.jpg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9"/>
              </a:rPr>
              <a:t>emeraldcity.ru/image/spk11.jpg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10"/>
              </a:rPr>
              <a:t>www.weblancer.net/files/portfolio/2991/299149/891854.jpg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11"/>
              </a:rPr>
              <a:t>www.loveread.ec/img/photo_books/17001/i_053.png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12"/>
              </a:rPr>
              <a:t>arttower.ru/forum/uploads/monthly_06_2008/post-20-1212445183.png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2000240"/>
            <a:ext cx="56436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		за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	внимание!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928670"/>
            <a:ext cx="685804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Причастие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самостоятельная часть речи, которая обозначает проявляющийся во времени признак предмета по действию и отвечает на вопросы: какой? какое? какие?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Обладает свойствами как глагола, так и имени прилагательного.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565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6-конечная звезда 18"/>
          <p:cNvSpPr/>
          <p:nvPr/>
        </p:nvSpPr>
        <p:spPr>
          <a:xfrm>
            <a:off x="2714612" y="5072074"/>
            <a:ext cx="3500462" cy="1643050"/>
          </a:xfrm>
          <a:prstGeom prst="star6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214942" y="3571876"/>
            <a:ext cx="2571768" cy="100013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3643314"/>
            <a:ext cx="2357454" cy="8572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6-конечная звезда 13"/>
          <p:cNvSpPr/>
          <p:nvPr/>
        </p:nvSpPr>
        <p:spPr>
          <a:xfrm>
            <a:off x="2786050" y="0"/>
            <a:ext cx="3286148" cy="2500330"/>
          </a:xfrm>
          <a:prstGeom prst="star6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500298" y="500042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 причастия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0100" y="3643314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Иметь при себе зависимые </a:t>
            </a:r>
            <a:r>
              <a:rPr lang="ru-RU" sz="2400" dirty="0" smtClean="0"/>
              <a:t>слова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357818" y="3429000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Выступать главным  </a:t>
            </a:r>
            <a:r>
              <a:rPr lang="ru-RU" sz="2400" dirty="0"/>
              <a:t>словом </a:t>
            </a:r>
            <a:r>
              <a:rPr lang="ru-RU" sz="2400" dirty="0" smtClean="0"/>
              <a:t>в словосочетании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786050" y="5429264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Подчиняет себе</a:t>
            </a:r>
          </a:p>
          <a:p>
            <a:pPr algn="ctr"/>
            <a:r>
              <a:rPr lang="ru-RU" sz="2400" dirty="0" smtClean="0"/>
              <a:t> другие слова</a:t>
            </a:r>
            <a:endParaRPr lang="ru-RU" sz="2400" dirty="0"/>
          </a:p>
        </p:txBody>
      </p:sp>
      <p:sp>
        <p:nvSpPr>
          <p:cNvPr id="11" name="Стрелка вправо 10"/>
          <p:cNvSpPr/>
          <p:nvPr/>
        </p:nvSpPr>
        <p:spPr>
          <a:xfrm rot="3141539">
            <a:off x="4724161" y="2626640"/>
            <a:ext cx="1849049" cy="175960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992551">
            <a:off x="2979751" y="1836014"/>
            <a:ext cx="201139" cy="1810776"/>
          </a:xfrm>
          <a:prstGeom prst="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8730853">
            <a:off x="6012609" y="4912242"/>
            <a:ext cx="785818" cy="28575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2301771">
            <a:off x="2146952" y="4856454"/>
            <a:ext cx="785818" cy="28575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1594880"/>
      </p:ext>
    </p:extLst>
  </p:cSld>
  <p:clrMapOvr>
    <a:masterClrMapping/>
  </p:clrMapOvr>
  <p:transition advTm="295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71481"/>
            <a:ext cx="619268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Дровосек, весь сделанный из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железа</a:t>
            </a:r>
          </a:p>
          <a:p>
            <a:endParaRPr lang="ru-RU" dirty="0" smtClean="0"/>
          </a:p>
        </p:txBody>
      </p:sp>
      <p:pic>
        <p:nvPicPr>
          <p:cNvPr id="2050" name="Picture 2" descr="C:\Users\X75VD\Desktop\Уроки\212_1143_fa929b797ffb1edeba35872ac60b5d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571612"/>
            <a:ext cx="3173288" cy="44381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2285992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Дровосек (какой?) сделанный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3857628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Сделанный (из чего?) из железа</a:t>
            </a:r>
          </a:p>
          <a:p>
            <a:endParaRPr lang="ru-RU" dirty="0"/>
          </a:p>
        </p:txBody>
      </p:sp>
      <p:sp>
        <p:nvSpPr>
          <p:cNvPr id="8" name="Выгнутая вверх стрелка 7"/>
          <p:cNvSpPr/>
          <p:nvPr/>
        </p:nvSpPr>
        <p:spPr>
          <a:xfrm>
            <a:off x="1714480" y="1928802"/>
            <a:ext cx="1285884" cy="357190"/>
          </a:xfrm>
          <a:prstGeom prst="curved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>
            <a:off x="1928794" y="3500438"/>
            <a:ext cx="1285884" cy="357190"/>
          </a:xfrm>
          <a:prstGeom prst="curved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8187704"/>
      </p:ext>
    </p:extLst>
  </p:cSld>
  <p:clrMapOvr>
    <a:masterClrMapping/>
  </p:clrMapOvr>
  <p:transition advTm="310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 flipV="1">
            <a:off x="2857488" y="3071810"/>
            <a:ext cx="4357718" cy="63952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31640" y="692696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Причастие с зависимыми словами называется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причастным оборотом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2571744"/>
            <a:ext cx="7143800" cy="1362075"/>
          </a:xfrm>
          <a:prstGeom prst="flowChartAlternateProcess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        </a:t>
            </a:r>
            <a:r>
              <a:rPr lang="ru-RU" sz="2400" dirty="0" smtClean="0"/>
              <a:t>причастный оборот</a:t>
            </a:r>
          </a:p>
          <a:p>
            <a:r>
              <a:rPr lang="ru-RU" sz="2800" dirty="0" smtClean="0"/>
              <a:t>Дровосек, </a:t>
            </a:r>
            <a:r>
              <a:rPr lang="ru-RU" sz="2800" dirty="0" smtClean="0">
                <a:solidFill>
                  <a:srgbClr val="C00000"/>
                </a:solidFill>
              </a:rPr>
              <a:t>весь сделанный из железа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8534981"/>
      </p:ext>
    </p:extLst>
  </p:cSld>
  <p:clrMapOvr>
    <a:masterClrMapping/>
  </p:clrMapOvr>
  <p:transition advTm="539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77867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Найдите словосочетания : </a:t>
            </a:r>
          </a:p>
          <a:p>
            <a:r>
              <a:rPr lang="ru-RU" sz="1400" dirty="0" smtClean="0"/>
              <a:t>                                          </a:t>
            </a:r>
            <a:r>
              <a:rPr lang="ru-RU" sz="2800" dirty="0" smtClean="0"/>
              <a:t>             </a:t>
            </a:r>
            <a:r>
              <a:rPr lang="ru-RU" dirty="0" smtClean="0"/>
              <a:t>Х</a:t>
            </a:r>
            <a:r>
              <a:rPr lang="ru-RU" sz="2800" dirty="0" smtClean="0"/>
              <a:t> </a:t>
            </a:r>
          </a:p>
          <a:p>
            <a:pPr algn="ctr"/>
            <a:r>
              <a:rPr lang="ru-RU" sz="2800" dirty="0" err="1" smtClean="0"/>
              <a:t>причастие+существительное</a:t>
            </a:r>
            <a:r>
              <a:rPr lang="ru-RU" sz="2800" dirty="0" smtClean="0"/>
              <a:t> и </a:t>
            </a:r>
          </a:p>
          <a:p>
            <a:pPr algn="ctr"/>
            <a:r>
              <a:rPr lang="ru-RU" sz="2800" dirty="0" smtClean="0"/>
              <a:t>           </a:t>
            </a:r>
            <a:r>
              <a:rPr lang="ru-RU" dirty="0" smtClean="0"/>
              <a:t>Х</a:t>
            </a:r>
          </a:p>
          <a:p>
            <a:pPr algn="ctr"/>
            <a:r>
              <a:rPr lang="ru-RU" sz="2800" dirty="0" err="1" smtClean="0"/>
              <a:t>причастие+существительное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3357562"/>
            <a:ext cx="7774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Железный Дровосек мечтал получить любящее сердце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X75VD\Desktop\Уроки\Drovosek_jelez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75569" y="4357694"/>
            <a:ext cx="2168431" cy="22383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4286256"/>
            <a:ext cx="607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Шли по дороге, вымощенной желтым кирпичом.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2449161"/>
      </p:ext>
    </p:extLst>
  </p:cSld>
  <p:clrMapOvr>
    <a:masterClrMapping/>
  </p:clrMapOvr>
  <p:transition advTm="504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071678"/>
            <a:ext cx="60486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словосочетании, где причастие выступает в роли главного слова, может быть несколько зависимых слов. Эти слова могут быть различных частей речи.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398052894"/>
      </p:ext>
    </p:extLst>
  </p:cSld>
  <p:clrMapOvr>
    <a:masterClrMapping/>
  </p:clrMapOvr>
  <p:transition advTm="97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Овал 16"/>
          <p:cNvSpPr/>
          <p:nvPr/>
        </p:nvSpPr>
        <p:spPr>
          <a:xfrm>
            <a:off x="6715140" y="3714752"/>
            <a:ext cx="1857388" cy="121444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28596" y="3714752"/>
            <a:ext cx="1857388" cy="121444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143240" y="1714488"/>
            <a:ext cx="2643206" cy="6429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28596" y="142852"/>
            <a:ext cx="76717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Первые два солдата полетели с площадки, сброшенные вниз могучими руками Железного Дровосека.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6116" y="1785926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сброшенные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400050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вниз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00892" y="4000504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руками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8938291">
            <a:off x="1922156" y="2461998"/>
            <a:ext cx="1252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Куда?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570584">
            <a:off x="6167956" y="2727009"/>
            <a:ext cx="1151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X75VD\Desktop\Уроки\urfi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286124"/>
            <a:ext cx="2850060" cy="3571876"/>
          </a:xfrm>
          <a:prstGeom prst="rect">
            <a:avLst/>
          </a:prstGeom>
          <a:noFill/>
        </p:spPr>
      </p:pic>
      <p:sp>
        <p:nvSpPr>
          <p:cNvPr id="14" name="Стрелка вниз 13"/>
          <p:cNvSpPr/>
          <p:nvPr/>
        </p:nvSpPr>
        <p:spPr>
          <a:xfrm rot="2722310">
            <a:off x="2424943" y="2204081"/>
            <a:ext cx="285752" cy="1714512"/>
          </a:xfrm>
          <a:prstGeom prst="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8821570">
            <a:off x="6290672" y="2195668"/>
            <a:ext cx="285752" cy="1714512"/>
          </a:xfrm>
          <a:prstGeom prst="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365958"/>
      </p:ext>
    </p:extLst>
  </p:cSld>
  <p:clrMapOvr>
    <a:masterClrMapping/>
  </p:clrMapOvr>
  <p:transition advTm="5203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359406"/>
            <a:ext cx="7286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 определяемого слова можно задать </a:t>
            </a:r>
          </a:p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один вопрос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775637738"/>
      </p:ext>
    </p:extLst>
  </p:cSld>
  <p:clrMapOvr>
    <a:masterClrMapping/>
  </p:clrMapOvr>
  <p:transition advTm="58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365</Words>
  <Application>Microsoft Office PowerPoint</Application>
  <PresentationFormat>Экран (4:3)</PresentationFormat>
  <Paragraphs>76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Причастный оборот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о причастном обороте</dc:title>
  <dc:creator>Таня</dc:creator>
  <cp:lastModifiedBy>X75VD</cp:lastModifiedBy>
  <cp:revision>17</cp:revision>
  <dcterms:created xsi:type="dcterms:W3CDTF">2013-09-27T11:47:53Z</dcterms:created>
  <dcterms:modified xsi:type="dcterms:W3CDTF">2013-09-30T14:37:47Z</dcterms:modified>
</cp:coreProperties>
</file>