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57" r:id="rId6"/>
    <p:sldId id="264" r:id="rId7"/>
    <p:sldId id="263" r:id="rId8"/>
    <p:sldId id="265" r:id="rId9"/>
    <p:sldId id="266" r:id="rId10"/>
    <p:sldId id="262" r:id="rId11"/>
    <p:sldId id="267" r:id="rId12"/>
    <p:sldId id="271" r:id="rId13"/>
    <p:sldId id="269" r:id="rId14"/>
    <p:sldId id="25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87062-EFBD-4C99-8072-E5E71BEE5170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F388-92F6-4395-BF4E-586BD1E03C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0B8DF-D450-40A8-A1B8-8936E5B8FA0A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064CF-B959-4200-A06A-E63AC9D5A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B9B60-BFF9-4405-9538-74534AF9ECC8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B1DF-6CA8-4B1D-99B8-BFCFD14744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65527-7D25-445A-8B86-6D0849A98589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B9F0C-FA91-4919-87FA-5284D46A9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63A1D-AF64-46CD-84EA-5CB9ED3E70A3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6803B-DA07-4AAC-A25D-3E487302C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E4943-743F-43AA-B9B2-F0D16A6D3A48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3C438-08AA-46B8-AF44-0BC265A3D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46342-78A7-4052-A1F9-94A151F9019B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BD94-E72B-4171-AD30-149187C4F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5021B-1435-4855-A727-89202ED57913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7C03B-F315-43BE-AEBE-6756451EF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4CFA0-4BCC-404D-A65F-0B6221289819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56397-30B3-4EE8-B220-2EE3A6CBD0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BBDF0-9FCD-45B1-BCEA-18F080CB6499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9D771-32FD-490C-AA9E-86712599B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401D7-6A48-442A-A6AE-ACFD72B554DE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43CC8-3769-48AD-89EC-DC58E40EB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  <a:gs pos="50000">
              <a:srgbClr val="9CB86E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AEF7FF-732E-4F54-AA4E-D38540ECDAE4}" type="datetimeFigureOut">
              <a:rPr lang="ru-RU"/>
              <a:pPr>
                <a:defRPr/>
              </a:pPr>
              <a:t>29.04.2013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CF9822-5293-4763-AA15-E9CC080DB3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403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Рисунок 21" descr="Презентация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81901" y="116632"/>
            <a:ext cx="8980198" cy="662473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pic>
        <p:nvPicPr>
          <p:cNvPr id="1033" name="Рисунок 22" descr="005.jpg"/>
          <p:cNvPicPr>
            <a:picLocks noChangeAspect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5589588"/>
            <a:ext cx="1587500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4" descr="1230319196_kolokolchik-7.jpg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550" y="333375"/>
            <a:ext cx="895350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http://bms.24open.ru/images/b49afd37bbd99a51465f36b38052cdc7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trana-detctva.narod.ru/index.files/bereza.jpg" TargetMode="External"/><Relationship Id="rId2" Type="http://schemas.openxmlformats.org/officeDocument/2006/relationships/hyperlink" Target="http://pedsovet.su/load/321-1-0-2948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adhika.dvvc.ru/wpcontent/uploads/2012/08/%D0%A1%D0%BE%D0%BB%D0%BD%D1%8B%D1%88%D0%BA%D0%BE-%D0%B0%D0%BD%D0%B8%D0%BC%D0%B0%D1%86.gif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00496" y="4857760"/>
            <a:ext cx="514350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Автор 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Молчанова Наталья Николаевна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начальных классов</a:t>
            </a:r>
          </a:p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МБОУ «Первомайская СОШ №2»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Бийского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района</a:t>
            </a:r>
          </a:p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Алтайского края</a:t>
            </a:r>
          </a:p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2013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26213" y="1571612"/>
            <a:ext cx="669157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Корень как общая 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часть родственных слов.</a:t>
            </a:r>
            <a:endParaRPr lang="ru-RU" sz="40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578334"/>
            <a:ext cx="8001056" cy="4678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Прочитайте цепочку  слов. Найдите лишнее. Выделите корень в однокоренных словах.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Час, часок, часовщик, часть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Нос, носильщик, носик, носатый.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Морозный, холодный, мороз, морозить.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Вода, водный, водичка, водить.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Смелый, храбрый, смелость, смельчак.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Соринка, сор, сорвал, насорил.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28596" y="143456"/>
            <a:ext cx="8001056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rgbClr val="C00000"/>
              </a:solidFill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</a:rPr>
              <a:t>ПРОВЕРЯЕМ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i="1" dirty="0" smtClean="0">
              <a:solidFill>
                <a:srgbClr val="C00000"/>
              </a:solidFill>
              <a:latin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Час, часок, часовщик, часть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Нос, носильщик, носик, носатый.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Морозный, холодный, мороз, морозить.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Вода, водный, водичка, водить.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Смелый, храбрый, смелость, смельчак.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Соринка, сор, сорвал, насорил.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286248" y="2571744"/>
            <a:ext cx="107157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500166" y="3000372"/>
            <a:ext cx="185738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14612" y="3500438"/>
            <a:ext cx="14287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4500562" y="3857628"/>
            <a:ext cx="142876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000364" y="4714884"/>
            <a:ext cx="11430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214546" y="4286256"/>
            <a:ext cx="135732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8"/>
          <p:cNvSpPr>
            <a:spLocks/>
          </p:cNvSpPr>
          <p:nvPr/>
        </p:nvSpPr>
        <p:spPr bwMode="auto">
          <a:xfrm rot="-23816543">
            <a:off x="890759" y="2257489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2" name="Arc 8"/>
          <p:cNvSpPr>
            <a:spLocks/>
          </p:cNvSpPr>
          <p:nvPr/>
        </p:nvSpPr>
        <p:spPr bwMode="auto">
          <a:xfrm rot="-23816543">
            <a:off x="819321" y="2742788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3" name="Arc 8"/>
          <p:cNvSpPr>
            <a:spLocks/>
          </p:cNvSpPr>
          <p:nvPr/>
        </p:nvSpPr>
        <p:spPr bwMode="auto">
          <a:xfrm rot="-23816543">
            <a:off x="3176775" y="3528607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4" name="Arc 8"/>
          <p:cNvSpPr>
            <a:spLocks/>
          </p:cNvSpPr>
          <p:nvPr/>
        </p:nvSpPr>
        <p:spPr bwMode="auto">
          <a:xfrm rot="-23816543">
            <a:off x="1748015" y="3528606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5" name="Arc 8"/>
          <p:cNvSpPr>
            <a:spLocks/>
          </p:cNvSpPr>
          <p:nvPr/>
        </p:nvSpPr>
        <p:spPr bwMode="auto">
          <a:xfrm rot="-23816543">
            <a:off x="959687" y="2979827"/>
            <a:ext cx="795203" cy="844327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6" name="Arc 8"/>
          <p:cNvSpPr>
            <a:spLocks/>
          </p:cNvSpPr>
          <p:nvPr/>
        </p:nvSpPr>
        <p:spPr bwMode="auto">
          <a:xfrm rot="-23816543">
            <a:off x="890759" y="3600045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7" name="Arc 8"/>
          <p:cNvSpPr>
            <a:spLocks/>
          </p:cNvSpPr>
          <p:nvPr/>
        </p:nvSpPr>
        <p:spPr bwMode="auto">
          <a:xfrm rot="-23816543">
            <a:off x="938175" y="3901485"/>
            <a:ext cx="623914" cy="71552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8" name="Arc 8"/>
          <p:cNvSpPr>
            <a:spLocks/>
          </p:cNvSpPr>
          <p:nvPr/>
        </p:nvSpPr>
        <p:spPr bwMode="auto">
          <a:xfrm rot="-23816543">
            <a:off x="819321" y="4457300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29" name="Arc 8"/>
          <p:cNvSpPr>
            <a:spLocks/>
          </p:cNvSpPr>
          <p:nvPr/>
        </p:nvSpPr>
        <p:spPr bwMode="auto">
          <a:xfrm rot="-23816543">
            <a:off x="4462659" y="2742789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0" name="Arc 8"/>
          <p:cNvSpPr>
            <a:spLocks/>
          </p:cNvSpPr>
          <p:nvPr/>
        </p:nvSpPr>
        <p:spPr bwMode="auto">
          <a:xfrm rot="-23816543">
            <a:off x="3462527" y="2742789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1" name="Arc 8"/>
          <p:cNvSpPr>
            <a:spLocks/>
          </p:cNvSpPr>
          <p:nvPr/>
        </p:nvSpPr>
        <p:spPr bwMode="auto">
          <a:xfrm rot="-23816543">
            <a:off x="2319519" y="4457301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2" name="Arc 8"/>
          <p:cNvSpPr>
            <a:spLocks/>
          </p:cNvSpPr>
          <p:nvPr/>
        </p:nvSpPr>
        <p:spPr bwMode="auto">
          <a:xfrm rot="-23816543">
            <a:off x="4595857" y="3001294"/>
            <a:ext cx="738104" cy="80139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3" name="Arc 8"/>
          <p:cNvSpPr>
            <a:spLocks/>
          </p:cNvSpPr>
          <p:nvPr/>
        </p:nvSpPr>
        <p:spPr bwMode="auto">
          <a:xfrm rot="19865045">
            <a:off x="5691204" y="3072535"/>
            <a:ext cx="761987" cy="65077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4" name="Arc 8"/>
          <p:cNvSpPr>
            <a:spLocks/>
          </p:cNvSpPr>
          <p:nvPr/>
        </p:nvSpPr>
        <p:spPr bwMode="auto">
          <a:xfrm rot="-23816543">
            <a:off x="3962593" y="3957234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5" name="Arc 8"/>
          <p:cNvSpPr>
            <a:spLocks/>
          </p:cNvSpPr>
          <p:nvPr/>
        </p:nvSpPr>
        <p:spPr bwMode="auto">
          <a:xfrm rot="-23816543">
            <a:off x="5638741" y="3944421"/>
            <a:ext cx="509721" cy="62965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6" name="Arc 8"/>
          <p:cNvSpPr>
            <a:spLocks/>
          </p:cNvSpPr>
          <p:nvPr/>
        </p:nvSpPr>
        <p:spPr bwMode="auto">
          <a:xfrm rot="19701637">
            <a:off x="4652771" y="4473080"/>
            <a:ext cx="481399" cy="42959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7" name="Arc 8"/>
          <p:cNvSpPr>
            <a:spLocks/>
          </p:cNvSpPr>
          <p:nvPr/>
        </p:nvSpPr>
        <p:spPr bwMode="auto">
          <a:xfrm rot="-23816543">
            <a:off x="1595234" y="2287140"/>
            <a:ext cx="381368" cy="443751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38" name="Arc 8"/>
          <p:cNvSpPr>
            <a:spLocks/>
          </p:cNvSpPr>
          <p:nvPr/>
        </p:nvSpPr>
        <p:spPr bwMode="auto">
          <a:xfrm rot="-23816543">
            <a:off x="2533833" y="2242724"/>
            <a:ext cx="504434" cy="517819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530225"/>
            <a:ext cx="7786742" cy="4684713"/>
          </a:xfrm>
        </p:spPr>
        <p:txBody>
          <a:bodyPr/>
          <a:lstStyle/>
          <a:p>
            <a:endParaRPr lang="ru-RU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endParaRPr lang="ru-RU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endParaRPr lang="ru-RU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  <a:p>
            <a:pPr algn="ctr">
              <a:buNone/>
            </a:pPr>
            <a:endParaRPr lang="ru-RU" sz="7200" b="1" kern="10" dirty="0" smtClean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72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8" name="WordArt 2"/>
          <p:cNvSpPr>
            <a:spLocks noChangeArrowheads="1" noChangeShapeType="1" noTextEdit="1"/>
          </p:cNvSpPr>
          <p:nvPr/>
        </p:nvSpPr>
        <p:spPr bwMode="auto">
          <a:xfrm>
            <a:off x="1339850" y="1571612"/>
            <a:ext cx="6518298" cy="242889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410"/>
              </a:avLst>
            </a:prstTxWarp>
          </a:bodyPr>
          <a:lstStyle/>
          <a:p>
            <a:pPr algn="ctr" rtl="0"/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45059" name="WordArt 3"/>
          <p:cNvSpPr>
            <a:spLocks noChangeArrowheads="1" noChangeShapeType="1" noTextEdit="1"/>
          </p:cNvSpPr>
          <p:nvPr/>
        </p:nvSpPr>
        <p:spPr bwMode="auto">
          <a:xfrm>
            <a:off x="428596" y="142852"/>
            <a:ext cx="571504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5738"/>
              </a:avLst>
            </a:prstTxWarp>
          </a:bodyPr>
          <a:lstStyle/>
          <a:p>
            <a:pPr algn="ctr" rtl="0"/>
            <a:endParaRPr lang="ru-RU" sz="3600" kern="10" spc="0" dirty="0">
              <a:ln w="12700" algn="ctr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45061" name="Picture 5" descr="Картинка 62 из 133499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571480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93 -0.12236 L -0.08542 0.61208 L -0.03351 -0.12236 L 0.02135 0.61208 L 0.07621 -0.12236 L 0.12743 0.61208 L 0.18229 -0.12236 L 0.23402 0.61208 L 0.28906 -0.12236 L 0.34392 0.61208 L 0.39583 -0.12236 L 0.45069 0.61208 L 0.50173 -0.12236 L 0.55659 0.61208 L 0.61163 -0.12236 L 0.66337 0.61208 L 0.7184 -0.12236 " pathEditMode="relative" rAng="0" ptsTypes="FFFFFFFFFFFFFFFFF">
                                      <p:cBhvr>
                                        <p:cTn id="6" dur="5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" y="3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354 0.01157 C -0.16354 -0.08535 -0.07674 -0.16423 0.02986 -0.16423 L 0.47725 -0.16423 C 0.58402 -0.16423 0.67118 -0.08535 0.67118 0.01157 L 0.67118 0.41199 C 0.67118 0.50937 0.58402 0.59126 0.47725 0.59126 L 0.02986 0.59126 C -0.07674 0.59126 -0.16354 0.50937 -0.16354 0.41199 Z " pathEditMode="relative" rAng="0" ptsTypes="fFfFfFff">
                                      <p:cBhvr>
                                        <p:cTn id="9" dur="5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64307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Сегодня на уроке: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0063" y="2000240"/>
            <a:ext cx="7854950" cy="3914785"/>
          </a:xfrm>
        </p:spPr>
        <p:txBody>
          <a:bodyPr/>
          <a:lstStyle/>
          <a:p>
            <a:pPr marR="0" algn="l" eaLnBrk="1" hangingPunct="1"/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Я  научился…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Я смог…</a:t>
            </a:r>
          </a:p>
          <a:p>
            <a:pPr marR="0" algn="l" eaLnBrk="1" hangingPunct="1"/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Мне понравилось…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Было трудно…</a:t>
            </a:r>
            <a:br>
              <a:rPr lang="ru-RU" sz="4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95288" y="476250"/>
            <a:ext cx="770572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sz="28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endParaRPr lang="ru-RU" sz="2800" dirty="0">
              <a:latin typeface="Monotype Corsiva" pitchFamily="66" charset="0"/>
            </a:endParaRPr>
          </a:p>
          <a:p>
            <a:pPr algn="ctr">
              <a:defRPr/>
            </a:pPr>
            <a:endParaRPr lang="ru-RU" dirty="0">
              <a:latin typeface="Monotype Corsiva" pitchFamily="66" charset="0"/>
            </a:endParaRPr>
          </a:p>
          <a:p>
            <a:pPr algn="ctr">
              <a:defRPr/>
            </a:pPr>
            <a:endParaRPr lang="ru-RU" sz="2800" b="1" i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000240"/>
            <a:ext cx="81439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http://pedsovet.su/load/321-1-0-29487</a:t>
            </a:r>
            <a:r>
              <a:rPr lang="ru-RU" dirty="0" smtClean="0"/>
              <a:t> - шаблон презентации</a:t>
            </a:r>
          </a:p>
          <a:p>
            <a:r>
              <a:rPr lang="en-US" dirty="0" smtClean="0">
                <a:hlinkClick r:id="rId3"/>
              </a:rPr>
              <a:t>http://strana-detctva.narod.ru/index.files/bereza.jpg</a:t>
            </a:r>
            <a:r>
              <a:rPr lang="ru-RU" dirty="0" smtClean="0"/>
              <a:t> - береза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57225" y="571480"/>
            <a:ext cx="59293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   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Интернет-ресурсы: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551837"/>
            <a:ext cx="7429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4"/>
              </a:rPr>
              <a:t>http://radhika.dvvc.ru/wpcontent/uploads/2012/08/%D0%A1%D0%BE%D0%BB%D0%BD%D1%8B%D1%88%D0%BA%D0%BE-%D0%B0%D0%BD%D0%B8%D0%BC%D0%B0%D1%86.gif</a:t>
            </a:r>
            <a:r>
              <a:rPr lang="ru-RU" dirty="0" smtClean="0"/>
              <a:t> – солнце –анимация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3116"/>
            <a:ext cx="7143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енот, сетка, ежиха, береза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857232"/>
            <a:ext cx="6479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Минутка  чистописания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692150"/>
            <a:ext cx="5688012" cy="5351463"/>
          </a:xfrm>
          <a:prstGeom prst="rect">
            <a:avLst/>
          </a:prstGeom>
          <a:noFill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4583029">
            <a:off x="5883275" y="-187325"/>
            <a:ext cx="387350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5 0.09051 C -0.13489 0.08495 -0.13767 0.07639 -0.14045 0.07199 C -0.14201 0.06968 -0.14444 0.06852 -0.146 0.06644 C -0.15225 0.0581 -0.14479 0.06273 -0.15295 0.05903 C -0.1651 0.04282 -0.17326 0.03449 -0.19045 0.03125 C -0.19687 0.03194 -0.20347 0.03171 -0.20989 0.0331 C -0.21354 0.03403 -0.21649 0.03843 -0.21961 0.04051 C -0.22725 0.0456 -0.22829 0.04444 -0.23767 0.04606 C -0.24288 0.05648 -0.24652 0.06227 -0.25573 0.06644 C -0.26007 0.07407 -0.2625 0.07917 -0.26823 0.08495 C -0.27066 0.09468 -0.27239 0.09884 -0.27517 0.10718 C -0.27639 0.11065 -0.27795 0.11829 -0.27795 0.11829 C -0.27899 0.1412 -0.28107 0.16204 -0.28211 0.18495 C -0.28159 0.19676 -0.28229 0.20856 -0.28073 0.22014 C -0.28038 0.22222 -0.27777 0.22222 -0.27656 0.22384 C -0.26979 0.23287 -0.26684 0.24352 -0.25711 0.24792 C -0.25659 0.25046 -0.25711 0.2537 -0.25573 0.25532 C -0.25347 0.25787 -0.24982 0.25694 -0.24739 0.25903 C -0.23802 0.26736 -0.22899 0.26852 -0.21823 0.27014 C -0.21684 0.27083 -0.21267 0.27176 -0.21406 0.27199 C -0.22968 0.27407 -0.24548 0.27407 -0.26128 0.27569 C -0.26996 0.27662 -0.27639 0.2831 -0.28489 0.28495 C -0.28628 0.28611 -0.28802 0.28704 -0.28906 0.28866 C -0.29132 0.2919 -0.29184 0.29722 -0.29461 0.29977 C -0.30017 0.30486 -0.30607 0.30694 -0.31267 0.30903 C -0.31857 0.31435 -0.32014 0.32315 -0.32656 0.32755 C -0.3309 0.33032 -0.33906 0.33681 -0.33906 0.33681 C -0.33993 0.33866 -0.34062 0.34074 -0.34184 0.34236 C -0.34305 0.34398 -0.34496 0.34421 -0.346 0.34606 C -0.35156 0.35532 -0.34236 0.34792 -0.35017 0.35718 C -0.3526 0.36019 -0.3585 0.36458 -0.3585 0.36458 C -0.36093 0.37431 -0.36302 0.38449 -0.36545 0.39421 C -0.36597 0.3963 -0.36753 0.39769 -0.36823 0.39977 C -0.37083 0.40741 -0.371 0.41644 -0.37378 0.42384 C -0.37725 0.43333 -0.37916 0.44097 -0.38073 0.45162 C -0.38177 0.4831 -0.38472 0.50926 -0.38211 0.54051 C -0.38125 0.55162 -0.38038 0.55069 -0.37517 0.55532 C -0.37014 0.57569 -0.37812 0.54491 -0.371 0.56644 C -0.36857 0.57384 -0.36701 0.58472 -0.36545 0.59236 C -0.36423 0.59838 -0.3585 0.60903 -0.3585 0.60903 C -0.35625 0.62083 -0.35208 0.62315 -0.346 0.63125 C -0.33836 0.64144 -0.346 0.63727 -0.33628 0.64051 C -0.32274 0.65255 -0.30312 0.6537 -0.28767 0.65718 C -0.27378 0.65648 -0.25989 0.65648 -0.246 0.65532 C -0.2375 0.65463 -0.22864 0.64676 -0.221 0.64236 C -0.2125 0.6375 -0.20694 0.63657 -0.19878 0.6294 C -0.196 0.62685 -0.19045 0.62199 -0.19045 0.62199 C -0.18246 0.60602 -0.19305 0.62477 -0.1835 0.61458 C -0.17448 0.60509 -0.18698 0.61181 -0.17656 0.60718 C -0.175 0.60116 -0.17291 0.59861 -0.16961 0.59421 " pathEditMode="relative" ptsTypes="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594 0.57824 C -0.0809 0.56806 -0.07621 0.57037 -0.06649 0.56898 C -0.05868 0.55856 -0.05538 0.56181 -0.04288 0.55972 C -0.0342 0.55833 -0.025 0.55509 -0.01649 0.55231 C -0.01111 0.54745 -0.00573 0.54792 0.00017 0.54491 C 0.01788 0.53611 0.03507 0.525 0.05295 0.51713 C 0.06024 0.51389 0.0559 0.51644 0.06545 0.50787 C 0.06701 0.50648 0.06927 0.50694 0.07101 0.50602 C 0.07396 0.5044 0.07639 0.50208 0.07934 0.50046 C 0.08212 0.49907 0.08767 0.49676 0.08767 0.49699 C 0.08958 0.49491 0.09115 0.49282 0.09323 0.4912 C 0.09445 0.49028 0.09618 0.49051 0.0974 0.48935 C 0.10886 0.47847 0.09774 0.48426 0.10712 0.48009 C 0.10851 0.47824 0.10972 0.47616 0.11129 0.47454 C 0.11302 0.47292 0.11528 0.47269 0.11684 0.47083 C 0.11806 0.46944 0.1184 0.4669 0.11962 0.46528 C 0.12222 0.46181 0.12535 0.45949 0.12795 0.45602 C 0.13125 0.44282 0.12656 0.4588 0.13351 0.44491 C 0.1349 0.44213 0.13542 0.43449 0.13629 0.43194 C 0.14028 0.42153 0.14462 0.41366 0.1474 0.40231 C 0.14653 0.37963 0.14931 0.35185 0.12934 0.34306 C 0.11858 0.3287 0.10191 0.33657 0.08767 0.3375 C 0.07431 0.3463 0.06163 0.35532 0.0474 0.36157 C 0.04288 0.36366 0.03941 0.36875 0.0349 0.37083 C 0.02153 0.38866 0.03854 0.36759 0.02656 0.37824 C 0.025 0.37963 0.02396 0.38218 0.0224 0.3838 C 0.01806 0.38866 0.01285 0.3919 0.00851 0.39676 C 0.00139 0.40463 -0.00017 0.41736 -0.00816 0.42454 C -0.01007 0.43218 -0.01319 0.44005 -0.01649 0.44676 C -0.02014 0.46644 -0.0151 0.44329 -0.02066 0.45972 C -0.02396 0.46944 -0.02587 0.47847 -0.03038 0.4875 C -0.03229 0.5 -0.03715 0.51204 -0.03871 0.52454 C -0.03958 0.53194 -0.04149 0.54676 -0.04149 0.54699 C -0.03906 0.575 -0.03715 0.59097 -0.02899 0.61528 C -0.02517 0.62662 -0.02465 0.63958 -0.01649 0.64676 C -0.01076 0.65833 -0.00382 0.66088 0.00573 0.66343 C 0.02483 0.66065 0.04531 0.65671 0.06406 0.65046 C 0.06684 0.64792 0.07049 0.64676 0.0724 0.64306 C 0.07326 0.6412 0.07396 0.63889 0.07517 0.6375 C 0.07813 0.63426 0.08195 0.63333 0.0849 0.63009 C 0.09792 0.61551 0.07639 0.63588 0.0974 0.61713 C 0.10017 0.61458 0.10295 0.61227 0.10573 0.60972 C 0.10712 0.60856 0.1099 0.60602 0.1099 0.60625 C 0.11406 0.59769 0.11563 0.60093 0.12101 0.59491 C 0.13177 0.5831 0.11892 0.59491 0.12934 0.58565 C 0.1309 0.5794 0.13073 0.58194 0.13073 0.57824 " pathEditMode="relative" rAng="0" ptsTypes="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143116"/>
            <a:ext cx="71437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/>
              <a:t>Е                                </a:t>
            </a:r>
            <a:r>
              <a:rPr lang="ru-RU" sz="2800" b="1" i="1" dirty="0" err="1" smtClean="0"/>
              <a:t>е</a:t>
            </a: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214414" y="857232"/>
            <a:ext cx="6479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Минутка  чистописания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5852" y="3786190"/>
            <a:ext cx="50006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ера    </a:t>
            </a:r>
            <a:r>
              <a:rPr lang="ru-RU" sz="2800" b="1" i="1" dirty="0" err="1" smtClean="0"/>
              <a:t>ерб</a:t>
            </a:r>
            <a:r>
              <a:rPr lang="ru-RU" sz="2800" b="1" i="1" dirty="0" smtClean="0"/>
              <a:t>    </a:t>
            </a:r>
            <a:r>
              <a:rPr lang="ru-RU" sz="2800" b="1" i="1" dirty="0" err="1" smtClean="0"/>
              <a:t>ерв</a:t>
            </a:r>
            <a:r>
              <a:rPr lang="ru-RU" sz="2800" b="1" i="1" dirty="0" smtClean="0"/>
              <a:t>     ер…</a:t>
            </a:r>
            <a:endParaRPr lang="ru-RU" sz="2800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3643338" cy="1214446"/>
          </a:xfrm>
        </p:spPr>
        <p:txBody>
          <a:bodyPr/>
          <a:lstStyle/>
          <a:p>
            <a:pPr algn="l">
              <a:defRPr/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Словарь: б</a:t>
            </a:r>
            <a:r>
              <a:rPr lang="ru-RU" b="1" u="sng" dirty="0" smtClean="0">
                <a:solidFill>
                  <a:srgbClr val="C00000"/>
                </a:solidFill>
                <a:latin typeface="Monotype Corsiva" pitchFamily="66" charset="0"/>
              </a:rPr>
              <a:t>е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рёза,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1285860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б</a:t>
            </a:r>
            <a:r>
              <a:rPr lang="ru-RU" sz="4400" b="1" u="sng" dirty="0" smtClean="0">
                <a:solidFill>
                  <a:srgbClr val="C00000"/>
                </a:solidFill>
                <a:latin typeface="Monotype Corsiva" pitchFamily="66" charset="0"/>
              </a:rPr>
              <a:t>е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рёзонька, б</a:t>
            </a:r>
            <a:r>
              <a:rPr lang="ru-RU" sz="4400" b="1" u="sng" dirty="0" smtClean="0">
                <a:solidFill>
                  <a:srgbClr val="C00000"/>
                </a:solidFill>
                <a:latin typeface="Monotype Corsiva" pitchFamily="66" charset="0"/>
              </a:rPr>
              <a:t>е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рёзка,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500306"/>
            <a:ext cx="3338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подб</a:t>
            </a:r>
            <a:r>
              <a:rPr lang="ru-RU" sz="4400" b="1" u="sng" dirty="0" smtClean="0">
                <a:solidFill>
                  <a:srgbClr val="C00000"/>
                </a:solidFill>
                <a:latin typeface="Monotype Corsiva" pitchFamily="66" charset="0"/>
              </a:rPr>
              <a:t>е</a:t>
            </a:r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рёзовик,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2571744"/>
            <a:ext cx="2727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Monotype Corsiva" pitchFamily="66" charset="0"/>
              </a:rPr>
              <a:t>б</a:t>
            </a:r>
            <a:r>
              <a:rPr lang="ru-RU" sz="4400" b="1" i="1" u="sng" dirty="0" smtClean="0">
                <a:solidFill>
                  <a:srgbClr val="C00000"/>
                </a:solidFill>
                <a:latin typeface="Monotype Corsiva" pitchFamily="66" charset="0"/>
              </a:rPr>
              <a:t>е</a:t>
            </a:r>
            <a:r>
              <a:rPr lang="ru-RU" sz="4400" b="1" i="1" dirty="0" smtClean="0">
                <a:solidFill>
                  <a:srgbClr val="C00000"/>
                </a:solidFill>
                <a:latin typeface="Monotype Corsiva" pitchFamily="66" charset="0"/>
              </a:rPr>
              <a:t>резняк.</a:t>
            </a:r>
            <a:endParaRPr lang="ru-RU" sz="44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2357430"/>
            <a:ext cx="2796452" cy="373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Сегодня на уроке:</a:t>
            </a:r>
            <a:r>
              <a:rPr lang="ru-RU" sz="6600" b="1" i="1" dirty="0" smtClean="0">
                <a:solidFill>
                  <a:srgbClr val="C00000"/>
                </a:solidFill>
                <a:latin typeface="Monotype Corsiva" pitchFamily="66" charset="0"/>
              </a:rPr>
              <a:t/>
            </a:r>
            <a:br>
              <a:rPr lang="ru-RU" sz="6600" b="1" i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indent="-742950">
              <a:buAutoNum type="arabicPeriod"/>
            </a:pPr>
            <a:r>
              <a:rPr lang="ru-RU" sz="4400" b="1" i="1" dirty="0" smtClean="0"/>
              <a:t> Мы будем  …</a:t>
            </a:r>
          </a:p>
          <a:p>
            <a:pPr marL="742950" indent="-742950">
              <a:buAutoNum type="arabicPeriod"/>
            </a:pPr>
            <a:r>
              <a:rPr lang="ru-RU" sz="4400" b="1" i="1" dirty="0" smtClean="0"/>
              <a:t> Если будет трудно…</a:t>
            </a:r>
            <a:br>
              <a:rPr lang="ru-RU" sz="4400" b="1" i="1" dirty="0" smtClean="0"/>
            </a:br>
            <a:r>
              <a:rPr lang="ru-RU" sz="4400" b="1" i="1" dirty="0" smtClean="0"/>
              <a:t> </a:t>
            </a:r>
          </a:p>
          <a:p>
            <a:pPr>
              <a:buNone/>
            </a:pP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1524000" y="152400"/>
            <a:ext cx="5943600" cy="868363"/>
          </a:xfrm>
        </p:spPr>
        <p:txBody>
          <a:bodyPr/>
          <a:lstStyle/>
          <a:p>
            <a:r>
              <a:rPr lang="ru-RU" sz="4000" b="1" i="1" dirty="0">
                <a:solidFill>
                  <a:srgbClr val="C00000"/>
                </a:solidFill>
                <a:latin typeface="Arial Black" pitchFamily="34" charset="0"/>
              </a:rPr>
              <a:t>Родственные слова</a:t>
            </a:r>
          </a:p>
        </p:txBody>
      </p:sp>
      <p:sp>
        <p:nvSpPr>
          <p:cNvPr id="8196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0" y="2332038"/>
            <a:ext cx="4038600" cy="23161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800" b="1" dirty="0">
                <a:solidFill>
                  <a:srgbClr val="1E1F24"/>
                </a:solidFill>
                <a:latin typeface="Times New Roman" pitchFamily="18" charset="0"/>
              </a:rPr>
              <a:t>Общая</a:t>
            </a:r>
            <a:r>
              <a:rPr lang="ru-RU" sz="4800" b="1" dirty="0">
                <a:latin typeface="Times New Roman" pitchFamily="18" charset="0"/>
              </a:rPr>
              <a:t> </a:t>
            </a:r>
            <a:r>
              <a:rPr lang="ru-RU" sz="4800" b="1" dirty="0">
                <a:solidFill>
                  <a:srgbClr val="1E1F24"/>
                </a:solidFill>
                <a:latin typeface="Times New Roman" pitchFamily="18" charset="0"/>
              </a:rPr>
              <a:t>часть</a:t>
            </a:r>
            <a:r>
              <a:rPr lang="ru-RU" sz="4800" b="1" dirty="0">
                <a:latin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r>
              <a:rPr lang="ru-RU" sz="4800" b="1" dirty="0">
                <a:latin typeface="Times New Roman" pitchFamily="18" charset="0"/>
              </a:rPr>
              <a:t>(</a:t>
            </a:r>
            <a:r>
              <a:rPr lang="ru-RU" sz="4800" b="1" dirty="0">
                <a:solidFill>
                  <a:srgbClr val="1E1F24"/>
                </a:solidFill>
                <a:latin typeface="Times New Roman" pitchFamily="18" charset="0"/>
              </a:rPr>
              <a:t>корень</a:t>
            </a:r>
            <a:r>
              <a:rPr lang="ru-RU" sz="4800" b="1" dirty="0">
                <a:latin typeface="Times New Roman" pitchFamily="18" charset="0"/>
              </a:rPr>
              <a:t>)</a:t>
            </a:r>
            <a:endParaRPr lang="ru-RU" sz="3600" b="1" dirty="0">
              <a:latin typeface="Times New Roman" pitchFamily="18" charset="0"/>
            </a:endParaRPr>
          </a:p>
        </p:txBody>
      </p:sp>
      <p:sp>
        <p:nvSpPr>
          <p:cNvPr id="8197" name="Rectangle 5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648200" y="2332038"/>
            <a:ext cx="4495800" cy="23161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800" b="1" dirty="0">
                <a:solidFill>
                  <a:srgbClr val="1E1F24"/>
                </a:solidFill>
                <a:latin typeface="Times New Roman" pitchFamily="18" charset="0"/>
              </a:rPr>
              <a:t>Общее</a:t>
            </a:r>
            <a:r>
              <a:rPr lang="ru-RU" sz="4800" b="1" dirty="0">
                <a:latin typeface="Times New Roman" pitchFamily="18" charset="0"/>
              </a:rPr>
              <a:t> </a:t>
            </a:r>
            <a:endParaRPr lang="en-US" sz="4800" b="1" dirty="0">
              <a:latin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ru-RU" sz="4800" b="1" dirty="0">
                <a:solidFill>
                  <a:srgbClr val="1E1F24"/>
                </a:solidFill>
                <a:latin typeface="Times New Roman" pitchFamily="18" charset="0"/>
              </a:rPr>
              <a:t>значение</a:t>
            </a:r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1981200" y="1600200"/>
            <a:ext cx="129540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5029200" y="1600200"/>
            <a:ext cx="106680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0" name="Arc 8"/>
          <p:cNvSpPr>
            <a:spLocks/>
          </p:cNvSpPr>
          <p:nvPr/>
        </p:nvSpPr>
        <p:spPr bwMode="auto">
          <a:xfrm rot="-23816543">
            <a:off x="1524000" y="3962400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1524000" y="228600"/>
            <a:ext cx="6019800" cy="1295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1524000" y="838200"/>
            <a:ext cx="6019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228600" y="2362200"/>
            <a:ext cx="3581400" cy="2286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4876800" y="2362200"/>
            <a:ext cx="4038600" cy="2286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524000" y="762000"/>
            <a:ext cx="6019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(однокоренные слова)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 build="p"/>
      <p:bldP spid="8197" grpId="0" build="p"/>
      <p:bldP spid="8200" grpId="0" animBg="1"/>
      <p:bldP spid="820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0034" y="1071546"/>
            <a:ext cx="3643338" cy="1214446"/>
          </a:xfrm>
        </p:spPr>
        <p:txBody>
          <a:bodyPr/>
          <a:lstStyle/>
          <a:p>
            <a:pPr algn="l">
              <a:defRPr/>
            </a:pP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Словарь: б</a:t>
            </a:r>
            <a:r>
              <a:rPr lang="ru-RU" b="1" u="sng" dirty="0" smtClean="0">
                <a:solidFill>
                  <a:srgbClr val="C00000"/>
                </a:solidFill>
                <a:latin typeface="Monotype Corsiva" pitchFamily="66" charset="0"/>
              </a:rPr>
              <a:t>е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рёза, </a:t>
            </a:r>
            <a:endParaRPr lang="ru-RU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71934" y="1285860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берёзонька, берёзка,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500306"/>
            <a:ext cx="3338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подберёзовик,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2571744"/>
            <a:ext cx="2727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  <a:latin typeface="Monotype Corsiva" pitchFamily="66" charset="0"/>
              </a:rPr>
              <a:t>березняк.</a:t>
            </a:r>
            <a:endParaRPr lang="ru-RU" sz="4400" b="1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7" name="Arc 8"/>
          <p:cNvSpPr>
            <a:spLocks/>
          </p:cNvSpPr>
          <p:nvPr/>
        </p:nvSpPr>
        <p:spPr bwMode="auto">
          <a:xfrm rot="-23816543">
            <a:off x="2754730" y="1183102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8" name="Arc 8"/>
          <p:cNvSpPr>
            <a:spLocks/>
          </p:cNvSpPr>
          <p:nvPr/>
        </p:nvSpPr>
        <p:spPr bwMode="auto">
          <a:xfrm rot="-23816543">
            <a:off x="4397804" y="1183102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9" name="Arc 8"/>
          <p:cNvSpPr>
            <a:spLocks/>
          </p:cNvSpPr>
          <p:nvPr/>
        </p:nvSpPr>
        <p:spPr bwMode="auto">
          <a:xfrm rot="-23816543">
            <a:off x="6898135" y="1183103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0" name="Arc 8"/>
          <p:cNvSpPr>
            <a:spLocks/>
          </p:cNvSpPr>
          <p:nvPr/>
        </p:nvSpPr>
        <p:spPr bwMode="auto">
          <a:xfrm rot="-23816543">
            <a:off x="1397409" y="2326111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  <p:sp>
        <p:nvSpPr>
          <p:cNvPr id="11" name="Arc 8"/>
          <p:cNvSpPr>
            <a:spLocks/>
          </p:cNvSpPr>
          <p:nvPr/>
        </p:nvSpPr>
        <p:spPr bwMode="auto">
          <a:xfrm rot="-23816543">
            <a:off x="3897740" y="2397548"/>
            <a:ext cx="914400" cy="914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0996"/>
              <a:gd name="T1" fmla="*/ 0 h 21600"/>
              <a:gd name="T2" fmla="*/ 20996 w 20996"/>
              <a:gd name="T3" fmla="*/ 16526 h 21600"/>
              <a:gd name="T4" fmla="*/ 0 w 2099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996" h="21600" fill="none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</a:path>
              <a:path w="20996" h="21600" stroke="0" extrusionOk="0">
                <a:moveTo>
                  <a:pt x="-1" y="0"/>
                </a:moveTo>
                <a:cubicBezTo>
                  <a:pt x="9974" y="0"/>
                  <a:pt x="18652" y="6830"/>
                  <a:pt x="20995" y="16526"/>
                </a:cubicBezTo>
                <a:lnTo>
                  <a:pt x="0" y="21600"/>
                </a:lnTo>
                <a:close/>
              </a:path>
            </a:pathLst>
          </a:cu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121444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найти корень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2285992"/>
            <a:ext cx="7854950" cy="3414719"/>
          </a:xfrm>
        </p:spPr>
        <p:txBody>
          <a:bodyPr/>
          <a:lstStyle/>
          <a:p>
            <a:pPr marR="0" algn="l" eaLnBrk="1" hangingPunct="1">
              <a:lnSpc>
                <a:spcPct val="80000"/>
              </a:lnSpc>
            </a:pPr>
            <a:r>
              <a:rPr lang="ru-RU" sz="3500" b="1" dirty="0" smtClean="0">
                <a:solidFill>
                  <a:schemeClr val="tx1"/>
                </a:solidFill>
              </a:rPr>
              <a:t>1</a:t>
            </a:r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Определить  значение  слова.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Подобрать родственные слова.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ru-RU" sz="3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Найти общую часть слова – корень.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200" b="1" dirty="0" smtClean="0">
                <a:solidFill>
                  <a:schemeClr val="tx1"/>
                </a:solidFill>
              </a:rPr>
              <a:t> 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1200" b="1" dirty="0" smtClean="0">
                <a:solidFill>
                  <a:schemeClr val="tx1"/>
                </a:solidFill>
              </a:rPr>
              <a:t>1.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Фокина Л. П. Шаблон школь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Фокина Л. П. Шаблон школьный</Template>
  <TotalTime>135</TotalTime>
  <Words>259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Фокина Л. П. Шаблон школьный</vt:lpstr>
      <vt:lpstr>Слайд 1</vt:lpstr>
      <vt:lpstr>Слайд 2</vt:lpstr>
      <vt:lpstr>Слайд 3</vt:lpstr>
      <vt:lpstr>Слайд 4</vt:lpstr>
      <vt:lpstr>Словарь: берёза, </vt:lpstr>
      <vt:lpstr>  Сегодня на уроке:  </vt:lpstr>
      <vt:lpstr>Родственные слова</vt:lpstr>
      <vt:lpstr>Словарь: берёза, </vt:lpstr>
      <vt:lpstr> Как найти корень</vt:lpstr>
      <vt:lpstr>Слайд 10</vt:lpstr>
      <vt:lpstr>Слайд 11</vt:lpstr>
      <vt:lpstr>Слайд 12</vt:lpstr>
      <vt:lpstr>Сегодня на уроке: 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2013-02-13T06:22:16Z</dcterms:created>
  <dcterms:modified xsi:type="dcterms:W3CDTF">2013-04-29T06:50:29Z</dcterms:modified>
</cp:coreProperties>
</file>