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74" r:id="rId11"/>
    <p:sldId id="267" r:id="rId12"/>
    <p:sldId id="268" r:id="rId13"/>
    <p:sldId id="269" r:id="rId14"/>
    <p:sldId id="272" r:id="rId15"/>
    <p:sldId id="27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8AD90FC4-37AF-4C8D-BDEA-280E3A457364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D11BF7DC-FE6C-4912-BE25-7692AF10AC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594E7-C19B-4375-ADB7-B7C64E5E8DD8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24543-52A1-45C2-90B5-D96931008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7F442-5EBA-4860-B988-2475C4FB02DE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688DB-E0FD-4612-94E0-BD35E2CEE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E09FE3-DDC7-49F7-A22F-C8F27E1718A8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FCF5A6-C87E-4117-A891-C8A03ACBE2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4634EE91-7BC7-41E8-89F7-F1D8EDC3D4A9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048190B-05F2-4AD2-B166-E72236A43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62FFBE-B6E3-4B81-8095-27F5C3F4E064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931DC4-BDE3-4599-9C92-3831A9A0E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863E25-059F-4E59-955E-6C5A3863EFCD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4DA059-667C-454D-9396-11A351AC7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36D909-0F8A-4EF0-8BC4-E0B2F2D33C66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F13918-B549-414B-8751-D3AD40D49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34DB4-57EB-40A4-AED8-F196C09F2104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B99B6-0723-40FA-8E36-7B833C97B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F1AFB2E9-9B77-462D-8E22-1D9101E497B0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39C2AB62-0241-424F-881F-26A72EA44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59DE73D3-A86E-4D5A-B4C0-C59F82772630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2BF81CEE-3F02-4F1C-B92A-37C84BCB3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0B0A705-C76A-46CE-8EF0-79B6A1092C22}" type="datetimeFigureOut">
              <a:rPr lang="ru-RU"/>
              <a:pPr>
                <a:defRPr/>
              </a:pPr>
              <a:t>21.01.2013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F85A1A3F-8731-4A38-B582-F881B5D6BC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11" r:id="rId7"/>
    <p:sldLayoutId id="2147483720" r:id="rId8"/>
    <p:sldLayoutId id="2147483721" r:id="rId9"/>
    <p:sldLayoutId id="2147483712" r:id="rId10"/>
    <p:sldLayoutId id="2147483713" r:id="rId11"/>
  </p:sldLayoutIdLst>
  <p:txStyles>
    <p:titleStyle>
      <a:lvl1pPr marL="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2pPr>
      <a:lvl3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3pPr>
      <a:lvl4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4pPr>
      <a:lvl5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5pPr>
      <a:lvl6pPr marL="5111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ksu.ru/news/medal/lobachv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ld.kpfu.ru/news/medal/images/universte.jpg" TargetMode="External"/><Relationship Id="rId7" Type="http://schemas.openxmlformats.org/officeDocument/2006/relationships/hyperlink" Target="http://upload.wikimedia.org/wikipedia/commons/thumb/a/a9/Kazan_University%2C_1832.jpg/300px-Kazan_University%2C_1832.jpg" TargetMode="External"/><Relationship Id="rId2" Type="http://schemas.openxmlformats.org/officeDocument/2006/relationships/hyperlink" Target="http://dic.academic.ru/pictures/es/27608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ld.kpfu.ru/news/medal/images/l2.gif" TargetMode="External"/><Relationship Id="rId5" Type="http://schemas.openxmlformats.org/officeDocument/2006/relationships/hyperlink" Target="http://old.kpfu.ru/news/medal/images/geom.jpg" TargetMode="External"/><Relationship Id="rId4" Type="http://schemas.openxmlformats.org/officeDocument/2006/relationships/hyperlink" Target="http://old.kpfu.ru/news/medal/images/domrecte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5688632" cy="108012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Лобачевский</a:t>
            </a:r>
            <a:endParaRPr lang="ru-RU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9785" y="1412776"/>
            <a:ext cx="3976838" cy="51815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2843213" y="404813"/>
            <a:ext cx="5843587" cy="604837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После работы 1829 - 1830 гг. "О начала геометрии" Лобачевский печатает в "Ученых записках": </a:t>
            </a:r>
            <a:br>
              <a:rPr lang="ru-RU" smtClean="0"/>
            </a:br>
            <a:r>
              <a:rPr lang="ru-RU" smtClean="0"/>
              <a:t>в 1835 г. "Воображаемую геометрию" </a:t>
            </a:r>
            <a:br>
              <a:rPr lang="ru-RU" smtClean="0"/>
            </a:br>
            <a:r>
              <a:rPr lang="ru-RU" smtClean="0"/>
              <a:t>в 1836 г. "Применение воображаемой геометрии к некоторым интегралам".</a:t>
            </a:r>
          </a:p>
        </p:txBody>
      </p:sp>
      <p:pic>
        <p:nvPicPr>
          <p:cNvPr id="19459" name="Picture 2" descr="Воображаемая геометр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312723">
            <a:off x="687388" y="2090738"/>
            <a:ext cx="23907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673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С 1835 по 1838 гг. он публикует свою наиболее обширную работу "Новые начала геометрии с полной теорией параллельных".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Наконец, в 1840 г. выходят на немецком языке "Геометрические исследования по теории параллельных", где содержится предельно ясное и лаконичное изложение его основных идей.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88913"/>
            <a:ext cx="8642350" cy="6480175"/>
          </a:xfrm>
        </p:spPr>
        <p:txBody>
          <a:bodyPr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Ни одного положительного отклика не получает Лобачевский, кроме единственного высказывания профессора механики Казанского университета П.И.Котельникова, который в актовой речи в 1842 г. отметил, что изумительный труд Лобачевского, построение новой геометрии на предположении, что сумма углов треугольника меньше двух прямых, рано или поздно найдет своих ценителей.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Многолетние плодотворные труды Лобачевского не могли получить положительной оценки у правительства Николая I. В 1846 г. Лобачевский оказался фактически отстраненным от работы в университете.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67387"/>
          </a:xfrm>
        </p:spPr>
        <p:txBody>
          <a:bodyPr>
            <a:normAutofit fontScale="925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Непонимание значения его новой геометрии, жестокая неблагодарность современников, материальные невзгоды, семейное несчастье  (гибель сына)и, наконец, слепота не сломили его мужественного духа. За год до смерти он закончил свой последний труд "</a:t>
            </a:r>
            <a:r>
              <a:rPr lang="ru-RU" dirty="0" err="1" smtClean="0"/>
              <a:t>Пангеометрия</a:t>
            </a:r>
            <a:r>
              <a:rPr lang="ru-RU" dirty="0" smtClean="0"/>
              <a:t>", диктуя его своим ученикам.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24 (12) февраля 1856 г. кончилась жизнь великого ученого, целиком отданная русской науке и Казанскому университету.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468313" y="5994400"/>
            <a:ext cx="8229600" cy="8636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en-US" smtClean="0">
                <a:solidFill>
                  <a:schemeClr val="bg1"/>
                </a:solidFill>
                <a:hlinkClick r:id="rId2"/>
              </a:rPr>
              <a:t>http://www.ksu.ru/news/medal/lobachv</a:t>
            </a:r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24578" name="Picture 2" descr="Лобачевский Н.И.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7744" y="332656"/>
            <a:ext cx="4392488" cy="5632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76664"/>
          </a:xfrm>
        </p:spPr>
        <p:txBody>
          <a:bodyPr/>
          <a:lstStyle/>
          <a:p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dic.academic.ru/pictures/es/276080.jpg</a:t>
            </a:r>
            <a:r>
              <a:rPr lang="ru-RU" sz="2800" dirty="0" smtClean="0"/>
              <a:t> портрет</a:t>
            </a:r>
          </a:p>
          <a:p>
            <a:r>
              <a:rPr lang="en-US" sz="2800" dirty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old.kpfu.ru/news/medal/images/universte.jpg</a:t>
            </a:r>
            <a:r>
              <a:rPr lang="ru-RU" sz="2800" dirty="0" smtClean="0"/>
              <a:t> </a:t>
            </a:r>
          </a:p>
          <a:p>
            <a:r>
              <a:rPr lang="en-US" sz="2800" dirty="0">
                <a:hlinkClick r:id="rId4"/>
              </a:rPr>
              <a:t>http://</a:t>
            </a:r>
            <a:r>
              <a:rPr lang="en-US" sz="2800" dirty="0" smtClean="0">
                <a:hlinkClick r:id="rId4"/>
              </a:rPr>
              <a:t>old.kpfu.ru/news/medal/images/domrecte.jpg</a:t>
            </a:r>
            <a:endParaRPr lang="ru-RU" sz="2800" dirty="0" smtClean="0"/>
          </a:p>
          <a:p>
            <a:r>
              <a:rPr lang="en-US" sz="2800" dirty="0">
                <a:hlinkClick r:id="rId5"/>
              </a:rPr>
              <a:t>http://</a:t>
            </a:r>
            <a:r>
              <a:rPr lang="en-US" sz="2800" dirty="0" smtClean="0">
                <a:hlinkClick r:id="rId5"/>
              </a:rPr>
              <a:t>old.kpfu.ru/news/medal/images/geom.jpg</a:t>
            </a:r>
            <a:endParaRPr lang="ru-RU" sz="2800" dirty="0" smtClean="0"/>
          </a:p>
          <a:p>
            <a:r>
              <a:rPr lang="en-US" sz="2800" dirty="0">
                <a:hlinkClick r:id="rId6"/>
              </a:rPr>
              <a:t>http://</a:t>
            </a:r>
            <a:r>
              <a:rPr lang="en-US" sz="2800" dirty="0" smtClean="0">
                <a:hlinkClick r:id="rId6"/>
              </a:rPr>
              <a:t>old.kpfu.ru/news/medal/images/l2.gif</a:t>
            </a:r>
            <a:endParaRPr lang="ru-RU" sz="2800" dirty="0" smtClean="0"/>
          </a:p>
          <a:p>
            <a:r>
              <a:rPr lang="en-US" sz="2800" dirty="0">
                <a:hlinkClick r:id="rId7"/>
              </a:rPr>
              <a:t>http://</a:t>
            </a:r>
            <a:r>
              <a:rPr lang="en-US" sz="2800" dirty="0" smtClean="0">
                <a:hlinkClick r:id="rId7"/>
              </a:rPr>
              <a:t>upload.wikimedia.org/wikipedia/commons/thumb/a/a9/Kazan_University%2C_1832.jpg/300px-Kazan_University%2C_1832.jpg</a:t>
            </a:r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409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3744912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Николай Иванович Лобачевский родился 1 декабря (20 ноября) 1792 года </a:t>
            </a:r>
            <a:endParaRPr lang="ru-RU" dirty="0" smtClean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в </a:t>
            </a:r>
            <a:r>
              <a:rPr lang="ru-RU" dirty="0"/>
              <a:t>Нижнем Новгороде в бедной семье мелкого чиновника</a:t>
            </a:r>
            <a:r>
              <a:rPr lang="ru-RU" dirty="0" smtClean="0"/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Девятилетним мальчиком он был привезен матерью в Казань и устроен вместе с двумя братьями в гимназию на казенное содержание.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4292600"/>
            <a:ext cx="360045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800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В гимназии преподавал математику талантливый учитель Г.И. Карташевский, воспитанник Московского университета. Он поставил изучение математики на значительную высоту.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И когда юный 14-летний Лобачевский становится в феврале 1807 года студентом университета,   он уже проявляет особенную склонность к изучению физико-математических наук, обнаруживая выдающиеся способности.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67387"/>
          </a:xfrm>
        </p:spPr>
        <p:txBody>
          <a:bodyPr>
            <a:normAutofit fontScale="92500" lnSpcReduction="200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3 августа 1811 г. Лобачевский утверждается магистром.  Его руководитель профессор М.Ф. </a:t>
            </a:r>
            <a:r>
              <a:rPr lang="ru-RU" dirty="0" err="1" smtClean="0"/>
              <a:t>Бартельс</a:t>
            </a:r>
            <a:r>
              <a:rPr lang="ru-RU" dirty="0" smtClean="0"/>
              <a:t> был квалифицированным математиком и опытным преподавателем. Лобачевский изучил под его руководством классические труды по математики и механике: "Теорию чисел« Гаусса и первые тома  "Небесной механики" Лапласа. Представив два научных исследования по механике и по алгебре ("Теория эллиптического движения небесных тел" (1812 г.) и "О разрешимости алгебраического уравнения </a:t>
            </a:r>
            <a:r>
              <a:rPr lang="ru-RU" b="1" dirty="0" err="1" smtClean="0"/>
              <a:t>x</a:t>
            </a:r>
            <a:r>
              <a:rPr lang="ru-RU" b="1" baseline="30000" dirty="0" err="1" smtClean="0"/>
              <a:t>n</a:t>
            </a:r>
            <a:r>
              <a:rPr lang="ru-RU" b="1" dirty="0" smtClean="0"/>
              <a:t> - 1 = 0</a:t>
            </a:r>
            <a:r>
              <a:rPr lang="ru-RU" dirty="0" smtClean="0"/>
              <a:t>" (1813 г.), он был ранее срока в 1814 г. произведен в </a:t>
            </a:r>
            <a:r>
              <a:rPr lang="ru-RU" dirty="0" err="1" smtClean="0"/>
              <a:t>адъюнкт-профессоры</a:t>
            </a:r>
            <a:r>
              <a:rPr lang="ru-RU" dirty="0" smtClean="0"/>
              <a:t> (доценты).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67387"/>
          </a:xfrm>
        </p:spPr>
        <p:txBody>
          <a:bodyPr>
            <a:normAutofit fontScale="925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 1812 года Лобачевский стал преподавать в университете. Он пишет два учебника для гимназий: "Геометрию" (1823 г.) и "Алгебру" (1825 г.). "Геометрия" получает отрицательный отзыв у академика </a:t>
            </a:r>
            <a:r>
              <a:rPr lang="ru-RU" dirty="0" err="1" smtClean="0"/>
              <a:t>Н.И.Фусса</a:t>
            </a:r>
            <a:r>
              <a:rPr lang="ru-RU" dirty="0" smtClean="0"/>
              <a:t>, не оценившего тех изменений, который Лобачевский внес в традиционное изложение, и осудившего введение метрической системы мер, поскольку она создана в революционной Франции. "Алгебра" из-за внутренних проволочек в университете тоже не была напечатана.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67387"/>
          </a:xfrm>
        </p:spPr>
        <p:txBody>
          <a:bodyPr>
            <a:normAutofit fontScale="925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Еще в 1817 году Лобачевский обращается к постулатам Евклида. Об этом свидетельствует рукопись учебника "Геометрия" и его "Обозрения преподавания чистой математики" за 1822 - 1823 и 1824 - 1825 гг. Наконец, его искания завершаются гениальным открытием. Разрывая оковы тысячелетних традиций, Лобачевский приходит к созданию новой геометрии.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23 (11) февраля 1826 г. он делает на факультете доклад о новой "Воображаемой геометрии". 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395288" y="4868863"/>
            <a:ext cx="8229600" cy="165576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В 1927 году он становится ректором Казанского университета.</a:t>
            </a:r>
          </a:p>
        </p:txBody>
      </p:sp>
      <p:pic>
        <p:nvPicPr>
          <p:cNvPr id="2050" name="Picture 2" descr="Казанский императорский университет 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620688"/>
            <a:ext cx="6633204" cy="417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673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Управляет библиотекой, читает спецкурсы для студентов, работает над научными трудами, организует чтение научно-популярных лекций для населения и открывает свободный доступ в библиотеку и музеи университета.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673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Его первая работа "О началах геометрии" (1829 - 1830 гг.) была представлена Советом университета в 1832 г. в Академию наук. Но даже академик М.В.Остроградский не понял ее значения и дал на нее отрицательный отзыв: </a:t>
            </a:r>
            <a:r>
              <a:rPr lang="ru-RU" smtClean="0">
                <a:solidFill>
                  <a:schemeClr val="bg1"/>
                </a:solidFill>
              </a:rPr>
              <a:t>"...Книга г-на ректора Лобачевского опорочена ошибкой ..., она небрежно изложена и ..., следовательно, она не заслуживает внимания Академии". 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47</TotalTime>
  <Words>656</Words>
  <Application>Microsoft Office PowerPoint</Application>
  <PresentationFormat>Экран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Литейная</vt:lpstr>
      <vt:lpstr>Лобачевский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Лобачевский</dc:title>
  <dc:creator>Admin</dc:creator>
  <cp:lastModifiedBy>UserK</cp:lastModifiedBy>
  <cp:revision>8</cp:revision>
  <dcterms:created xsi:type="dcterms:W3CDTF">2012-11-06T18:07:02Z</dcterms:created>
  <dcterms:modified xsi:type="dcterms:W3CDTF">2013-01-21T11:02:48Z</dcterms:modified>
</cp:coreProperties>
</file>