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bin" ContentType="application/vnd.openxmlformats-officedocument.oleObject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74" r:id="rId4"/>
    <p:sldId id="273" r:id="rId5"/>
    <p:sldId id="276" r:id="rId6"/>
    <p:sldId id="275" r:id="rId7"/>
    <p:sldId id="278" r:id="rId8"/>
    <p:sldId id="272" r:id="rId9"/>
    <p:sldId id="280" r:id="rId10"/>
    <p:sldId id="281" r:id="rId11"/>
    <p:sldId id="279" r:id="rId12"/>
    <p:sldId id="284" r:id="rId13"/>
    <p:sldId id="285" r:id="rId14"/>
    <p:sldId id="287" r:id="rId15"/>
    <p:sldId id="286" r:id="rId16"/>
    <p:sldId id="282" r:id="rId17"/>
    <p:sldId id="289" r:id="rId18"/>
    <p:sldId id="271" r:id="rId19"/>
    <p:sldId id="288" r:id="rId20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99"/>
    <a:srgbClr val="CCECFF"/>
    <a:srgbClr val="0000FF"/>
    <a:srgbClr val="FF33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9039" autoAdjust="0"/>
    <p:restoredTop sz="94667" autoAdjust="0"/>
  </p:normalViewPr>
  <p:slideViewPr>
    <p:cSldViewPr>
      <p:cViewPr>
        <p:scale>
          <a:sx n="80" d="100"/>
          <a:sy n="80" d="100"/>
        </p:scale>
        <p:origin x="-648" y="31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image" Target="../media/image2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D1752F-CD9B-4C4F-87A9-A313C3B87C0C}" type="datetimeFigureOut">
              <a:rPr lang="ru-RU"/>
              <a:pPr>
                <a:defRPr/>
              </a:pPr>
              <a:t>02.04.2010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C9BD71-8FF6-4E73-956E-2C457A4E7D6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cover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575377-5147-45B3-B1E5-990002E6E745}" type="datetimeFigureOut">
              <a:rPr lang="ru-RU"/>
              <a:pPr>
                <a:defRPr/>
              </a:pPr>
              <a:t>02.04.2010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460130-40A8-40DC-9722-193FA813C6A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cover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6175FF-C728-4AEF-9EF7-DFD7E92C4623}" type="datetimeFigureOut">
              <a:rPr lang="ru-RU"/>
              <a:pPr>
                <a:defRPr/>
              </a:pPr>
              <a:t>02.04.2010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A05345-0CF8-446C-9A9D-38C7B4A4194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cover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CC65A6-6EC0-4AB5-85F1-7BA810140DB0}" type="datetimeFigureOut">
              <a:rPr lang="ru-RU"/>
              <a:pPr>
                <a:defRPr/>
              </a:pPr>
              <a:t>02.04.2010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E7D25E-7F13-4F18-9D5B-996E408CA99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cover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FDA598-D0F9-4826-A244-120290E36913}" type="datetimeFigureOut">
              <a:rPr lang="ru-RU"/>
              <a:pPr>
                <a:defRPr/>
              </a:pPr>
              <a:t>02.04.2010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6CC02F-C716-418C-9DEF-327B1502B36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cover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5B11A9-3331-44C1-972D-4D6D36F8962D}" type="datetimeFigureOut">
              <a:rPr lang="ru-RU"/>
              <a:pPr>
                <a:defRPr/>
              </a:pPr>
              <a:t>02.04.2010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59FFD7-7BB8-49E3-974B-82927447425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cover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23AED5-E8C9-42FB-ADFD-69EA114F4394}" type="datetimeFigureOut">
              <a:rPr lang="ru-RU"/>
              <a:pPr>
                <a:defRPr/>
              </a:pPr>
              <a:t>02.04.2010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DD945F-A9F8-4D49-82A9-ABFDA3C2391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cover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077210-18DF-46BF-8044-BB9EEF470CBD}" type="datetimeFigureOut">
              <a:rPr lang="ru-RU"/>
              <a:pPr>
                <a:defRPr/>
              </a:pPr>
              <a:t>02.04.2010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F355F3-A80E-45B0-9C33-332BF8E472E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cover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C97381-3A90-4621-B0DA-2249FB3A6A34}" type="datetimeFigureOut">
              <a:rPr lang="ru-RU"/>
              <a:pPr>
                <a:defRPr/>
              </a:pPr>
              <a:t>02.04.2010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4E347E-EDBC-421F-8CBA-BBD1929C68E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cover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21CA53-75EE-43A2-A489-708F9074A5EA}" type="datetimeFigureOut">
              <a:rPr lang="ru-RU"/>
              <a:pPr>
                <a:defRPr/>
              </a:pPr>
              <a:t>02.04.2010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34BD0B-882A-4D39-B77D-F8C704076D1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cover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3C8F13-35D1-4687-8B8F-B9C60E040BA5}" type="datetimeFigureOut">
              <a:rPr lang="ru-RU"/>
              <a:pPr>
                <a:defRPr/>
              </a:pPr>
              <a:t>02.04.2010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B295D5-081E-450C-87D3-59956776517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cover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17000"/>
            <a:lum/>
          </a:blip>
          <a:srcRect/>
          <a:tile tx="0" ty="0" sx="70000" sy="70000" flip="none" algn="ctr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3075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D0CB02AF-9F60-4859-A8E4-6A2255BC4DB7}" type="datetimeFigureOut">
              <a:rPr lang="ru-RU"/>
              <a:pPr>
                <a:defRPr/>
              </a:pPr>
              <a:t>02.04.2010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DAABFF6A-6A4C-4A35-AA23-6EE044AF2ED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cover dir="u"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5" Type="http://schemas.openxmlformats.org/officeDocument/2006/relationships/oleObject" Target="../embeddings/oleObject2.bin"/><Relationship Id="rId4" Type="http://schemas.openxmlformats.org/officeDocument/2006/relationships/oleObject" Target="../embeddings/oleObject1.bin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.v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285720" y="214291"/>
            <a:ext cx="8569325" cy="615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indent="539750"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+mn-cs"/>
              </a:rPr>
              <a:t>МОУ  </a:t>
            </a:r>
            <a:r>
              <a:rPr lang="ru-RU" sz="2000" b="1" dirty="0" err="1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+mn-cs"/>
              </a:rPr>
              <a:t>Асаковская</a:t>
            </a:r>
            <a:r>
              <a:rPr lang="ru-RU" sz="20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+mn-cs"/>
              </a:rPr>
              <a:t> средняя общеобразовательная школа</a:t>
            </a:r>
            <a:endParaRPr lang="ru-RU" sz="2000" b="1" i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+mn-lt"/>
              <a:cs typeface="+mn-cs"/>
            </a:endParaRPr>
          </a:p>
          <a:p>
            <a:pPr indent="539750"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400" b="1" i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+mn-lt"/>
              <a:cs typeface="+mn-cs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714348" y="785794"/>
            <a:ext cx="7572428" cy="923330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indent="539750"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НАУЧНО - ИССЛЕДОВАТЕЛЬСКАЯ РАБОТА</a:t>
            </a:r>
          </a:p>
          <a:p>
            <a:pPr indent="539750"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по предмету «ФИЗИЧЕСКАЯ КУЛЬТУРА»</a:t>
            </a:r>
          </a:p>
          <a:p>
            <a:pPr indent="539750"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тема:</a:t>
            </a:r>
          </a:p>
        </p:txBody>
      </p:sp>
      <p:sp>
        <p:nvSpPr>
          <p:cNvPr id="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14282" y="1714488"/>
            <a:ext cx="8715436" cy="2857520"/>
          </a:xfrm>
        </p:spPr>
        <p:txBody>
          <a:bodyPr rtlCol="0"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200" b="1" dirty="0" smtClean="0">
                <a:solidFill>
                  <a:srgbClr val="FF0000"/>
                </a:solidFill>
              </a:rPr>
              <a:t>«Использование астрологических методик </a:t>
            </a:r>
            <a:br>
              <a:rPr lang="ru-RU" sz="3200" b="1" dirty="0" smtClean="0">
                <a:solidFill>
                  <a:srgbClr val="FF0000"/>
                </a:solidFill>
              </a:rPr>
            </a:br>
            <a:r>
              <a:rPr lang="ru-RU" sz="3200" b="1" dirty="0" smtClean="0">
                <a:solidFill>
                  <a:srgbClr val="FF0000"/>
                </a:solidFill>
              </a:rPr>
              <a:t>для прогнозирования и оценки: взаимоотношений учащихся школы, физического здоровья и спортивных результатов </a:t>
            </a:r>
            <a:br>
              <a:rPr lang="ru-RU" sz="3200" b="1" dirty="0" smtClean="0">
                <a:solidFill>
                  <a:srgbClr val="FF0000"/>
                </a:solidFill>
              </a:rPr>
            </a:br>
            <a:r>
              <a:rPr lang="ru-RU" sz="3200" b="1" dirty="0" smtClean="0">
                <a:solidFill>
                  <a:srgbClr val="FF0000"/>
                </a:solidFill>
              </a:rPr>
              <a:t>на уроках физической культуры»</a:t>
            </a:r>
            <a:r>
              <a:rPr lang="ru-RU" sz="32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</a:p>
        </p:txBody>
      </p:sp>
      <p:sp>
        <p:nvSpPr>
          <p:cNvPr id="410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85750" y="4129088"/>
            <a:ext cx="8501063" cy="1943100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ru-RU" sz="1600" b="1" i="1" dirty="0" smtClean="0">
                <a:solidFill>
                  <a:srgbClr val="0000CC"/>
                </a:solidFill>
              </a:rPr>
              <a:t>                                                            </a:t>
            </a:r>
          </a:p>
          <a:p>
            <a:pPr eaLnBrk="1" hangingPunct="1">
              <a:lnSpc>
                <a:spcPct val="80000"/>
              </a:lnSpc>
            </a:pPr>
            <a:r>
              <a:rPr lang="ru-RU" sz="1600" b="1" i="1" dirty="0" smtClean="0">
                <a:solidFill>
                  <a:srgbClr val="0000CC"/>
                </a:solidFill>
              </a:rPr>
              <a:t>  </a:t>
            </a:r>
          </a:p>
          <a:p>
            <a:pPr algn="r" eaLnBrk="1" hangingPunct="1">
              <a:lnSpc>
                <a:spcPct val="80000"/>
              </a:lnSpc>
            </a:pPr>
            <a:r>
              <a:rPr lang="ru-RU" sz="1600" b="1" i="1" dirty="0" smtClean="0">
                <a:solidFill>
                  <a:srgbClr val="0000CC"/>
                </a:solidFill>
              </a:rPr>
              <a:t>                                                              </a:t>
            </a:r>
            <a:r>
              <a:rPr lang="ru-RU" sz="1600" b="1" i="1" dirty="0" smtClean="0">
                <a:solidFill>
                  <a:srgbClr val="FF3300"/>
                </a:solidFill>
              </a:rPr>
              <a:t>Выполнила: </a:t>
            </a:r>
          </a:p>
          <a:p>
            <a:pPr algn="r" eaLnBrk="1" hangingPunct="1">
              <a:lnSpc>
                <a:spcPct val="80000"/>
              </a:lnSpc>
            </a:pPr>
            <a:r>
              <a:rPr lang="ru-RU" sz="1600" b="1" dirty="0" smtClean="0">
                <a:solidFill>
                  <a:srgbClr val="FF3300"/>
                </a:solidFill>
              </a:rPr>
              <a:t>ученица  8 класса Коноплева Татьяна</a:t>
            </a:r>
            <a:r>
              <a:rPr lang="ru-RU" sz="1000" b="1" dirty="0" smtClean="0">
                <a:solidFill>
                  <a:srgbClr val="FF3300"/>
                </a:solidFill>
              </a:rPr>
              <a:t>  </a:t>
            </a:r>
          </a:p>
          <a:p>
            <a:pPr eaLnBrk="1" hangingPunct="1">
              <a:lnSpc>
                <a:spcPct val="80000"/>
              </a:lnSpc>
            </a:pPr>
            <a:endParaRPr lang="en-US" sz="1100" i="1" dirty="0" smtClean="0">
              <a:solidFill>
                <a:srgbClr val="FF3300"/>
              </a:solidFill>
            </a:endParaRPr>
          </a:p>
          <a:p>
            <a:pPr algn="r" eaLnBrk="1" hangingPunct="1">
              <a:lnSpc>
                <a:spcPct val="80000"/>
              </a:lnSpc>
            </a:pPr>
            <a:r>
              <a:rPr lang="ru-RU" sz="1600" b="1" i="1" dirty="0" smtClean="0">
                <a:solidFill>
                  <a:srgbClr val="FF3300"/>
                </a:solidFill>
              </a:rPr>
              <a:t>Научный руководитель: </a:t>
            </a:r>
          </a:p>
          <a:p>
            <a:pPr algn="r" eaLnBrk="1" hangingPunct="1">
              <a:lnSpc>
                <a:spcPct val="80000"/>
              </a:lnSpc>
            </a:pPr>
            <a:r>
              <a:rPr lang="ru-RU" sz="1600" b="1" i="1" dirty="0" smtClean="0">
                <a:solidFill>
                  <a:srgbClr val="FF3300"/>
                </a:solidFill>
              </a:rPr>
              <a:t>Учитель физической культуры Морозов Валерий Павлович</a:t>
            </a:r>
            <a:r>
              <a:rPr lang="en-US" sz="1400" b="1" i="1" dirty="0" smtClean="0">
                <a:solidFill>
                  <a:srgbClr val="FF3300"/>
                </a:solidFill>
              </a:rPr>
              <a:t>                                                  </a:t>
            </a:r>
          </a:p>
          <a:p>
            <a:pPr algn="r" eaLnBrk="1" hangingPunct="1">
              <a:lnSpc>
                <a:spcPct val="80000"/>
              </a:lnSpc>
            </a:pPr>
            <a:endParaRPr lang="ru-RU" sz="1400" b="1" i="1" dirty="0" smtClean="0">
              <a:solidFill>
                <a:srgbClr val="0000CC"/>
              </a:solidFill>
            </a:endParaRPr>
          </a:p>
          <a:p>
            <a:pPr algn="r" eaLnBrk="1" hangingPunct="1">
              <a:lnSpc>
                <a:spcPct val="80000"/>
              </a:lnSpc>
            </a:pPr>
            <a:endParaRPr lang="ru-RU" sz="1000" b="1" i="1" dirty="0" smtClean="0">
              <a:solidFill>
                <a:srgbClr val="0000CC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857875" y="6143625"/>
            <a:ext cx="2286000" cy="3381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i="1" dirty="0">
                <a:solidFill>
                  <a:srgbClr val="FF0000"/>
                </a:solidFill>
                <a:latin typeface="+mn-lt"/>
                <a:cs typeface="+mn-cs"/>
              </a:rPr>
              <a:t>пос. </a:t>
            </a:r>
            <a:r>
              <a:rPr lang="ru-RU" sz="1600" b="1" i="1" dirty="0" err="1">
                <a:solidFill>
                  <a:srgbClr val="FF0000"/>
                </a:solidFill>
                <a:latin typeface="+mn-lt"/>
                <a:cs typeface="+mn-cs"/>
              </a:rPr>
              <a:t>Чупряково</a:t>
            </a:r>
            <a:r>
              <a:rPr lang="ru-RU" sz="1600" b="1" i="1" dirty="0">
                <a:solidFill>
                  <a:srgbClr val="FF0000"/>
                </a:solidFill>
                <a:latin typeface="+mn-lt"/>
                <a:cs typeface="+mn-cs"/>
              </a:rPr>
              <a:t>    2010</a:t>
            </a:r>
          </a:p>
        </p:txBody>
      </p:sp>
    </p:spTree>
  </p:cSld>
  <p:clrMapOvr>
    <a:masterClrMapping/>
  </p:clrMapOvr>
  <p:transition>
    <p:cover dir="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28596" y="214290"/>
            <a:ext cx="8215370" cy="400110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2000" b="1" spc="50" dirty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Типы знаков</a:t>
            </a: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714375" y="857250"/>
          <a:ext cx="7715250" cy="5104258"/>
        </p:xfrm>
        <a:graphic>
          <a:graphicData uri="http://schemas.openxmlformats.org/drawingml/2006/table">
            <a:tbl>
              <a:tblPr/>
              <a:tblGrid>
                <a:gridCol w="1555750"/>
                <a:gridCol w="1573213"/>
                <a:gridCol w="1574800"/>
                <a:gridCol w="1504950"/>
                <a:gridCol w="1506537"/>
              </a:tblGrid>
              <a:tr h="3825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Типы знаков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3153" marR="63153" marT="0" marB="0" anchor="ctr" horzOverflow="overflow">
                    <a:lnL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 gridSpan="4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Знаки зодиака и Ф.И. учеников 8-го класса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3153" marR="63153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82588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Кардинальные знаки</a:t>
                      </a:r>
                      <a:endParaRPr kumimoji="0" 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3153" marR="63153" marT="0" marB="0" anchor="ctr" horzOverflow="overflow">
                    <a:lnL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Овен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3153" marR="63153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Рак</a:t>
                      </a: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 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3153" marR="63153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Весы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3153" marR="63153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Козерог</a:t>
                      </a: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 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3153" marR="63153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DE9D9"/>
                    </a:solidFill>
                  </a:tcPr>
                </a:tc>
              </a:tr>
              <a:tr h="116522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Хиврич</a:t>
                      </a: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Сергей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Чупревич</a:t>
                      </a: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ru-RU" sz="11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Инга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63153" marR="63153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Пылин</a:t>
                      </a: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 Данила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Харьковский Миша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3153" marR="63153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Латышев Дима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Белых Марина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Рогачева Аня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3153" marR="63153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Абдухалил</a:t>
                      </a: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 Коля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Гузеев</a:t>
                      </a: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 Саша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Федоренко Марина Коноплева Таня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Борисова Валя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3153" marR="63153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381000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Постоянные знаки</a:t>
                      </a:r>
                      <a:endParaRPr kumimoji="0" 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3153" marR="63153" marT="0" marB="0" anchor="ctr" horzOverflow="overflow">
                    <a:lnL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7365D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Телец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3153" marR="63153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7365D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Лев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3153" marR="63153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7365D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Скорпион</a:t>
                      </a: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7365D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 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3153" marR="63153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7365D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Водолей</a:t>
                      </a: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7365D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 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3153" marR="63153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</a:tr>
              <a:tr h="93503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Пономарев Алексей Кузьменкова Аня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3153" marR="63153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Овчинников Витя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Крисанова Настя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 Разумцева Тася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3153" marR="63153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Дичану Женя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Пантелеев Виктор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3153" marR="63153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Мартыненкова Света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3153" marR="63153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368300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Подвижные знаки</a:t>
                      </a:r>
                      <a:endParaRPr kumimoji="0" 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3153" marR="63153" marT="0" marB="0" anchor="ctr" horzOverflow="overflow">
                    <a:lnL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8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Близнецы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3153" marR="63153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8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Дева</a:t>
                      </a: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8000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 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3153" marR="63153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8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Стрелец</a:t>
                      </a: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 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3153" marR="63153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8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Рыбы</a:t>
                      </a: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8000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 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3153" marR="63153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</a:tr>
              <a:tr h="127635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Зюкин Алеша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 Сесь Федя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Порожняк Максим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Маренчук Виталик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Черемина Кристина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3153" marR="63153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Бондар Саша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3153" marR="63153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Брюханова Настя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3153" marR="63153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Сергутина Вероника Бардина Лена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 Бакурина Алина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3153" marR="63153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cover dir="u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28596" y="214290"/>
            <a:ext cx="8215370" cy="400110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2000" b="1" spc="50" dirty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Совместимость знаков зодиака по стихиям</a:t>
            </a: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1000125" y="857250"/>
          <a:ext cx="7215188" cy="1714500"/>
        </p:xfrm>
        <a:graphic>
          <a:graphicData uri="http://schemas.openxmlformats.org/drawingml/2006/table">
            <a:tbl>
              <a:tblPr/>
              <a:tblGrid>
                <a:gridCol w="1879600"/>
                <a:gridCol w="1881188"/>
                <a:gridCol w="1881187"/>
                <a:gridCol w="1573213"/>
              </a:tblGrid>
              <a:tr h="4286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Огонь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959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Овен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Лев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Стрелец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4286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Вода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5B3D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Рак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Скорпион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Рыбы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4286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Воздух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Близнецы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Весы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Водолей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4286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Земля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DEAD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Телец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Дева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Козерог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1643063" y="3071813"/>
          <a:ext cx="6143665" cy="3515868"/>
        </p:xfrm>
        <a:graphic>
          <a:graphicData uri="http://schemas.openxmlformats.org/drawingml/2006/table">
            <a:tbl>
              <a:tblPr/>
              <a:tblGrid>
                <a:gridCol w="1485165"/>
                <a:gridCol w="1164625"/>
                <a:gridCol w="1164625"/>
                <a:gridCol w="1164625"/>
                <a:gridCol w="1164625"/>
              </a:tblGrid>
              <a:tr h="45232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r>
                        <a:rPr lang="ru-RU" sz="2400" b="1" dirty="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Стихия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150" marR="57150" marT="57150" marB="57150" anchor="ctr">
                    <a:lnL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Огонь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150" marR="57150" marT="57150" marB="57150" anchor="ctr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959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Вода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150" marR="57150" marT="57150" marB="57150" anchor="ctr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BCD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Воздух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150" marR="57150" marT="57150" marB="57150" anchor="ctr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CCC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Земля</a:t>
                      </a:r>
                      <a:endParaRPr lang="ru-RU" sz="2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150" marR="57150" marT="57150" marB="57150" anchor="ctr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C79C"/>
                    </a:solidFill>
                  </a:tcPr>
                </a:tc>
              </a:tr>
              <a:tr h="67273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Огню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150" marR="57150" marT="57150" marB="57150" anchor="ctr">
                    <a:lnL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959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 b="1" dirty="0">
                          <a:solidFill>
                            <a:srgbClr val="008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+++</a:t>
                      </a:r>
                      <a:endParaRPr lang="ru-RU" sz="3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150" marR="57150" marT="57150" marB="57150" anchor="ctr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 b="1" dirty="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---</a:t>
                      </a:r>
                      <a:endParaRPr lang="ru-RU" sz="3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150" marR="57150" marT="57150" marB="57150" anchor="ctr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 b="1">
                          <a:solidFill>
                            <a:srgbClr val="008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+++</a:t>
                      </a:r>
                      <a:endParaRPr lang="ru-RU" sz="3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150" marR="57150" marT="57150" marB="57150" anchor="ctr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 b="1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---</a:t>
                      </a:r>
                      <a:endParaRPr lang="ru-RU" sz="3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150" marR="57150" marT="57150" marB="57150" anchor="ctr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67273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Воде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150" marR="57150" marT="57150" marB="57150" anchor="ctr">
                    <a:lnL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BCD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 b="1" dirty="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r>
                        <a:rPr lang="ru-RU" sz="3600" b="1" dirty="0">
                          <a:solidFill>
                            <a:srgbClr val="008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+</a:t>
                      </a:r>
                      <a:endParaRPr lang="ru-RU" sz="3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150" marR="57150" marT="57150" marB="57150" anchor="ctr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 b="1" dirty="0">
                          <a:solidFill>
                            <a:srgbClr val="008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+++</a:t>
                      </a:r>
                      <a:endParaRPr lang="ru-RU" sz="3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150" marR="57150" marT="57150" marB="57150" anchor="ctr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 b="1" dirty="0">
                          <a:solidFill>
                            <a:srgbClr val="008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+++</a:t>
                      </a:r>
                      <a:endParaRPr lang="ru-RU" sz="3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150" marR="57150" marT="57150" marB="57150" anchor="ctr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 b="1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r>
                        <a:rPr lang="ru-RU" sz="3600" b="1">
                          <a:solidFill>
                            <a:srgbClr val="008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+</a:t>
                      </a:r>
                      <a:endParaRPr lang="ru-RU" sz="3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150" marR="57150" marT="57150" marB="57150" anchor="ctr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67273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Воздуху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150" marR="57150" marT="57150" marB="57150" anchor="ctr">
                    <a:lnL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CCC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 b="1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---</a:t>
                      </a:r>
                      <a:r>
                        <a:rPr lang="ru-RU" sz="3600" b="1">
                          <a:solidFill>
                            <a:srgbClr val="008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+</a:t>
                      </a:r>
                      <a:endParaRPr lang="ru-RU" sz="3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150" marR="57150" marT="57150" marB="57150" anchor="ctr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 b="1">
                          <a:solidFill>
                            <a:srgbClr val="008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+</a:t>
                      </a:r>
                      <a:endParaRPr lang="ru-RU" sz="3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150" marR="57150" marT="57150" marB="57150" anchor="ctr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 b="1" dirty="0">
                          <a:solidFill>
                            <a:srgbClr val="008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+</a:t>
                      </a:r>
                      <a:endParaRPr lang="ru-RU" sz="3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150" marR="57150" marT="57150" marB="57150" anchor="ctr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 b="1" dirty="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--</a:t>
                      </a:r>
                      <a:r>
                        <a:rPr lang="ru-RU" sz="3600" b="1" dirty="0">
                          <a:solidFill>
                            <a:srgbClr val="008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+</a:t>
                      </a:r>
                      <a:endParaRPr lang="ru-RU" sz="3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150" marR="57150" marT="57150" marB="57150" anchor="ctr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67273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Земле</a:t>
                      </a:r>
                      <a:endParaRPr lang="ru-RU" sz="2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150" marR="57150" marT="57150" marB="57150" anchor="ctr">
                    <a:lnL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C79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 b="1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r>
                        <a:rPr lang="ru-RU" sz="3600" b="1">
                          <a:solidFill>
                            <a:srgbClr val="008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+</a:t>
                      </a:r>
                      <a:endParaRPr lang="ru-RU" sz="3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150" marR="57150" marT="57150" marB="57150" anchor="ctr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 b="1">
                          <a:solidFill>
                            <a:srgbClr val="008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+++</a:t>
                      </a:r>
                      <a:endParaRPr lang="ru-RU" sz="3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150" marR="57150" marT="57150" marB="57150" anchor="ctr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 b="1" dirty="0">
                          <a:solidFill>
                            <a:srgbClr val="008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+++</a:t>
                      </a:r>
                      <a:endParaRPr lang="ru-RU" sz="3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150" marR="57150" marT="57150" marB="57150" anchor="ctr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 b="1" dirty="0">
                          <a:solidFill>
                            <a:srgbClr val="008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++</a:t>
                      </a:r>
                      <a:endParaRPr lang="ru-RU" sz="3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150" marR="57150" marT="57150" marB="57150" anchor="ctr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cover dir="u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1214414" y="785794"/>
          <a:ext cx="6715172" cy="5857916"/>
        </p:xfrm>
        <a:graphic>
          <a:graphicData uri="http://schemas.openxmlformats.org/drawingml/2006/table">
            <a:tbl>
              <a:tblPr>
                <a:effectLst>
                  <a:innerShdw blurRad="114300">
                    <a:prstClr val="black"/>
                  </a:innerShdw>
                </a:effectLst>
              </a:tblPr>
              <a:tblGrid>
                <a:gridCol w="2238157"/>
                <a:gridCol w="2238157"/>
                <a:gridCol w="2238858"/>
              </a:tblGrid>
              <a:tr h="2166032">
                <a:tc rowSpan="2">
                  <a:txBody>
                    <a:bodyPr/>
                    <a:lstStyle/>
                    <a:p>
                      <a:pPr marL="3175"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70C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Огонь</a:t>
                      </a:r>
                      <a:endParaRPr lang="ru-RU" sz="1600" b="1" dirty="0">
                        <a:solidFill>
                          <a:srgbClr val="333333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3175"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err="1">
                          <a:solidFill>
                            <a:srgbClr val="333333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Хиврич</a:t>
                      </a:r>
                      <a:r>
                        <a:rPr lang="ru-RU" sz="1600" b="1" dirty="0">
                          <a:solidFill>
                            <a:srgbClr val="333333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Сергей</a:t>
                      </a:r>
                      <a:endParaRPr lang="ru-RU" sz="1600" b="1" dirty="0">
                        <a:solidFill>
                          <a:srgbClr val="333333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3175"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err="1">
                          <a:solidFill>
                            <a:srgbClr val="333333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Чупревич</a:t>
                      </a:r>
                      <a:r>
                        <a:rPr lang="ru-RU" sz="1600" b="1" dirty="0">
                          <a:solidFill>
                            <a:srgbClr val="333333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600" b="1" dirty="0" err="1">
                          <a:solidFill>
                            <a:srgbClr val="333333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Инга</a:t>
                      </a:r>
                      <a:endParaRPr lang="ru-RU" sz="1600" b="1" dirty="0">
                        <a:solidFill>
                          <a:srgbClr val="333333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642" marR="36642" marT="0" marB="0" anchor="ctr">
                    <a:lnL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relaxedInset"/>
                      <a:lightRig rig="flood" dir="t"/>
                    </a:cell3D>
                    <a:gradFill flip="none" rotWithShape="1">
                      <a:gsLst>
                        <a:gs pos="0">
                          <a:schemeClr val="accent5">
                            <a:lumMod val="20000"/>
                            <a:lumOff val="8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3810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L="3175"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 smtClean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L="3175"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Огонь </a:t>
                      </a: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совместим со стихиями Огонь и Воздух. С Воздухом – все отношения будут зависеть от Воздуха.</a:t>
                      </a:r>
                      <a:endParaRPr lang="ru-RU" sz="1200" dirty="0">
                        <a:solidFill>
                          <a:srgbClr val="333333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6642" marR="36642" marT="0" marB="0">
                    <a:lnL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relaxedInset"/>
                      <a:lightRig rig="flood" dir="t"/>
                    </a:cell3D>
                    <a:gradFill flip="none" rotWithShape="1">
                      <a:gsLst>
                        <a:gs pos="0">
                          <a:schemeClr val="accent5">
                            <a:lumMod val="20000"/>
                            <a:lumOff val="8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3175"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70C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Воздух</a:t>
                      </a:r>
                      <a:endParaRPr lang="ru-RU" sz="1200" dirty="0">
                        <a:solidFill>
                          <a:srgbClr val="333333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3175"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Латышев Дима </a:t>
                      </a:r>
                      <a:endParaRPr lang="ru-RU" sz="1200" dirty="0">
                        <a:solidFill>
                          <a:srgbClr val="333333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3175"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Белых Марина </a:t>
                      </a:r>
                      <a:endParaRPr lang="ru-RU" sz="1200" dirty="0">
                        <a:solidFill>
                          <a:srgbClr val="333333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3175"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Рогачева Аня</a:t>
                      </a:r>
                      <a:endParaRPr lang="ru-RU" sz="1200" dirty="0">
                        <a:solidFill>
                          <a:srgbClr val="333333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3175"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Мартыненкова</a:t>
                      </a: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Света</a:t>
                      </a:r>
                      <a:endParaRPr lang="ru-RU" sz="1200" dirty="0">
                        <a:solidFill>
                          <a:srgbClr val="333333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3175"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Зюкин</a:t>
                      </a: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Алеша</a:t>
                      </a:r>
                      <a:endParaRPr lang="ru-RU" sz="1200" dirty="0">
                        <a:solidFill>
                          <a:srgbClr val="333333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3175"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1200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Сесь</a:t>
                      </a: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Федя </a:t>
                      </a:r>
                      <a:endParaRPr lang="ru-RU" sz="1200" dirty="0">
                        <a:solidFill>
                          <a:srgbClr val="333333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3175"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Порожняк Максим</a:t>
                      </a:r>
                      <a:endParaRPr lang="ru-RU" sz="1200" dirty="0">
                        <a:solidFill>
                          <a:srgbClr val="333333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3175"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1200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Маренчук</a:t>
                      </a: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Виталик </a:t>
                      </a:r>
                      <a:endParaRPr lang="ru-RU" sz="1200" dirty="0">
                        <a:solidFill>
                          <a:srgbClr val="333333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3175"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Черемина</a:t>
                      </a: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Кристина</a:t>
                      </a:r>
                      <a:endParaRPr lang="ru-RU" sz="1200" dirty="0">
                        <a:solidFill>
                          <a:srgbClr val="333333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642" marR="36642" marT="0" marB="0" anchor="ctr">
                    <a:lnL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relaxedInset"/>
                      <a:lightRig rig="flood" dir="t"/>
                    </a:cell3D>
                    <a:gradFill flip="none" rotWithShape="1">
                      <a:gsLst>
                        <a:gs pos="0">
                          <a:schemeClr val="accent5">
                            <a:lumMod val="20000"/>
                            <a:lumOff val="8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</a:tr>
              <a:tr h="3691884">
                <a:tc vMerge="1">
                  <a:txBody>
                    <a:bodyPr/>
                    <a:lstStyle/>
                    <a:p>
                      <a:pPr marL="3175"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b="1" dirty="0">
                        <a:solidFill>
                          <a:srgbClr val="333333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642" marR="36642" marT="0" marB="0" anchor="ctr">
                    <a:lnL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relaxedInset"/>
                      <a:lightRig rig="flood" dir="t"/>
                    </a:cell3D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3175"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 smtClean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L="3175"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 smtClean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L="3175"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 smtClean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L="3175"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 smtClean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L="3175"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 smtClean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L="3175"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Вода </a:t>
                      </a: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– гасит Огонь,</a:t>
                      </a:r>
                      <a:endParaRPr lang="ru-RU" sz="1200" dirty="0">
                        <a:solidFill>
                          <a:srgbClr val="333333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marL="3175"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она ему вредна, противопоказана.</a:t>
                      </a:r>
                      <a:endParaRPr lang="ru-RU" sz="1200" dirty="0">
                        <a:solidFill>
                          <a:srgbClr val="333333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marL="3175"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Земля – также гасит Огонь и также противопоказана.</a:t>
                      </a:r>
                      <a:endParaRPr lang="ru-RU" sz="1200" dirty="0">
                        <a:solidFill>
                          <a:srgbClr val="333333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642" marR="36642" marT="0" marB="0">
                    <a:lnL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relaxedInset"/>
                      <a:lightRig rig="flood" dir="t"/>
                    </a:cell3D>
                    <a:gradFill flip="none" rotWithShape="1">
                      <a:gsLst>
                        <a:gs pos="0">
                          <a:schemeClr val="accent5">
                            <a:lumMod val="20000"/>
                            <a:lumOff val="8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3175"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70C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Вода</a:t>
                      </a:r>
                      <a:endParaRPr lang="ru-RU" sz="1200" dirty="0">
                        <a:solidFill>
                          <a:srgbClr val="333333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3175"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Пылин</a:t>
                      </a: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Данила </a:t>
                      </a:r>
                      <a:endParaRPr lang="ru-RU" sz="1200" dirty="0">
                        <a:solidFill>
                          <a:srgbClr val="333333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3175"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Харьковский Миша </a:t>
                      </a:r>
                      <a:endParaRPr lang="ru-RU" sz="1200" dirty="0">
                        <a:solidFill>
                          <a:srgbClr val="333333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3175"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Дичану</a:t>
                      </a: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Женя</a:t>
                      </a:r>
                      <a:endParaRPr lang="ru-RU" sz="1200" dirty="0">
                        <a:solidFill>
                          <a:srgbClr val="333333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3175"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Пантелеев Витя</a:t>
                      </a:r>
                      <a:endParaRPr lang="ru-RU" sz="1200" dirty="0">
                        <a:solidFill>
                          <a:srgbClr val="333333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3175"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Сергутина</a:t>
                      </a: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Вероника</a:t>
                      </a:r>
                      <a:endParaRPr lang="ru-RU" sz="1200" dirty="0">
                        <a:solidFill>
                          <a:srgbClr val="333333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3175"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Бардина Лена </a:t>
                      </a:r>
                      <a:endParaRPr lang="ru-RU" sz="1200" dirty="0">
                        <a:solidFill>
                          <a:srgbClr val="333333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3175"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Бакурина</a:t>
                      </a: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Алина </a:t>
                      </a:r>
                      <a:endParaRPr lang="ru-RU" sz="1200" dirty="0">
                        <a:solidFill>
                          <a:srgbClr val="333333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3175"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70C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Земля</a:t>
                      </a:r>
                      <a:endParaRPr lang="ru-RU" sz="1200" dirty="0">
                        <a:solidFill>
                          <a:srgbClr val="333333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3175"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Абдухалил</a:t>
                      </a: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Коля </a:t>
                      </a:r>
                      <a:endParaRPr lang="ru-RU" sz="1200" dirty="0">
                        <a:solidFill>
                          <a:srgbClr val="333333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3175"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Гузеев</a:t>
                      </a: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Саша </a:t>
                      </a:r>
                      <a:endParaRPr lang="ru-RU" sz="1200" dirty="0">
                        <a:solidFill>
                          <a:srgbClr val="333333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3175"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Федоренко Марина </a:t>
                      </a:r>
                      <a:endParaRPr lang="ru-RU" sz="1200" dirty="0">
                        <a:solidFill>
                          <a:srgbClr val="333333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3175"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Коноплева Таня </a:t>
                      </a:r>
                      <a:endParaRPr lang="ru-RU" sz="1200" dirty="0">
                        <a:solidFill>
                          <a:srgbClr val="333333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3175"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Борисова Валя</a:t>
                      </a:r>
                      <a:endParaRPr lang="ru-RU" sz="1200" dirty="0">
                        <a:solidFill>
                          <a:srgbClr val="333333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3175"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Пономарев Алексей</a:t>
                      </a:r>
                      <a:endParaRPr lang="ru-RU" sz="1200" dirty="0">
                        <a:solidFill>
                          <a:srgbClr val="333333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3175"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Кузьменкова Аня </a:t>
                      </a:r>
                      <a:endParaRPr lang="ru-RU" sz="1200" dirty="0">
                        <a:solidFill>
                          <a:srgbClr val="333333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3175"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Бондар Саша</a:t>
                      </a:r>
                      <a:endParaRPr lang="ru-RU" sz="1200" dirty="0">
                        <a:solidFill>
                          <a:srgbClr val="333333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642" marR="36642" marT="0" marB="0" anchor="ctr">
                    <a:lnL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relaxedInset"/>
                      <a:lightRig rig="flood" dir="t"/>
                    </a:cell3D>
                    <a:gradFill flip="none" rotWithShape="1">
                      <a:gsLst>
                        <a:gs pos="0">
                          <a:schemeClr val="accent5">
                            <a:lumMod val="20000"/>
                            <a:lumOff val="8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</a:tr>
            </a:tbl>
          </a:graphicData>
        </a:graphic>
      </p:graphicFrame>
      <p:sp>
        <p:nvSpPr>
          <p:cNvPr id="28674" name="AutoShape 2"/>
          <p:cNvSpPr>
            <a:spLocks noChangeArrowheads="1"/>
          </p:cNvSpPr>
          <p:nvPr/>
        </p:nvSpPr>
        <p:spPr bwMode="auto">
          <a:xfrm>
            <a:off x="3727455" y="2214554"/>
            <a:ext cx="1630363" cy="177800"/>
          </a:xfrm>
          <a:prstGeom prst="leftArrow">
            <a:avLst>
              <a:gd name="adj1" fmla="val 50000"/>
              <a:gd name="adj2" fmla="val 229241"/>
            </a:avLst>
          </a:prstGeom>
          <a:solidFill>
            <a:srgbClr val="00B050"/>
          </a:solidFill>
          <a:ln w="0">
            <a:noFill/>
            <a:miter lim="800000"/>
            <a:headEnd/>
            <a:tailEnd/>
          </a:ln>
          <a:effectLst>
            <a:outerShdw dist="28398" dir="3806097" algn="ctr" rotWithShape="0">
              <a:srgbClr val="4E6128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8673" name="AutoShape 1"/>
          <p:cNvSpPr>
            <a:spLocks noChangeArrowheads="1"/>
          </p:cNvSpPr>
          <p:nvPr/>
        </p:nvSpPr>
        <p:spPr bwMode="auto">
          <a:xfrm>
            <a:off x="3714744" y="5214950"/>
            <a:ext cx="1630363" cy="177800"/>
          </a:xfrm>
          <a:prstGeom prst="leftArrow">
            <a:avLst>
              <a:gd name="adj1" fmla="val 50000"/>
              <a:gd name="adj2" fmla="val 229241"/>
            </a:avLst>
          </a:prstGeom>
          <a:solidFill>
            <a:srgbClr val="FF0000"/>
          </a:solidFill>
          <a:ln w="0">
            <a:noFill/>
            <a:miter lim="800000"/>
            <a:headEnd/>
            <a:tailEnd/>
          </a:ln>
          <a:effectLst>
            <a:outerShdw dist="28398" dir="3806097" algn="ctr" rotWithShape="0">
              <a:srgbClr val="974706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500034" y="214290"/>
            <a:ext cx="8215370" cy="400110"/>
          </a:xfrm>
          <a:prstGeom prst="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2000" b="1" spc="50" dirty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Таблица совместимости учащихся между собой по стихиям</a:t>
            </a:r>
          </a:p>
        </p:txBody>
      </p:sp>
    </p:spTree>
  </p:cSld>
  <p:clrMapOvr>
    <a:masterClrMapping/>
  </p:clrMapOvr>
  <p:transition>
    <p:cover dir="u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28596" y="214290"/>
            <a:ext cx="8215370" cy="400110"/>
          </a:xfrm>
          <a:prstGeom prst="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2000" b="1" spc="50" dirty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Таблица совместимости учащихся между собой по стихиям</a:t>
            </a: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1071538" y="835152"/>
          <a:ext cx="7072362" cy="5808558"/>
        </p:xfrm>
        <a:graphic>
          <a:graphicData uri="http://schemas.openxmlformats.org/drawingml/2006/table">
            <a:tbl>
              <a:tblPr>
                <a:effectLst>
                  <a:innerShdw blurRad="114300">
                    <a:prstClr val="black"/>
                  </a:innerShdw>
                </a:effectLst>
              </a:tblPr>
              <a:tblGrid>
                <a:gridCol w="2357208"/>
                <a:gridCol w="2357208"/>
                <a:gridCol w="2357946"/>
              </a:tblGrid>
              <a:tr h="2349311">
                <a:tc rowSpan="2">
                  <a:txBody>
                    <a:bodyPr/>
                    <a:lstStyle/>
                    <a:p>
                      <a:pPr marL="0"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70C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Вода</a:t>
                      </a:r>
                      <a:endParaRPr lang="ru-RU" sz="1600" b="1" dirty="0">
                        <a:solidFill>
                          <a:srgbClr val="333333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0"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Пылин</a:t>
                      </a: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Данила </a:t>
                      </a:r>
                      <a:endParaRPr lang="ru-RU" sz="1600" b="1" dirty="0">
                        <a:solidFill>
                          <a:srgbClr val="333333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0"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Харьковский Миша </a:t>
                      </a:r>
                      <a:endParaRPr lang="ru-RU" sz="1600" b="1" dirty="0">
                        <a:solidFill>
                          <a:srgbClr val="333333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0"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Дичану</a:t>
                      </a: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Женя </a:t>
                      </a:r>
                      <a:endParaRPr lang="ru-RU" sz="1600" b="1" dirty="0">
                        <a:solidFill>
                          <a:srgbClr val="333333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0"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Пантелеев Витя </a:t>
                      </a:r>
                      <a:endParaRPr lang="ru-RU" sz="1600" b="1" dirty="0">
                        <a:solidFill>
                          <a:srgbClr val="333333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0"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Сергутина</a:t>
                      </a: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Вероника</a:t>
                      </a:r>
                      <a:endParaRPr lang="ru-RU" sz="1600" b="1" dirty="0">
                        <a:solidFill>
                          <a:srgbClr val="333333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0"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Бардина Лена</a:t>
                      </a:r>
                      <a:endParaRPr lang="ru-RU" sz="1600" b="1" dirty="0">
                        <a:solidFill>
                          <a:srgbClr val="333333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0"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Бакурина</a:t>
                      </a: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Алина</a:t>
                      </a:r>
                      <a:endParaRPr lang="ru-RU" sz="1600" b="1" dirty="0">
                        <a:solidFill>
                          <a:srgbClr val="333333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9169" marR="39169" marT="0" marB="0" anchor="ctr">
                    <a:lnL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relaxedInset"/>
                      <a:lightRig rig="flood" dir="t"/>
                    </a:cell3D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 smtClean="0">
                        <a:solidFill>
                          <a:srgbClr val="000000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marL="0"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 smtClean="0">
                        <a:solidFill>
                          <a:srgbClr val="000000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marL="0"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Воздух </a:t>
                      </a: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Воде нужен, просто необходим. Вода должна быть насыщена достаточным </a:t>
                      </a:r>
                      <a:r>
                        <a:rPr lang="ru-RU" sz="1200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коли-чеством</a:t>
                      </a: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кислорода, иначе она протухает, мертвеет.</a:t>
                      </a:r>
                      <a:endParaRPr lang="ru-RU" sz="1200" dirty="0">
                        <a:solidFill>
                          <a:srgbClr val="333333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9169" marR="39169" marT="0" marB="0">
                    <a:lnL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relaxedInset"/>
                      <a:lightRig rig="flood" dir="t"/>
                    </a:cell3D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70C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Воздух</a:t>
                      </a:r>
                      <a:endParaRPr lang="ru-RU" sz="1200" dirty="0">
                        <a:solidFill>
                          <a:srgbClr val="333333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0"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Латышев Дима</a:t>
                      </a:r>
                      <a:endParaRPr lang="ru-RU" sz="1200" dirty="0">
                        <a:solidFill>
                          <a:srgbClr val="333333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0"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Белых Марина </a:t>
                      </a:r>
                      <a:endParaRPr lang="ru-RU" sz="1200" dirty="0">
                        <a:solidFill>
                          <a:srgbClr val="333333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0"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Рогачева Аня </a:t>
                      </a:r>
                      <a:endParaRPr lang="ru-RU" sz="1200" dirty="0">
                        <a:solidFill>
                          <a:srgbClr val="333333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0"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Мартыненкова</a:t>
                      </a: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Света </a:t>
                      </a:r>
                      <a:endParaRPr lang="ru-RU" sz="1200" dirty="0">
                        <a:solidFill>
                          <a:srgbClr val="333333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0"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Зюкин</a:t>
                      </a: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Алеша</a:t>
                      </a:r>
                      <a:endParaRPr lang="ru-RU" sz="1200" dirty="0">
                        <a:solidFill>
                          <a:srgbClr val="333333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0"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1200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Сесь</a:t>
                      </a: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Федя</a:t>
                      </a:r>
                      <a:endParaRPr lang="ru-RU" sz="1200" dirty="0">
                        <a:solidFill>
                          <a:srgbClr val="333333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0"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Порожняк Максим</a:t>
                      </a:r>
                      <a:endParaRPr lang="ru-RU" sz="1200" dirty="0">
                        <a:solidFill>
                          <a:srgbClr val="333333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0"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1200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Маренчук</a:t>
                      </a: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Виталик </a:t>
                      </a:r>
                      <a:endParaRPr lang="ru-RU" sz="1200" dirty="0">
                        <a:solidFill>
                          <a:srgbClr val="333333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0"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Черемина</a:t>
                      </a: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Кристина</a:t>
                      </a:r>
                      <a:endParaRPr lang="ru-RU" sz="1200" dirty="0">
                        <a:solidFill>
                          <a:srgbClr val="333333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9169" marR="39169" marT="0" marB="0" anchor="ctr">
                    <a:lnL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relaxedInset"/>
                      <a:lightRig rig="flood" dir="t"/>
                    </a:cell3D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</a:tr>
              <a:tr h="3459247">
                <a:tc vMerge="1">
                  <a:txBody>
                    <a:bodyPr/>
                    <a:lstStyle/>
                    <a:p>
                      <a:pPr marL="0"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b="1" dirty="0">
                        <a:solidFill>
                          <a:srgbClr val="333333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9169" marR="39169" marT="0" marB="0" anchor="ctr">
                    <a:lnL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relaxedInset"/>
                      <a:lightRig rig="flood" dir="t"/>
                    </a:cell3D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381000" algn="ctr">
                        <a:spcAft>
                          <a:spcPts val="0"/>
                        </a:spcAft>
                      </a:pPr>
                      <a:endParaRPr lang="ru-RU" sz="1200" dirty="0">
                        <a:solidFill>
                          <a:srgbClr val="000000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marL="0" indent="0" algn="ctr">
                        <a:spcAft>
                          <a:spcPts val="0"/>
                        </a:spcAft>
                      </a:pPr>
                      <a:endParaRPr lang="ru-RU" sz="1200" dirty="0" smtClean="0">
                        <a:solidFill>
                          <a:srgbClr val="000000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marL="0" indent="0" algn="ctr">
                        <a:spcAft>
                          <a:spcPts val="0"/>
                        </a:spcAft>
                      </a:pPr>
                      <a:endParaRPr lang="ru-RU" sz="1200" dirty="0" smtClean="0">
                        <a:solidFill>
                          <a:srgbClr val="000000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marL="0" indent="0"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Воде </a:t>
                      </a: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Огонь нужен только лишь для того, чтобы ее немного подогреть, если же Воду довести до кипения – итог ясен.</a:t>
                      </a:r>
                      <a:endParaRPr lang="ru-RU" sz="1200" dirty="0">
                        <a:solidFill>
                          <a:srgbClr val="333333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0"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Земля в Воде вызывает муть, которая постепенно осядет. </a:t>
                      </a:r>
                      <a:endParaRPr lang="ru-RU" sz="1200" dirty="0">
                        <a:solidFill>
                          <a:srgbClr val="333333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9169" marR="39169" marT="0" marB="0">
                    <a:lnL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relaxedInset"/>
                      <a:lightRig rig="flood" dir="t"/>
                    </a:cell3D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70C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Огонь</a:t>
                      </a:r>
                      <a:endParaRPr lang="ru-RU" sz="1200" dirty="0">
                        <a:solidFill>
                          <a:srgbClr val="333333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0"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err="1" smtClean="0">
                          <a:solidFill>
                            <a:srgbClr val="333333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Хиврич</a:t>
                      </a:r>
                      <a:r>
                        <a:rPr lang="ru-RU" sz="1200" dirty="0" smtClean="0">
                          <a:solidFill>
                            <a:srgbClr val="333333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Сергей</a:t>
                      </a:r>
                      <a:endParaRPr lang="ru-RU" sz="1200" dirty="0" smtClean="0">
                        <a:solidFill>
                          <a:srgbClr val="333333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0"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err="1" smtClean="0">
                          <a:solidFill>
                            <a:srgbClr val="333333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Чупревич</a:t>
                      </a:r>
                      <a:r>
                        <a:rPr lang="ru-RU" sz="1200" dirty="0" smtClean="0">
                          <a:solidFill>
                            <a:srgbClr val="333333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200" dirty="0" err="1" smtClean="0">
                          <a:solidFill>
                            <a:srgbClr val="333333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Инга</a:t>
                      </a:r>
                      <a:endParaRPr lang="ru-RU" sz="1200" dirty="0" smtClean="0">
                        <a:solidFill>
                          <a:srgbClr val="333333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0"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Овчинников Витя</a:t>
                      </a:r>
                      <a:endParaRPr lang="ru-RU" sz="1200" dirty="0" smtClean="0">
                        <a:solidFill>
                          <a:srgbClr val="333333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0"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err="1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Крисанова</a:t>
                      </a:r>
                      <a:r>
                        <a:rPr lang="ru-RU" sz="1200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Настя</a:t>
                      </a:r>
                      <a:endParaRPr lang="ru-RU" sz="1200" dirty="0">
                        <a:solidFill>
                          <a:srgbClr val="333333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0"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Разумцева</a:t>
                      </a: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1200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Тася</a:t>
                      </a:r>
                      <a:endParaRPr lang="ru-RU" sz="1200" dirty="0">
                        <a:solidFill>
                          <a:srgbClr val="333333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0"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Брюханова Настя</a:t>
                      </a:r>
                      <a:endParaRPr lang="ru-RU" sz="1200" dirty="0">
                        <a:solidFill>
                          <a:srgbClr val="333333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0"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70C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Земля</a:t>
                      </a:r>
                      <a:endParaRPr lang="ru-RU" sz="1200" dirty="0">
                        <a:solidFill>
                          <a:srgbClr val="333333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0"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Абдухалил</a:t>
                      </a: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Коля</a:t>
                      </a:r>
                      <a:endParaRPr lang="ru-RU" sz="1200" dirty="0">
                        <a:solidFill>
                          <a:srgbClr val="333333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0"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Гузеев</a:t>
                      </a: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Саша</a:t>
                      </a:r>
                      <a:endParaRPr lang="ru-RU" sz="1200" dirty="0">
                        <a:solidFill>
                          <a:srgbClr val="333333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0"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Федоренко Марина</a:t>
                      </a:r>
                      <a:endParaRPr lang="ru-RU" sz="1200" dirty="0">
                        <a:solidFill>
                          <a:srgbClr val="333333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0"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Коноплева Таня</a:t>
                      </a:r>
                      <a:endParaRPr lang="ru-RU" sz="1200" dirty="0">
                        <a:solidFill>
                          <a:srgbClr val="333333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0"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Борисова Валя</a:t>
                      </a:r>
                      <a:endParaRPr lang="ru-RU" sz="1200" dirty="0">
                        <a:solidFill>
                          <a:srgbClr val="333333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0"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Пономарев Алексей</a:t>
                      </a:r>
                      <a:endParaRPr lang="ru-RU" sz="1200" dirty="0">
                        <a:solidFill>
                          <a:srgbClr val="333333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0"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Кузьменкова Аня</a:t>
                      </a:r>
                      <a:endParaRPr lang="ru-RU" sz="1200" dirty="0">
                        <a:solidFill>
                          <a:srgbClr val="333333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0"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Бондар Саша</a:t>
                      </a:r>
                      <a:endParaRPr lang="ru-RU" sz="1200" dirty="0">
                        <a:solidFill>
                          <a:srgbClr val="333333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9169" marR="39169" marT="0" marB="0" anchor="ctr">
                    <a:lnL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relaxedInset"/>
                      <a:lightRig rig="flood" dir="t"/>
                    </a:cell3D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</a:tr>
            </a:tbl>
          </a:graphicData>
        </a:graphic>
      </p:graphicFrame>
      <p:sp>
        <p:nvSpPr>
          <p:cNvPr id="43011" name="AutoShape 3"/>
          <p:cNvSpPr>
            <a:spLocks noChangeArrowheads="1"/>
          </p:cNvSpPr>
          <p:nvPr/>
        </p:nvSpPr>
        <p:spPr bwMode="auto">
          <a:xfrm>
            <a:off x="3786182" y="2428868"/>
            <a:ext cx="1630363" cy="177800"/>
          </a:xfrm>
          <a:prstGeom prst="leftArrow">
            <a:avLst>
              <a:gd name="adj1" fmla="val 50000"/>
              <a:gd name="adj2" fmla="val 229241"/>
            </a:avLst>
          </a:prstGeom>
          <a:solidFill>
            <a:srgbClr val="00B050"/>
          </a:solidFill>
          <a:ln w="0">
            <a:noFill/>
            <a:miter lim="800000"/>
            <a:headEnd/>
            <a:tailEnd/>
          </a:ln>
          <a:effectLst>
            <a:outerShdw dist="28398" dir="3806097" algn="ctr" rotWithShape="0">
              <a:srgbClr val="974706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3009" name="AutoShape 1"/>
          <p:cNvSpPr>
            <a:spLocks noChangeArrowheads="1"/>
          </p:cNvSpPr>
          <p:nvPr/>
        </p:nvSpPr>
        <p:spPr bwMode="auto">
          <a:xfrm>
            <a:off x="4143372" y="4929198"/>
            <a:ext cx="842962" cy="177800"/>
          </a:xfrm>
          <a:prstGeom prst="leftArrow">
            <a:avLst>
              <a:gd name="adj1" fmla="val 50000"/>
              <a:gd name="adj2" fmla="val 118527"/>
            </a:avLst>
          </a:prstGeom>
          <a:solidFill>
            <a:srgbClr val="FF0000"/>
          </a:solidFill>
          <a:ln w="0">
            <a:noFill/>
            <a:miter lim="800000"/>
            <a:headEnd/>
            <a:tailEnd/>
          </a:ln>
          <a:effectLst>
            <a:outerShdw dist="28398" dir="3806097" algn="ctr" rotWithShape="0">
              <a:srgbClr val="974706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3010" name="AutoShape 2"/>
          <p:cNvSpPr>
            <a:spLocks noChangeArrowheads="1"/>
          </p:cNvSpPr>
          <p:nvPr/>
        </p:nvSpPr>
        <p:spPr bwMode="auto">
          <a:xfrm>
            <a:off x="4143372" y="5214950"/>
            <a:ext cx="842962" cy="177800"/>
          </a:xfrm>
          <a:prstGeom prst="leftArrow">
            <a:avLst>
              <a:gd name="adj1" fmla="val 50000"/>
              <a:gd name="adj2" fmla="val 118527"/>
            </a:avLst>
          </a:prstGeom>
          <a:solidFill>
            <a:srgbClr val="00B050"/>
          </a:solidFill>
          <a:ln w="0">
            <a:noFill/>
            <a:miter lim="800000"/>
            <a:headEnd/>
            <a:tailEnd/>
          </a:ln>
          <a:effectLst>
            <a:outerShdw dist="28398" dir="3806097" algn="ctr" rotWithShape="0">
              <a:srgbClr val="4E6128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</p:cSld>
  <p:clrMapOvr>
    <a:masterClrMapping/>
  </p:clrMapOvr>
  <p:transition>
    <p:cover dir="u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428596" y="214290"/>
            <a:ext cx="8215370" cy="400110"/>
          </a:xfrm>
          <a:prstGeom prst="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2000" b="1" spc="50" dirty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Таблица совместимости учащихся между собой по стихиям</a:t>
            </a: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1071538" y="1000107"/>
          <a:ext cx="7143799" cy="5512334"/>
        </p:xfrm>
        <a:graphic>
          <a:graphicData uri="http://schemas.openxmlformats.org/drawingml/2006/table">
            <a:tbl>
              <a:tblPr>
                <a:effectLst>
                  <a:innerShdw blurRad="114300">
                    <a:prstClr val="black"/>
                  </a:innerShdw>
                </a:effectLst>
              </a:tblPr>
              <a:tblGrid>
                <a:gridCol w="2381017"/>
                <a:gridCol w="2381017"/>
                <a:gridCol w="2381765"/>
              </a:tblGrid>
              <a:tr h="1809763">
                <a:tc row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70C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Воздух</a:t>
                      </a: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Латышев Дима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Белых Марина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Рогачева Аня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Мартыненкова</a:t>
                      </a: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Света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Зюкин</a:t>
                      </a: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Алеша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Сесь</a:t>
                      </a: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Федя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Порожняк Максим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Маренчук</a:t>
                      </a: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Виталик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Черемина</a:t>
                      </a: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Кристина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7863" marR="37863" marT="0" marB="0" anchor="ctr">
                    <a:lnL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relaxedInset"/>
                      <a:lightRig rig="flood" dir="t"/>
                    </a:cell3D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 smtClean="0">
                        <a:solidFill>
                          <a:srgbClr val="000000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Воздуху </a:t>
                      </a: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Вода нужна для того, чтобы поддерживать правильную влажность, без Воды Воздух высыхает, становится черствым. 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7863" marR="37863" marT="0" marB="0">
                    <a:lnL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relaxedInset"/>
                      <a:lightRig rig="flood" dir="t"/>
                    </a:cell3D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70C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Вода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Пылин</a:t>
                      </a: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Данила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Харьковский Миша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Дичану</a:t>
                      </a: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Женя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Пантелеев Витя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Сергутина</a:t>
                      </a: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Вероника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Бардина Лена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Бакурина</a:t>
                      </a: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Алина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7863" marR="37863" marT="0" marB="0" anchor="ctr">
                    <a:lnL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relaxedInset"/>
                      <a:lightRig rig="flood" dir="t"/>
                    </a:cell3D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</a:tr>
              <a:tr h="1809763">
                <a:tc v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7863" marR="378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Воздуху </a:t>
                      </a: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огонь, в общем-то, </a:t>
                      </a:r>
                      <a:endParaRPr lang="ru-RU" sz="1200" dirty="0" smtClean="0">
                        <a:solidFill>
                          <a:srgbClr val="000000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вреден </a:t>
                      </a: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– съедает его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7863" marR="37863" marT="0" marB="0">
                    <a:lnL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relaxedInset"/>
                      <a:lightRig rig="flood" dir="t"/>
                    </a:cell3D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70C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Огонь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err="1">
                          <a:latin typeface="Times New Roman"/>
                          <a:ea typeface="Times New Roman"/>
                          <a:cs typeface="Times New Roman"/>
                        </a:rPr>
                        <a:t>Хиврич</a:t>
                      </a: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 Сергей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err="1">
                          <a:latin typeface="Times New Roman"/>
                          <a:ea typeface="Times New Roman"/>
                          <a:cs typeface="Times New Roman"/>
                        </a:rPr>
                        <a:t>Чупревич</a:t>
                      </a: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200" dirty="0" err="1">
                          <a:latin typeface="Times New Roman"/>
                          <a:ea typeface="Times New Roman"/>
                          <a:cs typeface="Times New Roman"/>
                        </a:rPr>
                        <a:t>Инга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Овчинников Витя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1200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Крисанова</a:t>
                      </a: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Настя 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Разумцева</a:t>
                      </a: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1200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Тася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Брюханова Настя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7863" marR="37863" marT="0" marB="0" anchor="ctr">
                    <a:lnL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relaxedInset"/>
                      <a:lightRig rig="flood" dir="t"/>
                    </a:cell3D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</a:tr>
              <a:tr h="1809763">
                <a:tc v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7863" marR="378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Отношения будут зависеть от Воздуха и продолжатся столько, сколько нужно будет Воздуху.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7863" marR="37863" marT="0" marB="0">
                    <a:lnL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relaxedInset"/>
                      <a:lightRig rig="flood" dir="t"/>
                    </a:cell3D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70C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Земля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Абдухалил</a:t>
                      </a: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Коля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Гузеев</a:t>
                      </a: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Саша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Федоренко Марина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Коноплева Таня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Борисова Валя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Пономарев Алексей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Кузьменкова Аня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Бондар Саша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7863" marR="37863" marT="0" marB="0" anchor="ctr">
                    <a:lnL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relaxedInset"/>
                      <a:lightRig rig="flood" dir="t"/>
                    </a:cell3D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</a:tr>
            </a:tbl>
          </a:graphicData>
        </a:graphic>
      </p:graphicFrame>
      <p:sp>
        <p:nvSpPr>
          <p:cNvPr id="40968" name="AutoShape 8"/>
          <p:cNvSpPr>
            <a:spLocks noChangeArrowheads="1"/>
          </p:cNvSpPr>
          <p:nvPr/>
        </p:nvSpPr>
        <p:spPr bwMode="auto">
          <a:xfrm>
            <a:off x="4143372" y="2071678"/>
            <a:ext cx="842962" cy="177800"/>
          </a:xfrm>
          <a:prstGeom prst="leftArrow">
            <a:avLst>
              <a:gd name="adj1" fmla="val 50000"/>
              <a:gd name="adj2" fmla="val 118527"/>
            </a:avLst>
          </a:prstGeom>
          <a:solidFill>
            <a:srgbClr val="00B050"/>
          </a:solidFill>
          <a:ln w="0">
            <a:noFill/>
            <a:miter lim="800000"/>
            <a:headEnd/>
            <a:tailEnd/>
          </a:ln>
          <a:effectLst>
            <a:outerShdw dist="28398" dir="3806097" algn="ctr" rotWithShape="0">
              <a:srgbClr val="4E6128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0969" name="AutoShape 9"/>
          <p:cNvSpPr>
            <a:spLocks noChangeArrowheads="1"/>
          </p:cNvSpPr>
          <p:nvPr/>
        </p:nvSpPr>
        <p:spPr bwMode="auto">
          <a:xfrm>
            <a:off x="4143372" y="3286124"/>
            <a:ext cx="842962" cy="177800"/>
          </a:xfrm>
          <a:prstGeom prst="leftArrow">
            <a:avLst>
              <a:gd name="adj1" fmla="val 50000"/>
              <a:gd name="adj2" fmla="val 118527"/>
            </a:avLst>
          </a:prstGeom>
          <a:solidFill>
            <a:srgbClr val="FF0000"/>
          </a:solidFill>
          <a:ln w="0">
            <a:noFill/>
            <a:miter lim="800000"/>
            <a:headEnd/>
            <a:tailEnd/>
          </a:ln>
          <a:effectLst>
            <a:outerShdw dist="28398" dir="3806097" algn="ctr" rotWithShape="0">
              <a:srgbClr val="974706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0964" name="AutoShape 4"/>
          <p:cNvSpPr>
            <a:spLocks noChangeArrowheads="1"/>
          </p:cNvSpPr>
          <p:nvPr/>
        </p:nvSpPr>
        <p:spPr bwMode="auto">
          <a:xfrm>
            <a:off x="4143372" y="2357430"/>
            <a:ext cx="842963" cy="177800"/>
          </a:xfrm>
          <a:prstGeom prst="leftArrow">
            <a:avLst>
              <a:gd name="adj1" fmla="val 50000"/>
              <a:gd name="adj2" fmla="val 118527"/>
            </a:avLst>
          </a:prstGeom>
          <a:solidFill>
            <a:srgbClr val="FF0000"/>
          </a:solidFill>
          <a:ln w="0">
            <a:noFill/>
            <a:miter lim="800000"/>
            <a:headEnd/>
            <a:tailEnd/>
          </a:ln>
          <a:effectLst>
            <a:outerShdw dist="28398" dir="3806097" algn="ctr" rotWithShape="0">
              <a:srgbClr val="974706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0965" name="AutoShape 5"/>
          <p:cNvSpPr>
            <a:spLocks noChangeArrowheads="1"/>
          </p:cNvSpPr>
          <p:nvPr/>
        </p:nvSpPr>
        <p:spPr bwMode="auto">
          <a:xfrm>
            <a:off x="4143372" y="3571876"/>
            <a:ext cx="842963" cy="177800"/>
          </a:xfrm>
          <a:prstGeom prst="leftArrow">
            <a:avLst>
              <a:gd name="adj1" fmla="val 50000"/>
              <a:gd name="adj2" fmla="val 118527"/>
            </a:avLst>
          </a:prstGeom>
          <a:solidFill>
            <a:srgbClr val="FF0000"/>
          </a:solidFill>
          <a:ln w="0">
            <a:noFill/>
            <a:miter lim="800000"/>
            <a:headEnd/>
            <a:tailEnd/>
          </a:ln>
          <a:effectLst>
            <a:outerShdw dist="28398" dir="3806097" algn="ctr" rotWithShape="0">
              <a:srgbClr val="974706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0966" name="AutoShape 6"/>
          <p:cNvSpPr>
            <a:spLocks noChangeArrowheads="1"/>
          </p:cNvSpPr>
          <p:nvPr/>
        </p:nvSpPr>
        <p:spPr bwMode="auto">
          <a:xfrm>
            <a:off x="4143372" y="5286388"/>
            <a:ext cx="842963" cy="177800"/>
          </a:xfrm>
          <a:prstGeom prst="leftArrow">
            <a:avLst>
              <a:gd name="adj1" fmla="val 50000"/>
              <a:gd name="adj2" fmla="val 118527"/>
            </a:avLst>
          </a:prstGeom>
          <a:solidFill>
            <a:srgbClr val="FF0000"/>
          </a:solidFill>
          <a:ln w="0">
            <a:noFill/>
            <a:miter lim="800000"/>
            <a:headEnd/>
            <a:tailEnd/>
          </a:ln>
          <a:effectLst>
            <a:outerShdw dist="28398" dir="3806097" algn="ctr" rotWithShape="0">
              <a:srgbClr val="974706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0967" name="AutoShape 7"/>
          <p:cNvSpPr>
            <a:spLocks noChangeArrowheads="1"/>
          </p:cNvSpPr>
          <p:nvPr/>
        </p:nvSpPr>
        <p:spPr bwMode="auto">
          <a:xfrm>
            <a:off x="4143372" y="5929330"/>
            <a:ext cx="842963" cy="177800"/>
          </a:xfrm>
          <a:prstGeom prst="leftArrow">
            <a:avLst>
              <a:gd name="adj1" fmla="val 50000"/>
              <a:gd name="adj2" fmla="val 118527"/>
            </a:avLst>
          </a:prstGeom>
          <a:solidFill>
            <a:srgbClr val="00B050"/>
          </a:solidFill>
          <a:ln w="0">
            <a:noFill/>
            <a:miter lim="800000"/>
            <a:headEnd/>
            <a:tailEnd/>
          </a:ln>
          <a:effectLst>
            <a:outerShdw dist="28398" dir="3806097" algn="ctr" rotWithShape="0">
              <a:srgbClr val="4E6128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0962" name="AutoShape 2"/>
          <p:cNvSpPr>
            <a:spLocks noChangeArrowheads="1"/>
          </p:cNvSpPr>
          <p:nvPr/>
        </p:nvSpPr>
        <p:spPr bwMode="auto">
          <a:xfrm>
            <a:off x="4157665" y="5608654"/>
            <a:ext cx="842963" cy="177800"/>
          </a:xfrm>
          <a:prstGeom prst="leftArrow">
            <a:avLst>
              <a:gd name="adj1" fmla="val 50000"/>
              <a:gd name="adj2" fmla="val 118527"/>
            </a:avLst>
          </a:prstGeom>
          <a:solidFill>
            <a:srgbClr val="FF0000"/>
          </a:solidFill>
          <a:ln w="0">
            <a:noFill/>
            <a:miter lim="800000"/>
            <a:headEnd/>
            <a:tailEnd/>
          </a:ln>
          <a:effectLst>
            <a:outerShdw dist="28398" dir="3806097" algn="ctr" rotWithShape="0">
              <a:srgbClr val="974706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0963" name="AutoShape 3"/>
          <p:cNvSpPr>
            <a:spLocks noChangeArrowheads="1"/>
          </p:cNvSpPr>
          <p:nvPr/>
        </p:nvSpPr>
        <p:spPr bwMode="auto">
          <a:xfrm>
            <a:off x="4143372" y="3857628"/>
            <a:ext cx="842963" cy="177800"/>
          </a:xfrm>
          <a:prstGeom prst="leftArrow">
            <a:avLst>
              <a:gd name="adj1" fmla="val 50000"/>
              <a:gd name="adj2" fmla="val 118527"/>
            </a:avLst>
          </a:prstGeom>
          <a:solidFill>
            <a:srgbClr val="FF0000"/>
          </a:solidFill>
          <a:ln w="0">
            <a:noFill/>
            <a:miter lim="800000"/>
            <a:headEnd/>
            <a:tailEnd/>
          </a:ln>
          <a:effectLst>
            <a:outerShdw dist="28398" dir="3806097" algn="ctr" rotWithShape="0">
              <a:srgbClr val="974706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0961" name="AutoShape 1"/>
          <p:cNvSpPr>
            <a:spLocks noChangeArrowheads="1"/>
          </p:cNvSpPr>
          <p:nvPr/>
        </p:nvSpPr>
        <p:spPr bwMode="auto">
          <a:xfrm>
            <a:off x="4143372" y="4143380"/>
            <a:ext cx="842963" cy="177800"/>
          </a:xfrm>
          <a:prstGeom prst="leftArrow">
            <a:avLst>
              <a:gd name="adj1" fmla="val 50000"/>
              <a:gd name="adj2" fmla="val 118527"/>
            </a:avLst>
          </a:prstGeom>
          <a:solidFill>
            <a:srgbClr val="00B050"/>
          </a:solidFill>
          <a:ln w="0">
            <a:noFill/>
            <a:miter lim="800000"/>
            <a:headEnd/>
            <a:tailEnd/>
          </a:ln>
          <a:effectLst>
            <a:outerShdw dist="28398" dir="3806097" algn="ctr" rotWithShape="0">
              <a:srgbClr val="4E6128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</p:cSld>
  <p:clrMapOvr>
    <a:masterClrMapping/>
  </p:clrMapOvr>
  <p:transition>
    <p:cover dir="u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428596" y="214290"/>
            <a:ext cx="8215370" cy="400110"/>
          </a:xfrm>
          <a:prstGeom prst="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2000" b="1" spc="50" dirty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Таблица совместимости учащихся между собой по стихиям</a:t>
            </a: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1000099" y="1000108"/>
          <a:ext cx="7286677" cy="5462576"/>
        </p:xfrm>
        <a:graphic>
          <a:graphicData uri="http://schemas.openxmlformats.org/drawingml/2006/table">
            <a:tbl>
              <a:tblPr/>
              <a:tblGrid>
                <a:gridCol w="2428639"/>
                <a:gridCol w="2428639"/>
                <a:gridCol w="2429399"/>
              </a:tblGrid>
              <a:tr h="3521615">
                <a:tc rowSpan="2">
                  <a:txBody>
                    <a:bodyPr/>
                    <a:lstStyle/>
                    <a:p>
                      <a:pPr marL="1588"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70C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Земля</a:t>
                      </a: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endParaRPr lang="ru-RU" sz="1600" b="1" dirty="0">
                        <a:solidFill>
                          <a:srgbClr val="333333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1588"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Абдухалил</a:t>
                      </a: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Коля</a:t>
                      </a:r>
                      <a:endParaRPr lang="ru-RU" sz="1600" b="1" dirty="0">
                        <a:solidFill>
                          <a:srgbClr val="333333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1588"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Гузеев</a:t>
                      </a: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Саша</a:t>
                      </a:r>
                      <a:endParaRPr lang="ru-RU" sz="1600" b="1" dirty="0">
                        <a:solidFill>
                          <a:srgbClr val="333333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1588"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Федоренко Марина</a:t>
                      </a:r>
                      <a:endParaRPr lang="ru-RU" sz="1600" b="1" dirty="0">
                        <a:solidFill>
                          <a:srgbClr val="333333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1588"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Коноплева Таня</a:t>
                      </a:r>
                      <a:endParaRPr lang="ru-RU" sz="1600" b="1" dirty="0">
                        <a:solidFill>
                          <a:srgbClr val="333333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1588"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Борисова Валя</a:t>
                      </a:r>
                      <a:endParaRPr lang="ru-RU" sz="1600" b="1" dirty="0">
                        <a:solidFill>
                          <a:srgbClr val="333333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1588"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Пономарев Алексей</a:t>
                      </a:r>
                      <a:endParaRPr lang="ru-RU" sz="1600" b="1" dirty="0">
                        <a:solidFill>
                          <a:srgbClr val="333333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1588"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Кузьменкова Аня</a:t>
                      </a:r>
                      <a:endParaRPr lang="ru-RU" sz="1600" b="1" dirty="0">
                        <a:solidFill>
                          <a:srgbClr val="333333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1588"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Бондар Саша</a:t>
                      </a:r>
                      <a:endParaRPr lang="ru-RU" sz="1600" b="1" dirty="0">
                        <a:solidFill>
                          <a:srgbClr val="333333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642" marR="36642" marT="0" marB="0" anchor="ctr">
                    <a:lnL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relaxedInset"/>
                      <a:lightRig rig="flood" dir="t"/>
                    </a:cell3D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381000" algn="ctr">
                        <a:spcAft>
                          <a:spcPts val="0"/>
                        </a:spcAft>
                      </a:pPr>
                      <a:endParaRPr lang="ru-RU" sz="1200" dirty="0">
                        <a:solidFill>
                          <a:srgbClr val="000000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marL="1588" indent="0" algn="ctr">
                        <a:spcAft>
                          <a:spcPts val="0"/>
                        </a:spcAft>
                      </a:pPr>
                      <a:endParaRPr lang="ru-RU" sz="1200" dirty="0" smtClean="0">
                        <a:solidFill>
                          <a:srgbClr val="000000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marL="1588" indent="0" algn="ctr">
                        <a:spcAft>
                          <a:spcPts val="0"/>
                        </a:spcAft>
                      </a:pPr>
                      <a:endParaRPr lang="ru-RU" sz="1200" dirty="0" smtClean="0">
                        <a:solidFill>
                          <a:srgbClr val="000000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marL="1588" indent="0" algn="ctr">
                        <a:spcAft>
                          <a:spcPts val="0"/>
                        </a:spcAft>
                      </a:pPr>
                      <a:endParaRPr lang="ru-RU" sz="1200" dirty="0" smtClean="0">
                        <a:solidFill>
                          <a:srgbClr val="000000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marL="1588" indent="0" algn="ctr">
                        <a:spcAft>
                          <a:spcPts val="0"/>
                        </a:spcAft>
                      </a:pPr>
                      <a:endParaRPr lang="ru-RU" sz="1200" dirty="0" smtClean="0">
                        <a:solidFill>
                          <a:srgbClr val="000000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marL="1588" indent="0" algn="ctr">
                        <a:spcAft>
                          <a:spcPts val="0"/>
                        </a:spcAft>
                      </a:pPr>
                      <a:endParaRPr lang="ru-RU" sz="1200" dirty="0" smtClean="0">
                        <a:solidFill>
                          <a:srgbClr val="000000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marL="1588" indent="0"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Земле </a:t>
                      </a: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Вода просто необходима – поливать для плодородия.</a:t>
                      </a:r>
                      <a:endParaRPr lang="ru-RU" sz="1200" dirty="0">
                        <a:solidFill>
                          <a:srgbClr val="333333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1588"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Земле Воздух просто необходим, чтобы Земля дышала.</a:t>
                      </a:r>
                      <a:endParaRPr lang="ru-RU" sz="1200" dirty="0">
                        <a:solidFill>
                          <a:srgbClr val="333333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642" marR="36642" marT="0" marB="0">
                    <a:lnL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relaxedInset"/>
                      <a:lightRig rig="flood" dir="t"/>
                    </a:cell3D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1588"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70C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Вода</a:t>
                      </a:r>
                      <a:endParaRPr lang="ru-RU" sz="1200" dirty="0">
                        <a:solidFill>
                          <a:srgbClr val="333333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1588"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Пылин</a:t>
                      </a: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Данила</a:t>
                      </a:r>
                      <a:endParaRPr lang="ru-RU" sz="1200" dirty="0">
                        <a:solidFill>
                          <a:srgbClr val="333333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1588"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Харьковский Миша</a:t>
                      </a:r>
                      <a:endParaRPr lang="ru-RU" sz="1200" dirty="0">
                        <a:solidFill>
                          <a:srgbClr val="333333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1588"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Дичану</a:t>
                      </a: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Женя</a:t>
                      </a:r>
                      <a:endParaRPr lang="ru-RU" sz="1200" dirty="0">
                        <a:solidFill>
                          <a:srgbClr val="333333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1588"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Пантелеев Витя</a:t>
                      </a:r>
                      <a:endParaRPr lang="ru-RU" sz="1200" dirty="0">
                        <a:solidFill>
                          <a:srgbClr val="333333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1588"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Сергутина</a:t>
                      </a: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Вероника</a:t>
                      </a:r>
                      <a:endParaRPr lang="ru-RU" sz="1200" dirty="0">
                        <a:solidFill>
                          <a:srgbClr val="333333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1588"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Бардина Лена</a:t>
                      </a:r>
                      <a:endParaRPr lang="ru-RU" sz="1200" dirty="0">
                        <a:solidFill>
                          <a:srgbClr val="333333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1588"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Бакурина</a:t>
                      </a: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Алина</a:t>
                      </a:r>
                      <a:endParaRPr lang="ru-RU" sz="1200" dirty="0">
                        <a:solidFill>
                          <a:srgbClr val="333333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1588"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70C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Воздух</a:t>
                      </a:r>
                      <a:endParaRPr lang="ru-RU" sz="1200" dirty="0">
                        <a:solidFill>
                          <a:srgbClr val="333333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1588"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Латышев Дима</a:t>
                      </a:r>
                      <a:endParaRPr lang="ru-RU" sz="1200" dirty="0">
                        <a:solidFill>
                          <a:srgbClr val="333333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1588"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Белых Марина</a:t>
                      </a:r>
                      <a:endParaRPr lang="ru-RU" sz="1200" dirty="0">
                        <a:solidFill>
                          <a:srgbClr val="333333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1588"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Рогачева Аня</a:t>
                      </a:r>
                      <a:endParaRPr lang="ru-RU" sz="1200" dirty="0">
                        <a:solidFill>
                          <a:srgbClr val="333333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1588"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Мартыненкова</a:t>
                      </a: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Света</a:t>
                      </a:r>
                      <a:endParaRPr lang="ru-RU" sz="1200" dirty="0">
                        <a:solidFill>
                          <a:srgbClr val="333333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1588"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Зюкин</a:t>
                      </a: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Алеша</a:t>
                      </a:r>
                      <a:endParaRPr lang="ru-RU" sz="1200" dirty="0">
                        <a:solidFill>
                          <a:srgbClr val="333333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1588"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Сесь</a:t>
                      </a: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Федя</a:t>
                      </a:r>
                      <a:endParaRPr lang="ru-RU" sz="1200" dirty="0">
                        <a:solidFill>
                          <a:srgbClr val="333333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1588"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Порожняк Максим</a:t>
                      </a:r>
                      <a:endParaRPr lang="ru-RU" sz="1200" dirty="0">
                        <a:solidFill>
                          <a:srgbClr val="333333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1588"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Маренчук</a:t>
                      </a: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Виталик</a:t>
                      </a:r>
                      <a:endParaRPr lang="ru-RU" sz="1200" dirty="0">
                        <a:solidFill>
                          <a:srgbClr val="333333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1588"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Черемина</a:t>
                      </a: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Кристина</a:t>
                      </a:r>
                      <a:endParaRPr lang="ru-RU" sz="1200" dirty="0">
                        <a:solidFill>
                          <a:srgbClr val="333333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642" marR="36642" marT="0" marB="0" anchor="ctr">
                    <a:lnL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relaxedInset"/>
                      <a:lightRig rig="flood" dir="t"/>
                    </a:cell3D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</a:tr>
              <a:tr h="1676960">
                <a:tc vMerge="1">
                  <a:txBody>
                    <a:bodyPr/>
                    <a:lstStyle/>
                    <a:p>
                      <a:pPr marL="3810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" dirty="0">
                        <a:solidFill>
                          <a:srgbClr val="333333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642" marR="366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81000" algn="ctr">
                        <a:spcAft>
                          <a:spcPts val="0"/>
                        </a:spcAft>
                      </a:pPr>
                      <a:endParaRPr lang="ru-RU" sz="1200" dirty="0">
                        <a:solidFill>
                          <a:srgbClr val="000000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marL="1588" indent="0"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Земле Огонь приятен не всегда. Если Землю перекалить – получится горячая пустыня.</a:t>
                      </a:r>
                      <a:endParaRPr lang="ru-RU" sz="1200" dirty="0">
                        <a:solidFill>
                          <a:srgbClr val="333333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642" marR="36642" marT="0" marB="0">
                    <a:lnL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relaxedInset"/>
                      <a:lightRig rig="flood" dir="t"/>
                    </a:cell3D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1588"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70C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Огонь</a:t>
                      </a:r>
                      <a:endParaRPr lang="ru-RU" sz="1200" dirty="0">
                        <a:solidFill>
                          <a:srgbClr val="333333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1588"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err="1">
                          <a:solidFill>
                            <a:srgbClr val="333333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Хиврич</a:t>
                      </a:r>
                      <a:r>
                        <a:rPr lang="ru-RU" sz="1200" dirty="0">
                          <a:solidFill>
                            <a:srgbClr val="333333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Сергей</a:t>
                      </a:r>
                      <a:endParaRPr lang="ru-RU" sz="1200" dirty="0">
                        <a:solidFill>
                          <a:srgbClr val="333333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1588"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err="1">
                          <a:solidFill>
                            <a:srgbClr val="333333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Чупревич</a:t>
                      </a:r>
                      <a:r>
                        <a:rPr lang="ru-RU" sz="1200" dirty="0">
                          <a:solidFill>
                            <a:srgbClr val="333333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200" dirty="0" err="1">
                          <a:solidFill>
                            <a:srgbClr val="333333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Инга</a:t>
                      </a:r>
                      <a:endParaRPr lang="ru-RU" sz="1200" dirty="0">
                        <a:solidFill>
                          <a:srgbClr val="333333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1588"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Овчинников Витя</a:t>
                      </a:r>
                      <a:endParaRPr lang="ru-RU" sz="1200" dirty="0">
                        <a:solidFill>
                          <a:srgbClr val="333333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1588"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Крисанова</a:t>
                      </a: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Настя</a:t>
                      </a:r>
                      <a:endParaRPr lang="ru-RU" sz="1200" dirty="0">
                        <a:solidFill>
                          <a:srgbClr val="333333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1588"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Разумцева</a:t>
                      </a: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1200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Тася</a:t>
                      </a:r>
                      <a:endParaRPr lang="ru-RU" sz="1200" dirty="0">
                        <a:solidFill>
                          <a:srgbClr val="333333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1588"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Брюханова Настя</a:t>
                      </a:r>
                      <a:endParaRPr lang="ru-RU" sz="1200" dirty="0">
                        <a:solidFill>
                          <a:srgbClr val="333333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642" marR="36642" marT="0" marB="0" anchor="ctr">
                    <a:lnL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relaxedInset"/>
                      <a:lightRig rig="flood" dir="t"/>
                    </a:cell3D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</a:tr>
            </a:tbl>
          </a:graphicData>
        </a:graphic>
      </p:graphicFrame>
      <p:sp>
        <p:nvSpPr>
          <p:cNvPr id="41987" name="AutoShape 3"/>
          <p:cNvSpPr>
            <a:spLocks noChangeArrowheads="1"/>
          </p:cNvSpPr>
          <p:nvPr/>
        </p:nvSpPr>
        <p:spPr bwMode="auto">
          <a:xfrm>
            <a:off x="3786182" y="3143248"/>
            <a:ext cx="1630362" cy="177800"/>
          </a:xfrm>
          <a:prstGeom prst="leftArrow">
            <a:avLst>
              <a:gd name="adj1" fmla="val 50000"/>
              <a:gd name="adj2" fmla="val 229241"/>
            </a:avLst>
          </a:prstGeom>
          <a:solidFill>
            <a:srgbClr val="00B050"/>
          </a:solidFill>
          <a:ln w="0">
            <a:noFill/>
            <a:miter lim="800000"/>
            <a:headEnd/>
            <a:tailEnd/>
          </a:ln>
          <a:effectLst>
            <a:outerShdw dist="28398" dir="3806097" algn="ctr" rotWithShape="0">
              <a:srgbClr val="4E6128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1985" name="AutoShape 1"/>
          <p:cNvSpPr>
            <a:spLocks noChangeArrowheads="1"/>
          </p:cNvSpPr>
          <p:nvPr/>
        </p:nvSpPr>
        <p:spPr bwMode="auto">
          <a:xfrm>
            <a:off x="4214810" y="5572140"/>
            <a:ext cx="842962" cy="177800"/>
          </a:xfrm>
          <a:prstGeom prst="leftArrow">
            <a:avLst>
              <a:gd name="adj1" fmla="val 50000"/>
              <a:gd name="adj2" fmla="val 118527"/>
            </a:avLst>
          </a:prstGeom>
          <a:solidFill>
            <a:srgbClr val="FF0000"/>
          </a:solidFill>
          <a:ln w="0">
            <a:noFill/>
            <a:miter lim="800000"/>
            <a:headEnd/>
            <a:tailEnd/>
          </a:ln>
          <a:effectLst>
            <a:outerShdw dist="28398" dir="3806097" algn="ctr" rotWithShape="0">
              <a:srgbClr val="974706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1986" name="AutoShape 2"/>
          <p:cNvSpPr>
            <a:spLocks noChangeArrowheads="1"/>
          </p:cNvSpPr>
          <p:nvPr/>
        </p:nvSpPr>
        <p:spPr bwMode="auto">
          <a:xfrm>
            <a:off x="4214810" y="5929330"/>
            <a:ext cx="842963" cy="177800"/>
          </a:xfrm>
          <a:prstGeom prst="leftArrow">
            <a:avLst>
              <a:gd name="adj1" fmla="val 50000"/>
              <a:gd name="adj2" fmla="val 118527"/>
            </a:avLst>
          </a:prstGeom>
          <a:solidFill>
            <a:srgbClr val="00B050"/>
          </a:solidFill>
          <a:ln w="0">
            <a:noFill/>
            <a:miter lim="800000"/>
            <a:headEnd/>
            <a:tailEnd/>
          </a:ln>
          <a:effectLst>
            <a:outerShdw dist="28398" dir="3806097" algn="ctr" rotWithShape="0">
              <a:srgbClr val="4E6128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</p:cSld>
  <p:clrMapOvr>
    <a:masterClrMapping/>
  </p:clrMapOvr>
  <p:transition>
    <p:cover dir="u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28596" y="214290"/>
            <a:ext cx="8215370" cy="707886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2000" b="1" spc="50" dirty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Общие астрологические рекомендации учащимся </a:t>
            </a:r>
          </a:p>
          <a:p>
            <a:pPr algn="ctr">
              <a:defRPr/>
            </a:pPr>
            <a:r>
              <a:rPr lang="ru-RU" sz="2000" b="1" spc="50" dirty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для занятий спортом</a:t>
            </a: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714375" y="1397000"/>
          <a:ext cx="8001056" cy="48209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857388"/>
                <a:gridCol w="6143668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Знак зодиака</a:t>
                      </a:r>
                      <a:endParaRPr lang="ru-RU" b="1" dirty="0"/>
                    </a:p>
                  </a:txBody>
                  <a:tcPr anchor="ctr">
                    <a:lnL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Рекомендации</a:t>
                      </a:r>
                      <a:endParaRPr lang="ru-RU" b="1" dirty="0"/>
                    </a:p>
                  </a:txBody>
                  <a:tcPr anchor="ctr">
                    <a:lnR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0000FF"/>
                          </a:solidFill>
                        </a:rPr>
                        <a:t>Овен</a:t>
                      </a:r>
                      <a:endParaRPr lang="ru-RU" b="1" dirty="0">
                        <a:solidFill>
                          <a:srgbClr val="0000FF"/>
                        </a:solidFill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Бокс, бег, автогонки, коньки, борьба</a:t>
                      </a:r>
                      <a:endParaRPr lang="ru-RU" dirty="0"/>
                    </a:p>
                  </a:txBody>
                  <a:tcPr anchor="ctr">
                    <a:lnR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0000FF"/>
                          </a:solidFill>
                        </a:rPr>
                        <a:t>Телец</a:t>
                      </a:r>
                      <a:endParaRPr lang="ru-RU" b="1" dirty="0">
                        <a:solidFill>
                          <a:srgbClr val="0000FF"/>
                        </a:solidFill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Тяжелая</a:t>
                      </a:r>
                      <a:r>
                        <a:rPr lang="ru-RU" baseline="0" dirty="0" smtClean="0"/>
                        <a:t> атлетика, метание ядра, культуризм</a:t>
                      </a:r>
                      <a:endParaRPr lang="ru-RU" dirty="0"/>
                    </a:p>
                  </a:txBody>
                  <a:tcPr anchor="ctr">
                    <a:lnR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0000FF"/>
                          </a:solidFill>
                        </a:rPr>
                        <a:t>Близнецы</a:t>
                      </a:r>
                      <a:endParaRPr lang="ru-RU" b="1" dirty="0">
                        <a:solidFill>
                          <a:srgbClr val="0000FF"/>
                        </a:solidFill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Футбол, баскетбол, волейбол, велоспорт, акробатика</a:t>
                      </a:r>
                      <a:endParaRPr lang="ru-RU" dirty="0"/>
                    </a:p>
                  </a:txBody>
                  <a:tcPr anchor="ctr">
                    <a:lnR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0000FF"/>
                          </a:solidFill>
                        </a:rPr>
                        <a:t>Рак</a:t>
                      </a:r>
                      <a:endParaRPr lang="ru-RU" b="1" dirty="0">
                        <a:solidFill>
                          <a:srgbClr val="0000FF"/>
                        </a:solidFill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Плавание, прыжки в воду</a:t>
                      </a:r>
                      <a:endParaRPr lang="ru-RU" dirty="0"/>
                    </a:p>
                  </a:txBody>
                  <a:tcPr anchor="ctr">
                    <a:lnR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0000FF"/>
                          </a:solidFill>
                        </a:rPr>
                        <a:t>Лев</a:t>
                      </a:r>
                      <a:endParaRPr lang="ru-RU" b="1" dirty="0">
                        <a:solidFill>
                          <a:srgbClr val="0000FF"/>
                        </a:solidFill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Фигурное катание, гимнастика, культуризм</a:t>
                      </a:r>
                      <a:endParaRPr lang="ru-RU" dirty="0"/>
                    </a:p>
                  </a:txBody>
                  <a:tcPr anchor="ctr">
                    <a:lnR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0000FF"/>
                          </a:solidFill>
                        </a:rPr>
                        <a:t>Дева</a:t>
                      </a:r>
                      <a:endParaRPr lang="ru-RU" b="1" dirty="0">
                        <a:solidFill>
                          <a:srgbClr val="0000FF"/>
                        </a:solidFill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Шахматы, футбол, хоккей,  </a:t>
                      </a:r>
                      <a:r>
                        <a:rPr lang="ru-RU" dirty="0" err="1" smtClean="0"/>
                        <a:t>н</a:t>
                      </a:r>
                      <a:r>
                        <a:rPr lang="ru-RU" dirty="0" smtClean="0"/>
                        <a:t>/теннис, бадминтон</a:t>
                      </a:r>
                      <a:endParaRPr lang="ru-RU" dirty="0"/>
                    </a:p>
                  </a:txBody>
                  <a:tcPr anchor="ctr">
                    <a:lnR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0000FF"/>
                          </a:solidFill>
                        </a:rPr>
                        <a:t>Весы</a:t>
                      </a:r>
                      <a:endParaRPr lang="ru-RU" b="1" dirty="0">
                        <a:solidFill>
                          <a:srgbClr val="0000FF"/>
                        </a:solidFill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Гимнастика, фехтование,  теннис, аэробика</a:t>
                      </a:r>
                      <a:endParaRPr lang="ru-RU" dirty="0"/>
                    </a:p>
                  </a:txBody>
                  <a:tcPr anchor="ctr">
                    <a:lnR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0000FF"/>
                          </a:solidFill>
                        </a:rPr>
                        <a:t>Скорпион</a:t>
                      </a:r>
                      <a:endParaRPr lang="ru-RU" b="1" dirty="0">
                        <a:solidFill>
                          <a:srgbClr val="0000FF"/>
                        </a:solidFill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Бокс, водный туризм, подводное плавание</a:t>
                      </a:r>
                      <a:endParaRPr lang="ru-RU" dirty="0"/>
                    </a:p>
                  </a:txBody>
                  <a:tcPr anchor="ctr">
                    <a:lnR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0000FF"/>
                          </a:solidFill>
                        </a:rPr>
                        <a:t>Стрелец</a:t>
                      </a:r>
                      <a:endParaRPr lang="ru-RU" b="1" dirty="0">
                        <a:solidFill>
                          <a:srgbClr val="0000FF"/>
                        </a:solidFill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Стрельба из лука, метание копья, восточные единоборства</a:t>
                      </a:r>
                      <a:endParaRPr lang="ru-RU" dirty="0"/>
                    </a:p>
                  </a:txBody>
                  <a:tcPr anchor="ctr">
                    <a:lnR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0000FF"/>
                          </a:solidFill>
                        </a:rPr>
                        <a:t>Козерог</a:t>
                      </a:r>
                      <a:endParaRPr lang="ru-RU" b="1" dirty="0">
                        <a:solidFill>
                          <a:srgbClr val="0000FF"/>
                        </a:solidFill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Альпинизм, горные лыжи, бег на длинные дистанции</a:t>
                      </a:r>
                      <a:endParaRPr lang="ru-RU" dirty="0"/>
                    </a:p>
                  </a:txBody>
                  <a:tcPr anchor="ctr">
                    <a:lnR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0000FF"/>
                          </a:solidFill>
                        </a:rPr>
                        <a:t>Водолей</a:t>
                      </a:r>
                      <a:endParaRPr lang="ru-RU" b="1" dirty="0">
                        <a:solidFill>
                          <a:srgbClr val="0000FF"/>
                        </a:solidFill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Теннис,</a:t>
                      </a:r>
                      <a:r>
                        <a:rPr lang="ru-RU" baseline="0" dirty="0" smtClean="0"/>
                        <a:t> прыжки в высоту, футбол, баскетбол, волейбол</a:t>
                      </a:r>
                      <a:endParaRPr lang="ru-RU" dirty="0"/>
                    </a:p>
                  </a:txBody>
                  <a:tcPr anchor="ctr">
                    <a:lnR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0000FF"/>
                          </a:solidFill>
                        </a:rPr>
                        <a:t>Рыбы</a:t>
                      </a:r>
                      <a:endParaRPr lang="ru-RU" b="1" dirty="0">
                        <a:solidFill>
                          <a:srgbClr val="0000FF"/>
                        </a:solidFill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Фигурное катание, плавание, гимнастика</a:t>
                      </a:r>
                      <a:endParaRPr lang="ru-RU" dirty="0"/>
                    </a:p>
                  </a:txBody>
                  <a:tcPr anchor="ctr">
                    <a:lnR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cover dir="u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407422" y="214290"/>
            <a:ext cx="4307718" cy="52322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ru-RU" sz="28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Планетарные периоды</a:t>
            </a:r>
            <a:endParaRPr lang="ru-RU" sz="2800" b="1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4" name="Рисунок 3" descr="Звезда Магов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1643050"/>
            <a:ext cx="2858447" cy="2786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</p:pic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428596" y="5000636"/>
          <a:ext cx="3500462" cy="1717548"/>
        </p:xfrm>
        <a:graphic>
          <a:graphicData uri="http://schemas.openxmlformats.org/drawingml/2006/table">
            <a:tbl>
              <a:tblPr/>
              <a:tblGrid>
                <a:gridCol w="1828373"/>
                <a:gridCol w="1672089"/>
              </a:tblGrid>
              <a:tr h="141605">
                <a:tc>
                  <a:txBody>
                    <a:bodyPr/>
                    <a:lstStyle/>
                    <a:p>
                      <a:pPr marL="3810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День недели</a:t>
                      </a:r>
                      <a:endParaRPr lang="ru-RU" sz="1400" b="1" dirty="0">
                        <a:solidFill>
                          <a:srgbClr val="333333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3810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Планета</a:t>
                      </a:r>
                      <a:endParaRPr lang="ru-RU" sz="1400" b="1" dirty="0">
                        <a:solidFill>
                          <a:srgbClr val="333333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141605">
                <a:tc>
                  <a:txBody>
                    <a:bodyPr/>
                    <a:lstStyle/>
                    <a:p>
                      <a:pPr marL="3810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333333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Воскресенье</a:t>
                      </a:r>
                      <a:endParaRPr lang="ru-RU" sz="1200" b="1" dirty="0">
                        <a:solidFill>
                          <a:srgbClr val="333333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3810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333333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Солнце</a:t>
                      </a:r>
                      <a:endParaRPr lang="ru-RU" sz="1200" b="1" dirty="0">
                        <a:solidFill>
                          <a:srgbClr val="333333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</a:tr>
              <a:tr h="147955">
                <a:tc>
                  <a:txBody>
                    <a:bodyPr/>
                    <a:lstStyle/>
                    <a:p>
                      <a:pPr marL="3810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333333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Понедельник</a:t>
                      </a:r>
                      <a:endParaRPr lang="ru-RU" sz="1200" b="1">
                        <a:solidFill>
                          <a:srgbClr val="333333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3810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333333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Луна</a:t>
                      </a:r>
                      <a:endParaRPr lang="ru-RU" sz="1200" b="1" dirty="0">
                        <a:solidFill>
                          <a:srgbClr val="333333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</a:tr>
              <a:tr h="141605">
                <a:tc>
                  <a:txBody>
                    <a:bodyPr/>
                    <a:lstStyle/>
                    <a:p>
                      <a:pPr marL="3810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333333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Вторник</a:t>
                      </a:r>
                      <a:endParaRPr lang="ru-RU" sz="1200" b="1">
                        <a:solidFill>
                          <a:srgbClr val="333333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3810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333333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Марс</a:t>
                      </a:r>
                      <a:endParaRPr lang="ru-RU" sz="1200" b="1" dirty="0">
                        <a:solidFill>
                          <a:srgbClr val="333333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</a:tr>
              <a:tr h="141605">
                <a:tc>
                  <a:txBody>
                    <a:bodyPr/>
                    <a:lstStyle/>
                    <a:p>
                      <a:pPr marL="3810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333333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Среда</a:t>
                      </a:r>
                      <a:endParaRPr lang="ru-RU" sz="1200" b="1">
                        <a:solidFill>
                          <a:srgbClr val="333333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3810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333333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Меркурий</a:t>
                      </a:r>
                      <a:endParaRPr lang="ru-RU" sz="1200" b="1" dirty="0">
                        <a:solidFill>
                          <a:srgbClr val="333333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</a:tr>
              <a:tr h="141605">
                <a:tc>
                  <a:txBody>
                    <a:bodyPr/>
                    <a:lstStyle/>
                    <a:p>
                      <a:pPr marL="3810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333333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Четверг</a:t>
                      </a:r>
                      <a:endParaRPr lang="ru-RU" sz="1200" b="1">
                        <a:solidFill>
                          <a:srgbClr val="333333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3810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333333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Юпитер</a:t>
                      </a:r>
                      <a:endParaRPr lang="ru-RU" sz="1200" b="1" dirty="0">
                        <a:solidFill>
                          <a:srgbClr val="333333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</a:tr>
              <a:tr h="141605">
                <a:tc>
                  <a:txBody>
                    <a:bodyPr/>
                    <a:lstStyle/>
                    <a:p>
                      <a:pPr marL="3810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333333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Пятница</a:t>
                      </a:r>
                      <a:endParaRPr lang="ru-RU" sz="1200" b="1">
                        <a:solidFill>
                          <a:srgbClr val="333333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3810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333333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Венера</a:t>
                      </a:r>
                      <a:endParaRPr lang="ru-RU" sz="1200" b="1" dirty="0">
                        <a:solidFill>
                          <a:srgbClr val="333333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</a:tr>
              <a:tr h="147955">
                <a:tc>
                  <a:txBody>
                    <a:bodyPr/>
                    <a:lstStyle/>
                    <a:p>
                      <a:pPr marL="3810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333333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Суббота</a:t>
                      </a:r>
                      <a:endParaRPr lang="ru-RU" sz="1200" b="1">
                        <a:solidFill>
                          <a:srgbClr val="333333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3810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333333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Сатурн</a:t>
                      </a:r>
                      <a:endParaRPr lang="ru-RU" sz="1200" b="1" dirty="0">
                        <a:solidFill>
                          <a:srgbClr val="333333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3500432" y="1125227"/>
          <a:ext cx="5429284" cy="3303905"/>
        </p:xfrm>
        <a:graphic>
          <a:graphicData uri="http://schemas.openxmlformats.org/drawingml/2006/table">
            <a:tbl>
              <a:tblPr/>
              <a:tblGrid>
                <a:gridCol w="775612"/>
                <a:gridCol w="775612"/>
                <a:gridCol w="775612"/>
                <a:gridCol w="775612"/>
                <a:gridCol w="683764"/>
                <a:gridCol w="1000132"/>
                <a:gridCol w="642940"/>
              </a:tblGrid>
              <a:tr h="30035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Сатурн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Юпитер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Марс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Солнце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Венера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Меркурий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Луна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30035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1944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1945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1946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1947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1948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1949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1950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</a:tr>
              <a:tr h="30035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1951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1952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1953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1954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1955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1956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1957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</a:tr>
              <a:tr h="30035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1958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1959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1960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1961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1962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1963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1964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</a:tr>
              <a:tr h="30035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1965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1966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1967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1968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1969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1970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1971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</a:tr>
              <a:tr h="30035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1972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1973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1974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1975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1976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1977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1978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</a:tr>
              <a:tr h="30035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1979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1980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1981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1982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1983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1984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1985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</a:tr>
              <a:tr h="30035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1986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1987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1988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1989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1990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1991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1992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</a:tr>
              <a:tr h="30035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1993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1994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1995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1996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1997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1998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1999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</a:tr>
              <a:tr h="30035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2000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2001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2002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2003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2004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2005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2006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</a:tr>
              <a:tr h="30035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2007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2008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2009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Calibri"/>
                          <a:cs typeface="Times New Roman"/>
                        </a:rPr>
                        <a:t>2010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2011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2012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2013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5000628" y="714356"/>
            <a:ext cx="23765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Планетарные годы</a:t>
            </a:r>
            <a:endParaRPr lang="ru-RU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071538" y="4572008"/>
            <a:ext cx="22302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Планетарные дни</a:t>
            </a:r>
            <a:endParaRPr lang="ru-RU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857224" y="1071546"/>
            <a:ext cx="17508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Звезда Магов</a:t>
            </a:r>
            <a:endParaRPr lang="ru-RU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357686" y="4963081"/>
            <a:ext cx="4463210" cy="1323439"/>
          </a:xfrm>
          <a:prstGeom prst="rect">
            <a:avLst/>
          </a:prstGeom>
          <a:solidFill>
            <a:srgbClr val="FFFF99"/>
          </a:solidFill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algn="ctr"/>
            <a:r>
              <a:rPr lang="ru-RU" sz="1600" b="1" dirty="0" smtClean="0"/>
              <a:t>Сатурн - самая медленная из </a:t>
            </a:r>
            <a:r>
              <a:rPr lang="ru-RU" sz="1600" b="1" dirty="0" smtClean="0"/>
              <a:t>планет.</a:t>
            </a:r>
          </a:p>
          <a:p>
            <a:pPr algn="ctr"/>
            <a:r>
              <a:rPr lang="ru-RU" sz="1600" b="1" dirty="0" smtClean="0"/>
              <a:t>Луна </a:t>
            </a:r>
            <a:r>
              <a:rPr lang="ru-RU" sz="1600" b="1" dirty="0" smtClean="0"/>
              <a:t>- самая </a:t>
            </a:r>
            <a:r>
              <a:rPr lang="ru-RU" sz="1600" b="1" dirty="0" smtClean="0"/>
              <a:t>быстрая из планет</a:t>
            </a:r>
          </a:p>
          <a:p>
            <a:pPr algn="ctr"/>
            <a:r>
              <a:rPr lang="ru-RU" sz="1600" b="1" dirty="0" smtClean="0"/>
              <a:t>Остальные </a:t>
            </a:r>
            <a:r>
              <a:rPr lang="ru-RU" sz="1600" b="1" dirty="0" smtClean="0"/>
              <a:t>выстроились между ними</a:t>
            </a:r>
            <a:r>
              <a:rPr lang="ru-RU" sz="1600" b="1" dirty="0" smtClean="0"/>
              <a:t>.</a:t>
            </a:r>
          </a:p>
          <a:p>
            <a:pPr algn="ctr"/>
            <a:r>
              <a:rPr lang="ru-RU" sz="1600" b="1" dirty="0" smtClean="0"/>
              <a:t> </a:t>
            </a:r>
            <a:r>
              <a:rPr lang="ru-RU" sz="1600" b="1" dirty="0" smtClean="0"/>
              <a:t>Чем быстрее планета - тем ближе к </a:t>
            </a:r>
            <a:r>
              <a:rPr lang="ru-RU" sz="1600" b="1" dirty="0" smtClean="0"/>
              <a:t>Луне</a:t>
            </a:r>
            <a:r>
              <a:rPr lang="ru-RU" sz="1600" b="1" dirty="0" smtClean="0"/>
              <a:t>.</a:t>
            </a:r>
            <a:endParaRPr lang="ru-RU" sz="1600" b="1" dirty="0" smtClean="0"/>
          </a:p>
          <a:p>
            <a:pPr algn="ctr"/>
            <a:r>
              <a:rPr lang="ru-RU" sz="1600" b="1" dirty="0" smtClean="0"/>
              <a:t> Чем </a:t>
            </a:r>
            <a:r>
              <a:rPr lang="ru-RU" sz="1600" b="1" dirty="0" smtClean="0"/>
              <a:t>медленнее - тем ближе к </a:t>
            </a:r>
            <a:r>
              <a:rPr lang="ru-RU" sz="1600" b="1" dirty="0" smtClean="0"/>
              <a:t>Сатурну.</a:t>
            </a:r>
            <a:endParaRPr lang="ru-RU" sz="1600" b="1" dirty="0"/>
          </a:p>
        </p:txBody>
      </p:sp>
    </p:spTree>
  </p:cSld>
  <p:clrMapOvr>
    <a:masterClrMapping/>
  </p:clrMapOvr>
  <p:transition>
    <p:cover dir="u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85786" y="1214422"/>
            <a:ext cx="7500990" cy="4693593"/>
          </a:xfrm>
          <a:prstGeom prst="rect">
            <a:avLst/>
          </a:prstGeom>
          <a:gradFill flip="none" rotWithShape="1">
            <a:gsLst>
              <a:gs pos="46000">
                <a:schemeClr val="accent6">
                  <a:lumMod val="20000"/>
                  <a:lumOff val="80000"/>
                </a:schemeClr>
              </a:gs>
              <a:gs pos="17999">
                <a:srgbClr val="FEE7F2"/>
              </a:gs>
              <a:gs pos="36000">
                <a:srgbClr val="FAC77D"/>
              </a:gs>
              <a:gs pos="61000">
                <a:srgbClr val="FBA97D"/>
              </a:gs>
              <a:gs pos="82001">
                <a:srgbClr val="FBD49C"/>
              </a:gs>
              <a:gs pos="100000">
                <a:srgbClr val="FEE7F2"/>
              </a:gs>
            </a:gsLst>
            <a:path path="circle">
              <a:fillToRect l="50000" t="50000" r="50000" b="50000"/>
            </a:path>
            <a:tileRect/>
          </a:gradFill>
          <a:ln w="50800" cmpd="thickThin">
            <a:solidFill>
              <a:schemeClr val="accent6">
                <a:lumMod val="75000"/>
              </a:schemeClr>
            </a:solidFill>
          </a:ln>
        </p:spPr>
        <p:txBody>
          <a:bodyPr>
            <a:spAutoFit/>
          </a:bodyPr>
          <a:lstStyle/>
          <a:p>
            <a:pPr algn="ctr" eaLnBrk="0" hangingPunct="0">
              <a:defRPr/>
            </a:pPr>
            <a:r>
              <a:rPr lang="ru-RU" sz="2400" b="1" dirty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Зная свой зодиакальный знак, а также объективную характеристику своего </a:t>
            </a:r>
            <a:r>
              <a:rPr lang="ru-RU" sz="2400" b="1" dirty="0" err="1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психотипа</a:t>
            </a:r>
            <a:r>
              <a:rPr lang="ru-RU" sz="2400" b="1" dirty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, каждый из нас имеет возможность:</a:t>
            </a:r>
            <a:endParaRPr lang="ru-RU" sz="1100" b="1" dirty="0">
              <a:ln w="1905"/>
              <a:solidFill>
                <a:srgbClr val="C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algn="ctr" eaLnBrk="0" hangingPunct="0">
              <a:defRPr/>
            </a:pPr>
            <a:endParaRPr lang="ru-RU" sz="1100" b="1" dirty="0">
              <a:ln w="1905"/>
              <a:solidFill>
                <a:srgbClr val="C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" pitchFamily="34" charset="0"/>
              <a:cs typeface="Arial" pitchFamily="34" charset="0"/>
            </a:endParaRPr>
          </a:p>
          <a:p>
            <a:pPr algn="ctr" eaLnBrk="0" hangingPunct="0">
              <a:defRPr/>
            </a:pPr>
            <a:r>
              <a:rPr lang="ru-RU" sz="2400" b="1" dirty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— посмотреть на себя со стороны и узнать себя, возможно, совсем не таким, каким представлял до этого;</a:t>
            </a:r>
            <a:endParaRPr lang="ru-RU" sz="2400" b="1" dirty="0">
              <a:ln w="1905"/>
              <a:solidFill>
                <a:srgbClr val="00206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" pitchFamily="34" charset="0"/>
              <a:cs typeface="Arial" pitchFamily="34" charset="0"/>
            </a:endParaRPr>
          </a:p>
          <a:p>
            <a:pPr algn="ctr" eaLnBrk="0" hangingPunct="0">
              <a:defRPr/>
            </a:pPr>
            <a:r>
              <a:rPr lang="ru-RU" sz="2400" b="1" dirty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— научиться понимать себя, корректировать свое поведение;</a:t>
            </a:r>
            <a:endParaRPr lang="ru-RU" sz="2400" b="1" dirty="0">
              <a:ln w="1905"/>
              <a:solidFill>
                <a:srgbClr val="00206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" pitchFamily="34" charset="0"/>
              <a:cs typeface="Arial" pitchFamily="34" charset="0"/>
            </a:endParaRPr>
          </a:p>
          <a:p>
            <a:pPr algn="ctr" eaLnBrk="0" hangingPunct="0">
              <a:defRPr/>
            </a:pPr>
            <a:r>
              <a:rPr lang="ru-RU" sz="2400" b="1" dirty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— познать свои потенциальные возможности, что поможет найти свое место в жизни;</a:t>
            </a:r>
            <a:endParaRPr lang="ru-RU" sz="2400" b="1" dirty="0">
              <a:ln w="1905"/>
              <a:solidFill>
                <a:srgbClr val="00206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" pitchFamily="34" charset="0"/>
              <a:cs typeface="Arial" pitchFamily="34" charset="0"/>
            </a:endParaRPr>
          </a:p>
          <a:p>
            <a:pPr algn="ctr" eaLnBrk="0" hangingPunct="0">
              <a:defRPr/>
            </a:pPr>
            <a:r>
              <a:rPr lang="ru-RU" sz="2400" b="1" dirty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— обратить внимание на свое здоровье, на профилактику заболеваний.</a:t>
            </a:r>
            <a:endParaRPr lang="ru-RU" sz="2400" b="1" dirty="0">
              <a:ln w="1905"/>
              <a:solidFill>
                <a:srgbClr val="00206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643306" y="357166"/>
            <a:ext cx="1584536" cy="584775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ru-RU" sz="3200" b="1" dirty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Вывод</a:t>
            </a:r>
          </a:p>
        </p:txBody>
      </p:sp>
    </p:spTree>
  </p:cSld>
  <p:clrMapOvr>
    <a:masterClrMapping/>
  </p:clrMapOvr>
  <p:transition>
    <p:cover dir="u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57158" y="2928934"/>
            <a:ext cx="8726043" cy="1015663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ru-RU" sz="60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Спасибо за внимание!</a:t>
            </a:r>
            <a:endParaRPr lang="ru-RU" sz="6000" b="1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cover dir="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7158" y="285728"/>
            <a:ext cx="8358246" cy="4616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  <a:cs typeface="+mn-cs"/>
              </a:rPr>
              <a:t>Цели научно-исследовательской работы</a:t>
            </a:r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428596" y="912572"/>
            <a:ext cx="8143932" cy="5016758"/>
          </a:xfrm>
          <a:prstGeom prst="rect">
            <a:avLst/>
          </a:prstGeom>
          <a:gradFill flip="none" rotWithShape="1">
            <a:gsLst>
              <a:gs pos="0">
                <a:srgbClr val="FBEAC7"/>
              </a:gs>
              <a:gs pos="17999">
                <a:srgbClr val="FEE7F2"/>
              </a:gs>
              <a:gs pos="36000">
                <a:srgbClr val="FAC77D"/>
              </a:gs>
              <a:gs pos="61000">
                <a:srgbClr val="FBA97D"/>
              </a:gs>
              <a:gs pos="82001">
                <a:srgbClr val="FBD49C"/>
              </a:gs>
              <a:gs pos="100000">
                <a:srgbClr val="FEE7F2"/>
              </a:gs>
            </a:gsLst>
            <a:lin ang="5400000" scaled="0"/>
            <a:tileRect/>
          </a:gradFill>
          <a:ln w="15875" cmpd="thickThin"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>
            <a:spAutoFit/>
          </a:bodyPr>
          <a:lstStyle/>
          <a:p>
            <a:pPr algn="ctr" eaLnBrk="0" hangingPunct="0">
              <a:buFontTx/>
              <a:buChar char="•"/>
              <a:defRPr/>
            </a:pPr>
            <a:r>
              <a:rPr lang="ru-RU" sz="3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rial" pitchFamily="34" charset="0"/>
                <a:ea typeface="Calibri" pitchFamily="34" charset="0"/>
                <a:cs typeface="Arial" pitchFamily="34" charset="0"/>
              </a:rPr>
              <a:t>Затронуть проблему астрологической совместимости учащихся на уроке</a:t>
            </a:r>
            <a:endParaRPr lang="ru-RU" sz="10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Arial" pitchFamily="34" charset="0"/>
              <a:ea typeface="Calibri" pitchFamily="34" charset="0"/>
              <a:cs typeface="Arial" pitchFamily="34" charset="0"/>
            </a:endParaRPr>
          </a:p>
          <a:p>
            <a:pPr algn="ctr" eaLnBrk="0" hangingPunct="0">
              <a:defRPr/>
            </a:pPr>
            <a:endParaRPr lang="ru-RU" sz="10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Arial" pitchFamily="34" charset="0"/>
              <a:cs typeface="Arial" pitchFamily="34" charset="0"/>
            </a:endParaRPr>
          </a:p>
          <a:p>
            <a:pPr algn="ctr" eaLnBrk="0" hangingPunct="0">
              <a:buFontTx/>
              <a:buChar char="•"/>
              <a:defRPr/>
            </a:pPr>
            <a:r>
              <a:rPr lang="ru-RU" sz="3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rial" pitchFamily="34" charset="0"/>
                <a:ea typeface="Calibri" pitchFamily="34" charset="0"/>
                <a:cs typeface="Arial" pitchFamily="34" charset="0"/>
              </a:rPr>
              <a:t>Привитие навыков использования астрологических знаний для укрепления физического и психического здоровья учащихся школы</a:t>
            </a:r>
          </a:p>
          <a:p>
            <a:pPr algn="ctr" eaLnBrk="0" hangingPunct="0">
              <a:defRPr/>
            </a:pPr>
            <a:endParaRPr lang="ru-RU" sz="10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Arial" pitchFamily="34" charset="0"/>
              <a:cs typeface="Arial" pitchFamily="34" charset="0"/>
            </a:endParaRPr>
          </a:p>
          <a:p>
            <a:pPr algn="ctr" eaLnBrk="0" hangingPunct="0">
              <a:buFontTx/>
              <a:buChar char="•"/>
              <a:defRPr/>
            </a:pPr>
            <a:r>
              <a:rPr lang="ru-RU" sz="3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rial" pitchFamily="34" charset="0"/>
                <a:ea typeface="Calibri" pitchFamily="34" charset="0"/>
                <a:cs typeface="Arial" pitchFamily="34" charset="0"/>
              </a:rPr>
              <a:t>Развитие стремления учащихся к здоровому образу жизни путем использования астрологических методик.</a:t>
            </a:r>
            <a:endParaRPr lang="ru-RU" sz="30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cover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28596" y="214290"/>
            <a:ext cx="8215370" cy="707886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2000" b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Почему я сделала выбор на астрологические исследования?</a:t>
            </a:r>
            <a:endParaRPr lang="ru-RU" sz="2000" b="1" spc="50" dirty="0">
              <a:ln w="11430"/>
              <a:solidFill>
                <a:srgbClr val="C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85720" y="1000108"/>
            <a:ext cx="8572560" cy="5570756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lvl="0" algn="ctr"/>
            <a:endParaRPr lang="ru-RU" sz="1100" b="1" dirty="0" smtClean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 Black" pitchFamily="34" charset="0"/>
            </a:endParaRPr>
          </a:p>
          <a:p>
            <a:pPr lvl="0" algn="ctr">
              <a:buFont typeface="Courier New" pitchFamily="49" charset="0"/>
              <a:buChar char="o"/>
            </a:pPr>
            <a:r>
              <a:rPr lang="ru-RU" sz="24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 pitchFamily="34" charset="0"/>
              </a:rPr>
              <a:t>Почему </a:t>
            </a:r>
            <a:r>
              <a:rPr lang="ru-RU" sz="2400" b="1" dirty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 pitchFamily="34" charset="0"/>
              </a:rPr>
              <a:t>на некоторых уроках я себя неуютно, скованно чувствую</a:t>
            </a:r>
            <a:r>
              <a:rPr lang="ru-RU" sz="24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 pitchFamily="34" charset="0"/>
              </a:rPr>
              <a:t>?</a:t>
            </a:r>
          </a:p>
          <a:p>
            <a:pPr lvl="0" algn="ctr"/>
            <a:endParaRPr lang="ru-RU" sz="1100" b="1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 Black" pitchFamily="34" charset="0"/>
            </a:endParaRPr>
          </a:p>
          <a:p>
            <a:pPr lvl="0" algn="ctr">
              <a:buFont typeface="Courier New" pitchFamily="49" charset="0"/>
              <a:buChar char="o"/>
            </a:pPr>
            <a:r>
              <a:rPr lang="ru-RU" sz="2400" b="1" dirty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 pitchFamily="34" charset="0"/>
              </a:rPr>
              <a:t>Почему я не могу найти общий язык с некоторыми </a:t>
            </a:r>
            <a:r>
              <a:rPr lang="ru-RU" sz="24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 pitchFamily="34" charset="0"/>
              </a:rPr>
              <a:t>одноклассниками?</a:t>
            </a:r>
          </a:p>
          <a:p>
            <a:pPr lvl="0" algn="ctr"/>
            <a:endParaRPr lang="ru-RU" sz="1100" b="1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 Black" pitchFamily="34" charset="0"/>
            </a:endParaRPr>
          </a:p>
          <a:p>
            <a:pPr lvl="0" algn="ctr">
              <a:buFont typeface="Courier New" pitchFamily="49" charset="0"/>
              <a:buChar char="o"/>
            </a:pPr>
            <a:r>
              <a:rPr lang="ru-RU" sz="2400" b="1" dirty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 pitchFamily="34" charset="0"/>
              </a:rPr>
              <a:t>Почему в школе я иногда не могу реализовать свои идеи и возможности, хотя дома продумывала каждый свой шаг</a:t>
            </a:r>
            <a:r>
              <a:rPr lang="ru-RU" sz="24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 pitchFamily="34" charset="0"/>
              </a:rPr>
              <a:t>?</a:t>
            </a:r>
          </a:p>
          <a:p>
            <a:pPr lvl="0" algn="ctr"/>
            <a:endParaRPr lang="ru-RU" sz="1100" b="1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 Black" pitchFamily="34" charset="0"/>
            </a:endParaRPr>
          </a:p>
          <a:p>
            <a:pPr lvl="0" algn="ctr">
              <a:buFont typeface="Courier New" pitchFamily="49" charset="0"/>
              <a:buChar char="o"/>
            </a:pPr>
            <a:r>
              <a:rPr lang="ru-RU" sz="2400" b="1" dirty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 pitchFamily="34" charset="0"/>
              </a:rPr>
              <a:t>Что нужно сделать, чтобы повысилась работоспособность на уроках</a:t>
            </a:r>
            <a:r>
              <a:rPr lang="ru-RU" sz="24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 pitchFamily="34" charset="0"/>
              </a:rPr>
              <a:t>?</a:t>
            </a:r>
          </a:p>
          <a:p>
            <a:pPr lvl="0" algn="ctr"/>
            <a:endParaRPr lang="ru-RU" sz="1100" b="1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 Black" pitchFamily="34" charset="0"/>
            </a:endParaRPr>
          </a:p>
          <a:p>
            <a:pPr lvl="0" algn="ctr">
              <a:buFont typeface="Courier New" pitchFamily="49" charset="0"/>
              <a:buChar char="o"/>
            </a:pPr>
            <a:r>
              <a:rPr lang="ru-RU" sz="2400" b="1" dirty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 pitchFamily="34" charset="0"/>
              </a:rPr>
              <a:t>Какими видами спорта мне лучше заниматься, чтобы получать удовольствие и добиваться успехов?</a:t>
            </a:r>
          </a:p>
        </p:txBody>
      </p:sp>
    </p:spTree>
  </p:cSld>
  <p:clrMapOvr>
    <a:masterClrMapping/>
  </p:clrMapOvr>
  <p:transition>
    <p:cover dir="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28596" y="214290"/>
            <a:ext cx="8215370" cy="400110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2000" b="1" spc="50" dirty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Таблица знаков Зодиака</a:t>
            </a: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2000250" y="1071563"/>
          <a:ext cx="5357813" cy="5138744"/>
        </p:xfrm>
        <a:graphic>
          <a:graphicData uri="http://schemas.openxmlformats.org/drawingml/2006/table">
            <a:tbl>
              <a:tblPr/>
              <a:tblGrid>
                <a:gridCol w="3559175"/>
                <a:gridCol w="1798638"/>
              </a:tblGrid>
              <a:tr h="3952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Период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7DE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Зодиак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7DEE8"/>
                    </a:solidFill>
                  </a:tcPr>
                </a:tc>
              </a:tr>
              <a:tr h="3952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21 марта – 20 апреля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Овен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</a:tr>
              <a:tr h="3952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21 апреля – 20 мая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Телец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</a:tr>
              <a:tr h="3952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21 мая – 20 июня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Близнецы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</a:tr>
              <a:tr h="3952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21 июня – 21 июля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Рак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</a:tr>
              <a:tr h="3952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22 июля – 22 августа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Лев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</a:tr>
              <a:tr h="3952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23 августа – 22 сентября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Дева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</a:tr>
              <a:tr h="3952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23 сентября – 22 октября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Весы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</a:tr>
              <a:tr h="3952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23 октября – 22 ноября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Скорпион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</a:tr>
              <a:tr h="3952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23 ноября – 20 декабря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Стрелец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</a:tr>
              <a:tr h="3952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21 декабря – 19 января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Козерог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</a:tr>
              <a:tr h="3952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 января – 18 февраля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Водолей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</a:tr>
              <a:tr h="3952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 февраля – 20 марта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Рыбы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cover dir="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alphaModFix amt="11000"/>
            <a:lum/>
          </a:blip>
          <a:srcRect/>
          <a:tile tx="0" ty="0" sx="70000" sy="70000" flip="none" algn="ctr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28596" y="214290"/>
            <a:ext cx="4714908" cy="276999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1200" b="1" spc="50" dirty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Построение учеников 8 класса на уроках физкультуры</a:t>
            </a: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357158" y="642918"/>
          <a:ext cx="4786346" cy="5885252"/>
        </p:xfrm>
        <a:graphic>
          <a:graphicData uri="http://schemas.openxmlformats.org/drawingml/2006/table">
            <a:tbl>
              <a:tblPr/>
              <a:tblGrid>
                <a:gridCol w="428628"/>
                <a:gridCol w="1643074"/>
                <a:gridCol w="928694"/>
                <a:gridCol w="1000132"/>
                <a:gridCol w="785818"/>
              </a:tblGrid>
              <a:tr h="25940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№ </a:t>
                      </a:r>
                      <a:r>
                        <a:rPr lang="ru-RU" sz="1000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п</a:t>
                      </a: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/</a:t>
                      </a:r>
                      <a:r>
                        <a:rPr lang="ru-RU" sz="1000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п</a:t>
                      </a:r>
                      <a:endParaRPr lang="ru-RU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388" marR="36388" marT="0" marB="0" anchor="ctr">
                    <a:lnL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Ф. И. 0.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388" marR="36388" marT="0" marB="0" anchor="ctr">
                    <a:lnL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Год </a:t>
                      </a:r>
                      <a:r>
                        <a:rPr lang="ru-RU" sz="1200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рожд</a:t>
                      </a: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.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388" marR="363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Calibri"/>
                          <a:cs typeface="Times New Roman"/>
                        </a:rPr>
                        <a:t>Знак зодиака.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388" marR="363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Calibri"/>
                          <a:cs typeface="Times New Roman"/>
                        </a:rPr>
                        <a:t>Стихия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388" marR="363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7216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1" dirty="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05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388" marR="36388" marT="0" marB="0" anchor="ctr">
                    <a:lnL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1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Хиврич Сергей</a:t>
                      </a:r>
                      <a:endParaRPr lang="ru-RU" sz="105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388" marR="36388" marT="0" marB="0" anchor="ctr">
                    <a:lnL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1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28.03.1996</a:t>
                      </a:r>
                      <a:endParaRPr lang="ru-RU" sz="105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388" marR="363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1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Овен</a:t>
                      </a:r>
                      <a:endParaRPr lang="ru-RU" sz="105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388" marR="363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1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огонь</a:t>
                      </a:r>
                      <a:endParaRPr lang="ru-RU" sz="105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388" marR="363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17216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1" dirty="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05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388" marR="36388" marT="0" marB="0" anchor="ctr">
                    <a:lnL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1" dirty="0" err="1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Абдухалил</a:t>
                      </a:r>
                      <a:r>
                        <a:rPr lang="ru-RU" sz="1050" b="1" dirty="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Коля</a:t>
                      </a:r>
                      <a:endParaRPr lang="ru-RU" sz="105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388" marR="36388" marT="0" marB="0" anchor="ctr">
                    <a:lnL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1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08.01.1994</a:t>
                      </a:r>
                      <a:endParaRPr lang="ru-RU" sz="105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388" marR="363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1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Козерог</a:t>
                      </a:r>
                      <a:endParaRPr lang="ru-RU" sz="105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388" marR="363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1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земля</a:t>
                      </a:r>
                      <a:endParaRPr lang="ru-RU" sz="105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388" marR="363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17216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05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388" marR="36388" marT="0" marB="0" anchor="ctr">
                    <a:lnL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Овчинников Витя</a:t>
                      </a:r>
                      <a:endParaRPr lang="ru-RU" sz="105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388" marR="36388" marT="0" marB="0" anchor="ctr">
                    <a:lnL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27.07.1995</a:t>
                      </a:r>
                      <a:endParaRPr lang="ru-RU" sz="105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388" marR="363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latin typeface="Times New Roman"/>
                          <a:ea typeface="Calibri"/>
                          <a:cs typeface="Times New Roman"/>
                        </a:rPr>
                        <a:t>Лев</a:t>
                      </a:r>
                      <a:endParaRPr lang="ru-RU" sz="105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388" marR="363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latin typeface="Times New Roman"/>
                          <a:ea typeface="Calibri"/>
                          <a:cs typeface="Times New Roman"/>
                        </a:rPr>
                        <a:t>огонь</a:t>
                      </a:r>
                      <a:endParaRPr lang="ru-RU" sz="105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388" marR="363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7216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endParaRPr lang="ru-RU" sz="105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388" marR="36388" marT="0" marB="0" anchor="ctr">
                    <a:lnL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Зюкин</a:t>
                      </a:r>
                      <a:r>
                        <a:rPr lang="ru-RU" sz="105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Алеша</a:t>
                      </a:r>
                      <a:endParaRPr lang="ru-RU" sz="105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388" marR="36388" marT="0" marB="0" anchor="ctr">
                    <a:lnL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03.06.1996</a:t>
                      </a:r>
                      <a:endParaRPr lang="ru-RU" sz="105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388" marR="363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latin typeface="Times New Roman"/>
                          <a:ea typeface="Calibri"/>
                          <a:cs typeface="Times New Roman"/>
                        </a:rPr>
                        <a:t>Близнецы</a:t>
                      </a:r>
                      <a:endParaRPr lang="ru-RU" sz="105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388" marR="363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latin typeface="Times New Roman"/>
                          <a:ea typeface="Calibri"/>
                          <a:cs typeface="Times New Roman"/>
                        </a:rPr>
                        <a:t>воздух</a:t>
                      </a:r>
                      <a:endParaRPr lang="ru-RU" sz="105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388" marR="363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7216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  <a:endParaRPr lang="ru-RU" sz="105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388" marR="36388" marT="0" marB="0" anchor="ctr">
                    <a:lnL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Дичану</a:t>
                      </a:r>
                      <a:r>
                        <a:rPr lang="ru-RU" sz="105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Женя</a:t>
                      </a:r>
                      <a:endParaRPr lang="ru-RU" sz="105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388" marR="36388" marT="0" marB="0" anchor="ctr">
                    <a:lnL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19.11.1995</a:t>
                      </a:r>
                      <a:endParaRPr lang="ru-RU" sz="105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388" marR="363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latin typeface="Times New Roman"/>
                          <a:ea typeface="Calibri"/>
                          <a:cs typeface="Times New Roman"/>
                        </a:rPr>
                        <a:t>Скорпион</a:t>
                      </a:r>
                      <a:endParaRPr lang="ru-RU" sz="105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388" marR="363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вода</a:t>
                      </a:r>
                      <a:endParaRPr lang="ru-RU" sz="105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388" marR="363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7216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6</a:t>
                      </a:r>
                      <a:endParaRPr lang="ru-RU" sz="105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388" marR="36388" marT="0" marB="0" anchor="ctr">
                    <a:lnL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Пономарев Алексей</a:t>
                      </a:r>
                      <a:endParaRPr lang="ru-RU" sz="105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388" marR="36388" marT="0" marB="0" anchor="ctr">
                    <a:lnL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15.04.1995</a:t>
                      </a:r>
                      <a:endParaRPr lang="ru-RU" sz="105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388" marR="363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latin typeface="Times New Roman"/>
                          <a:ea typeface="Calibri"/>
                          <a:cs typeface="Times New Roman"/>
                        </a:rPr>
                        <a:t>Телец</a:t>
                      </a:r>
                      <a:endParaRPr lang="ru-RU" sz="105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388" marR="363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земля</a:t>
                      </a:r>
                      <a:endParaRPr lang="ru-RU" sz="105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388" marR="363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7216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7</a:t>
                      </a:r>
                      <a:endParaRPr lang="ru-RU" sz="105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388" marR="36388" marT="0" marB="0" anchor="ctr">
                    <a:lnL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Сесь</a:t>
                      </a:r>
                      <a:r>
                        <a:rPr lang="ru-RU" sz="105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Федя</a:t>
                      </a:r>
                      <a:endParaRPr lang="ru-RU" sz="105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388" marR="36388" marT="0" marB="0" anchor="ctr">
                    <a:lnL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17.06.1996</a:t>
                      </a:r>
                      <a:endParaRPr lang="ru-RU" sz="105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388" marR="363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latin typeface="Times New Roman"/>
                          <a:ea typeface="Calibri"/>
                          <a:cs typeface="Times New Roman"/>
                        </a:rPr>
                        <a:t>Близнецы</a:t>
                      </a:r>
                      <a:endParaRPr lang="ru-RU" sz="105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388" marR="363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latin typeface="Times New Roman"/>
                          <a:ea typeface="Calibri"/>
                          <a:cs typeface="Times New Roman"/>
                        </a:rPr>
                        <a:t>воздух</a:t>
                      </a:r>
                      <a:endParaRPr lang="ru-RU" sz="105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388" marR="363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7216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8</a:t>
                      </a:r>
                      <a:endParaRPr lang="ru-RU" sz="105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388" marR="36388" marT="0" marB="0" anchor="ctr">
                    <a:lnL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Пылин</a:t>
                      </a:r>
                      <a:r>
                        <a:rPr lang="ru-RU" sz="105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Данила</a:t>
                      </a:r>
                      <a:endParaRPr lang="ru-RU" sz="105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388" marR="36388" marT="0" marB="0" anchor="ctr">
                    <a:lnL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14.07.1995</a:t>
                      </a:r>
                      <a:endParaRPr lang="ru-RU" sz="105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388" marR="363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latin typeface="Times New Roman"/>
                          <a:ea typeface="Calibri"/>
                          <a:cs typeface="Times New Roman"/>
                        </a:rPr>
                        <a:t>Рак</a:t>
                      </a:r>
                      <a:endParaRPr lang="ru-RU" sz="105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388" marR="363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latin typeface="Times New Roman"/>
                          <a:ea typeface="Calibri"/>
                          <a:cs typeface="Times New Roman"/>
                        </a:rPr>
                        <a:t>вода</a:t>
                      </a:r>
                      <a:endParaRPr lang="ru-RU" sz="105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388" marR="363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7216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9</a:t>
                      </a:r>
                      <a:endParaRPr lang="ru-RU" sz="105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388" marR="36388" marT="0" marB="0" anchor="ctr">
                    <a:lnL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Харьковский Миша</a:t>
                      </a:r>
                      <a:endParaRPr lang="ru-RU" sz="105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388" marR="36388" marT="0" marB="0" anchor="ctr">
                    <a:lnL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29.06.1995</a:t>
                      </a:r>
                      <a:endParaRPr lang="ru-RU" sz="105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388" marR="363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latin typeface="Times New Roman"/>
                          <a:ea typeface="Calibri"/>
                          <a:cs typeface="Times New Roman"/>
                        </a:rPr>
                        <a:t>Рак</a:t>
                      </a:r>
                      <a:endParaRPr lang="ru-RU" sz="105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388" marR="363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вода</a:t>
                      </a:r>
                      <a:endParaRPr lang="ru-RU" sz="105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388" marR="363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7216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</a:t>
                      </a:r>
                      <a:endParaRPr lang="ru-RU" sz="105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388" marR="36388" marT="0" marB="0" anchor="ctr">
                    <a:lnL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Пантелеев Виктор</a:t>
                      </a:r>
                      <a:endParaRPr lang="ru-RU" sz="105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388" marR="36388" marT="0" marB="0" anchor="ctr">
                    <a:lnL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29.10.1995</a:t>
                      </a:r>
                      <a:endParaRPr lang="ru-RU" sz="105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388" marR="363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latin typeface="Times New Roman"/>
                          <a:ea typeface="Calibri"/>
                          <a:cs typeface="Times New Roman"/>
                        </a:rPr>
                        <a:t>Скорпион</a:t>
                      </a:r>
                      <a:endParaRPr lang="ru-RU" sz="105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388" marR="363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вода</a:t>
                      </a:r>
                      <a:endParaRPr lang="ru-RU" sz="105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388" marR="363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7216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11</a:t>
                      </a:r>
                      <a:endParaRPr lang="ru-RU" sz="105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388" marR="36388" marT="0" marB="0" anchor="ctr">
                    <a:lnL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Порожняк Максим</a:t>
                      </a:r>
                      <a:endParaRPr lang="ru-RU" sz="105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388" marR="36388" marT="0" marB="0" anchor="ctr">
                    <a:lnL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04.06.1996</a:t>
                      </a:r>
                      <a:endParaRPr lang="ru-RU" sz="105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388" marR="363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latin typeface="Times New Roman"/>
                          <a:ea typeface="Calibri"/>
                          <a:cs typeface="Times New Roman"/>
                        </a:rPr>
                        <a:t>Близнецы</a:t>
                      </a:r>
                      <a:endParaRPr lang="ru-RU" sz="105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388" marR="363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latin typeface="Times New Roman"/>
                          <a:ea typeface="Calibri"/>
                          <a:cs typeface="Times New Roman"/>
                        </a:rPr>
                        <a:t>воздух</a:t>
                      </a:r>
                      <a:endParaRPr lang="ru-RU" sz="105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388" marR="363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7216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1" dirty="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12</a:t>
                      </a:r>
                      <a:endParaRPr lang="ru-RU" sz="105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388" marR="36388" marT="0" marB="0" anchor="ctr">
                    <a:lnL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1" dirty="0" err="1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Гузеев</a:t>
                      </a:r>
                      <a:r>
                        <a:rPr lang="ru-RU" sz="1050" b="1" dirty="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Саша</a:t>
                      </a:r>
                      <a:endParaRPr lang="ru-RU" sz="105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388" marR="36388" marT="0" marB="0" anchor="ctr">
                    <a:lnL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1" dirty="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22.12.1995</a:t>
                      </a:r>
                      <a:endParaRPr lang="ru-RU" sz="105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388" marR="363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1" dirty="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Козерог</a:t>
                      </a:r>
                      <a:endParaRPr lang="ru-RU" sz="105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388" marR="363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1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земля</a:t>
                      </a:r>
                      <a:endParaRPr lang="ru-RU" sz="105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388" marR="363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17216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1" dirty="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13</a:t>
                      </a:r>
                      <a:endParaRPr lang="ru-RU" sz="105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388" marR="36388" marT="0" marB="0" anchor="ctr">
                    <a:lnL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1" dirty="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Латышев Дима</a:t>
                      </a:r>
                      <a:endParaRPr lang="ru-RU" sz="105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388" marR="36388" marT="0" marB="0" anchor="ctr">
                    <a:lnL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1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15.10.1994</a:t>
                      </a:r>
                      <a:endParaRPr lang="ru-RU" sz="105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388" marR="363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1" dirty="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Весы</a:t>
                      </a:r>
                      <a:endParaRPr lang="ru-RU" sz="105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388" marR="363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1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воздух</a:t>
                      </a:r>
                      <a:endParaRPr lang="ru-RU" sz="105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388" marR="363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17216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1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14</a:t>
                      </a:r>
                      <a:endParaRPr lang="ru-RU" sz="105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388" marR="36388" marT="0" marB="0" anchor="ctr">
                    <a:lnL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1" dirty="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Бондар Саша</a:t>
                      </a:r>
                      <a:endParaRPr lang="ru-RU" sz="105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388" marR="36388" marT="0" marB="0" anchor="ctr">
                    <a:lnL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1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26.09.1995</a:t>
                      </a:r>
                      <a:endParaRPr lang="ru-RU" sz="105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388" marR="363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1" dirty="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Дева</a:t>
                      </a:r>
                      <a:endParaRPr lang="ru-RU" sz="105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388" marR="363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1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земля</a:t>
                      </a:r>
                      <a:endParaRPr lang="ru-RU" sz="105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388" marR="363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17216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1" dirty="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15</a:t>
                      </a:r>
                      <a:endParaRPr lang="ru-RU" sz="105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388" marR="36388" marT="0" marB="0" anchor="ctr">
                    <a:lnL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1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Маренчук Виталик</a:t>
                      </a:r>
                      <a:endParaRPr lang="ru-RU" sz="105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388" marR="36388" marT="0" marB="0" anchor="ctr">
                    <a:lnL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1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18.06.1996</a:t>
                      </a:r>
                      <a:endParaRPr lang="ru-RU" sz="105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388" marR="363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1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Близнецы</a:t>
                      </a:r>
                      <a:endParaRPr lang="ru-RU" sz="105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388" marR="363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1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воздух</a:t>
                      </a:r>
                      <a:endParaRPr lang="ru-RU" sz="105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388" marR="363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10516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solidFill>
                          <a:srgbClr val="000000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36388" marR="36388" marT="0" marB="0" anchor="ctr">
                    <a:lnL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solidFill>
                          <a:srgbClr val="000000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36388" marR="36388" marT="0" marB="0" anchor="ctr">
                    <a:lnL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388" marR="363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36388" marR="363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36388" marR="363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7216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16</a:t>
                      </a:r>
                      <a:endParaRPr lang="ru-RU" sz="105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388" marR="36388" marT="0" marB="0" anchor="ctr">
                    <a:lnL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Белых Марина</a:t>
                      </a:r>
                      <a:endParaRPr lang="ru-RU" sz="105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388" marR="36388" marT="0" marB="0" anchor="ctr">
                    <a:lnL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19.10.1995</a:t>
                      </a:r>
                      <a:endParaRPr lang="ru-RU" sz="105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388" marR="363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latin typeface="Times New Roman"/>
                          <a:ea typeface="Calibri"/>
                          <a:cs typeface="Times New Roman"/>
                        </a:rPr>
                        <a:t>Весы</a:t>
                      </a:r>
                      <a:endParaRPr lang="ru-RU" sz="105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388" marR="363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latin typeface="Times New Roman"/>
                          <a:ea typeface="Calibri"/>
                          <a:cs typeface="Times New Roman"/>
                        </a:rPr>
                        <a:t>воздух</a:t>
                      </a:r>
                      <a:endParaRPr lang="ru-RU" sz="105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388" marR="363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7216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1" dirty="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17</a:t>
                      </a:r>
                      <a:endParaRPr lang="ru-RU" sz="105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388" marR="36388" marT="0" marB="0" anchor="ctr">
                    <a:lnL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1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Чупревич Инга</a:t>
                      </a:r>
                      <a:endParaRPr lang="ru-RU" sz="105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388" marR="36388" marT="0" marB="0" anchor="ctr">
                    <a:lnL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1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29.03.1996</a:t>
                      </a:r>
                      <a:endParaRPr lang="ru-RU" sz="105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388" marR="363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1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Овен</a:t>
                      </a:r>
                      <a:endParaRPr lang="ru-RU" sz="105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388" marR="363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1" dirty="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огонь</a:t>
                      </a:r>
                      <a:endParaRPr lang="ru-RU" sz="105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388" marR="363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17216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1" dirty="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18</a:t>
                      </a:r>
                      <a:endParaRPr lang="ru-RU" sz="105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388" marR="36388" marT="0" marB="0" anchor="ctr">
                    <a:lnL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1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Федоренко Марина</a:t>
                      </a:r>
                      <a:endParaRPr lang="ru-RU" sz="105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388" marR="36388" marT="0" marB="0" anchor="ctr">
                    <a:lnL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1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07.01.1996</a:t>
                      </a:r>
                      <a:endParaRPr lang="ru-RU" sz="105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388" marR="363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1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Козерог</a:t>
                      </a:r>
                      <a:endParaRPr lang="ru-RU" sz="105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388" marR="363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1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земля</a:t>
                      </a:r>
                      <a:endParaRPr lang="ru-RU" sz="105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388" marR="363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17216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1" dirty="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19</a:t>
                      </a:r>
                      <a:endParaRPr lang="ru-RU" sz="105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388" marR="36388" marT="0" marB="0" anchor="ctr">
                    <a:lnL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1" dirty="0" err="1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Мартыненкова</a:t>
                      </a:r>
                      <a:r>
                        <a:rPr lang="ru-RU" sz="1050" b="1" dirty="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Света</a:t>
                      </a:r>
                      <a:endParaRPr lang="ru-RU" sz="105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388" marR="36388" marT="0" marB="0" anchor="ctr">
                    <a:lnL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1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01.02.1995</a:t>
                      </a:r>
                      <a:endParaRPr lang="ru-RU" sz="105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388" marR="363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1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Водолей</a:t>
                      </a:r>
                      <a:endParaRPr lang="ru-RU" sz="105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388" marR="363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1" dirty="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воздух</a:t>
                      </a:r>
                      <a:endParaRPr lang="ru-RU" sz="105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388" marR="363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17216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1" dirty="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20</a:t>
                      </a:r>
                      <a:endParaRPr lang="ru-RU" sz="105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388" marR="36388" marT="0" marB="0" anchor="ctr">
                    <a:lnL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1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Кузьменкова Аня</a:t>
                      </a:r>
                      <a:endParaRPr lang="ru-RU" sz="105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388" marR="36388" marT="0" marB="0" anchor="ctr">
                    <a:lnL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1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13.05.1996</a:t>
                      </a:r>
                      <a:endParaRPr lang="ru-RU" sz="105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388" marR="363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1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Телец</a:t>
                      </a:r>
                      <a:endParaRPr lang="ru-RU" sz="105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388" marR="363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1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земля</a:t>
                      </a:r>
                      <a:endParaRPr lang="ru-RU" sz="105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388" marR="363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17216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21</a:t>
                      </a:r>
                      <a:endParaRPr lang="ru-RU" sz="105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388" marR="36388" marT="0" marB="0" anchor="ctr">
                    <a:lnL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Коноплева Таня</a:t>
                      </a:r>
                      <a:endParaRPr lang="ru-RU" sz="105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388" marR="36388" marT="0" marB="0" anchor="ctr">
                    <a:lnL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06.01.1996</a:t>
                      </a:r>
                      <a:endParaRPr lang="ru-RU" sz="105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388" marR="363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latin typeface="Times New Roman"/>
                          <a:ea typeface="Calibri"/>
                          <a:cs typeface="Times New Roman"/>
                        </a:rPr>
                        <a:t>Козерог</a:t>
                      </a:r>
                      <a:endParaRPr lang="ru-RU" sz="105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388" marR="363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земля</a:t>
                      </a:r>
                      <a:endParaRPr lang="ru-RU" sz="105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388" marR="363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7216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22</a:t>
                      </a:r>
                      <a:endParaRPr lang="ru-RU" sz="105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388" marR="36388" marT="0" marB="0" anchor="ctr">
                    <a:lnL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Брюханова Настя</a:t>
                      </a:r>
                      <a:endParaRPr lang="ru-RU" sz="105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388" marR="36388" marT="0" marB="0" anchor="ctr">
                    <a:lnL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10.12.1995</a:t>
                      </a:r>
                      <a:endParaRPr lang="ru-RU" sz="105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388" marR="363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latin typeface="Times New Roman"/>
                          <a:ea typeface="Calibri"/>
                          <a:cs typeface="Times New Roman"/>
                        </a:rPr>
                        <a:t>Стрелец</a:t>
                      </a:r>
                      <a:endParaRPr lang="ru-RU" sz="105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388" marR="363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latin typeface="Times New Roman"/>
                          <a:ea typeface="Calibri"/>
                          <a:cs typeface="Times New Roman"/>
                        </a:rPr>
                        <a:t>огонь</a:t>
                      </a:r>
                      <a:endParaRPr lang="ru-RU" sz="105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388" marR="363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7216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23</a:t>
                      </a:r>
                      <a:endParaRPr lang="ru-RU" sz="105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388" marR="36388" marT="0" marB="0" anchor="ctr">
                    <a:lnL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Черемина</a:t>
                      </a:r>
                      <a:r>
                        <a:rPr lang="ru-RU" sz="105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Кристина</a:t>
                      </a:r>
                      <a:endParaRPr lang="ru-RU" sz="105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388" marR="36388" marT="0" marB="0" anchor="ctr">
                    <a:lnL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03.06.1994</a:t>
                      </a:r>
                      <a:endParaRPr lang="ru-RU" sz="105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388" marR="363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latin typeface="Times New Roman"/>
                          <a:ea typeface="Calibri"/>
                          <a:cs typeface="Times New Roman"/>
                        </a:rPr>
                        <a:t>Близнецы</a:t>
                      </a:r>
                      <a:endParaRPr lang="ru-RU" sz="105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388" marR="363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latin typeface="Times New Roman"/>
                          <a:ea typeface="Calibri"/>
                          <a:cs typeface="Times New Roman"/>
                        </a:rPr>
                        <a:t>воздух</a:t>
                      </a:r>
                      <a:endParaRPr lang="ru-RU" sz="105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388" marR="363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7216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24</a:t>
                      </a:r>
                      <a:endParaRPr lang="ru-RU" sz="105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388" marR="36388" marT="0" marB="0" anchor="ctr">
                    <a:lnL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Крисанова</a:t>
                      </a:r>
                      <a:r>
                        <a:rPr lang="ru-RU" sz="105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Настя</a:t>
                      </a:r>
                      <a:endParaRPr lang="ru-RU" sz="105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388" marR="36388" marT="0" marB="0" anchor="ctr">
                    <a:lnL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25.07.1996</a:t>
                      </a:r>
                      <a:endParaRPr lang="ru-RU" sz="105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388" marR="363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latin typeface="Times New Roman"/>
                          <a:ea typeface="Calibri"/>
                          <a:cs typeface="Times New Roman"/>
                        </a:rPr>
                        <a:t>Лев</a:t>
                      </a:r>
                      <a:endParaRPr lang="ru-RU" sz="105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388" marR="363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latin typeface="Times New Roman"/>
                          <a:ea typeface="Calibri"/>
                          <a:cs typeface="Times New Roman"/>
                        </a:rPr>
                        <a:t>огонь</a:t>
                      </a:r>
                      <a:endParaRPr lang="ru-RU" sz="105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388" marR="363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7216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25</a:t>
                      </a:r>
                      <a:endParaRPr lang="ru-RU" sz="105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388" marR="36388" marT="0" marB="0" anchor="ctr">
                    <a:lnL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Сергутина</a:t>
                      </a:r>
                      <a:r>
                        <a:rPr lang="ru-RU" sz="105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Вероника</a:t>
                      </a:r>
                      <a:endParaRPr lang="ru-RU" sz="105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388" marR="36388" marT="0" marB="0" anchor="ctr">
                    <a:lnL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15.03.1996</a:t>
                      </a:r>
                      <a:endParaRPr lang="ru-RU" sz="105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388" marR="363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latin typeface="Times New Roman"/>
                          <a:ea typeface="Calibri"/>
                          <a:cs typeface="Times New Roman"/>
                        </a:rPr>
                        <a:t>Рыба</a:t>
                      </a:r>
                      <a:endParaRPr lang="ru-RU" sz="105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388" marR="363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latin typeface="Times New Roman"/>
                          <a:ea typeface="Calibri"/>
                          <a:cs typeface="Times New Roman"/>
                        </a:rPr>
                        <a:t>вода</a:t>
                      </a:r>
                      <a:endParaRPr lang="ru-RU" sz="105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388" marR="363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7216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26</a:t>
                      </a:r>
                      <a:endParaRPr lang="ru-RU" sz="105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388" marR="36388" marT="0" marB="0" anchor="ctr">
                    <a:lnL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Рогачева Аня</a:t>
                      </a:r>
                      <a:endParaRPr lang="ru-RU" sz="105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388" marR="36388" marT="0" marB="0" anchor="ctr">
                    <a:lnL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05.10.1996</a:t>
                      </a:r>
                      <a:endParaRPr lang="ru-RU" sz="105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388" marR="363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latin typeface="Times New Roman"/>
                          <a:ea typeface="Calibri"/>
                          <a:cs typeface="Times New Roman"/>
                        </a:rPr>
                        <a:t>Весы</a:t>
                      </a:r>
                      <a:endParaRPr lang="ru-RU" sz="105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388" marR="363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latin typeface="Times New Roman"/>
                          <a:ea typeface="Calibri"/>
                          <a:cs typeface="Times New Roman"/>
                        </a:rPr>
                        <a:t>воздух</a:t>
                      </a:r>
                      <a:endParaRPr lang="ru-RU" sz="105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388" marR="363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7216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27</a:t>
                      </a:r>
                      <a:endParaRPr lang="ru-RU" sz="105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388" marR="36388" marT="0" marB="0" anchor="ctr">
                    <a:lnL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Бардина Лена</a:t>
                      </a:r>
                      <a:endParaRPr lang="ru-RU" sz="105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388" marR="36388" marT="0" marB="0" anchor="ctr">
                    <a:lnL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23.02.1996</a:t>
                      </a:r>
                      <a:endParaRPr lang="ru-RU" sz="105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388" marR="363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latin typeface="Times New Roman"/>
                          <a:ea typeface="Calibri"/>
                          <a:cs typeface="Times New Roman"/>
                        </a:rPr>
                        <a:t>Рыба</a:t>
                      </a:r>
                      <a:endParaRPr lang="ru-RU" sz="105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388" marR="363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latin typeface="Times New Roman"/>
                          <a:ea typeface="Calibri"/>
                          <a:cs typeface="Times New Roman"/>
                        </a:rPr>
                        <a:t>вода</a:t>
                      </a:r>
                      <a:endParaRPr lang="ru-RU" sz="105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388" marR="363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7216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28</a:t>
                      </a:r>
                      <a:endParaRPr lang="ru-RU" sz="105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388" marR="36388" marT="0" marB="0" anchor="ctr">
                    <a:lnL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Борисова Валя</a:t>
                      </a:r>
                      <a:endParaRPr lang="ru-RU" sz="105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388" marR="36388" marT="0" marB="0" anchor="ctr">
                    <a:lnL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06.01.1996</a:t>
                      </a:r>
                      <a:endParaRPr lang="ru-RU" sz="105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388" marR="363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latin typeface="Times New Roman"/>
                          <a:ea typeface="Calibri"/>
                          <a:cs typeface="Times New Roman"/>
                        </a:rPr>
                        <a:t>Козерог</a:t>
                      </a:r>
                      <a:endParaRPr lang="ru-RU" sz="105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388" marR="363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земля</a:t>
                      </a:r>
                      <a:endParaRPr lang="ru-RU" sz="105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388" marR="363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7216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29</a:t>
                      </a:r>
                      <a:endParaRPr lang="ru-RU" sz="105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388" marR="36388" marT="0" marB="0" anchor="ctr">
                    <a:lnL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Разумцева Тася</a:t>
                      </a:r>
                      <a:endParaRPr lang="ru-RU" sz="105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388" marR="36388" marT="0" marB="0" anchor="ctr">
                    <a:lnL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09.08.1994</a:t>
                      </a:r>
                      <a:endParaRPr lang="ru-RU" sz="105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388" marR="363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latin typeface="Times New Roman"/>
                          <a:ea typeface="Calibri"/>
                          <a:cs typeface="Times New Roman"/>
                        </a:rPr>
                        <a:t>Лев</a:t>
                      </a:r>
                      <a:endParaRPr lang="ru-RU" sz="105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388" marR="363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latin typeface="Times New Roman"/>
                          <a:ea typeface="Calibri"/>
                          <a:cs typeface="Times New Roman"/>
                        </a:rPr>
                        <a:t>огонь</a:t>
                      </a:r>
                      <a:endParaRPr lang="ru-RU" sz="105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388" marR="363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7216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30</a:t>
                      </a:r>
                      <a:endParaRPr lang="ru-RU" sz="105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388" marR="36388" marT="0" marB="0" anchor="ctr">
                    <a:lnL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Бакурина</a:t>
                      </a:r>
                      <a:r>
                        <a:rPr lang="ru-RU" sz="105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Алина</a:t>
                      </a:r>
                      <a:endParaRPr lang="ru-RU" sz="105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388" marR="36388" marT="0" marB="0" anchor="ctr">
                    <a:lnL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12.03.1995</a:t>
                      </a:r>
                      <a:endParaRPr lang="ru-RU" sz="105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388" marR="363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latin typeface="Times New Roman"/>
                          <a:ea typeface="Calibri"/>
                          <a:cs typeface="Times New Roman"/>
                        </a:rPr>
                        <a:t>Рыба</a:t>
                      </a:r>
                      <a:endParaRPr lang="ru-RU" sz="105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388" marR="363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вода</a:t>
                      </a:r>
                      <a:endParaRPr lang="ru-RU" sz="105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388" marR="363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5429256" y="142852"/>
            <a:ext cx="3357586" cy="461665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1200" b="1" spc="50" dirty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Процентное соотношение учащихся </a:t>
            </a:r>
            <a:endParaRPr lang="ru-RU" sz="1200" b="1" spc="50" dirty="0" smtClean="0">
              <a:ln w="11430"/>
              <a:solidFill>
                <a:srgbClr val="C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>
              <a:defRPr/>
            </a:pPr>
            <a:r>
              <a:rPr lang="ru-RU" sz="1200" b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8-го </a:t>
            </a:r>
            <a:r>
              <a:rPr lang="ru-RU" sz="1200" b="1" spc="50" dirty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класса </a:t>
            </a:r>
            <a:r>
              <a:rPr lang="ru-RU" sz="1200" b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по </a:t>
            </a:r>
            <a:r>
              <a:rPr lang="ru-RU" sz="1200" b="1" spc="50" dirty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знакам зодиака </a:t>
            </a:r>
          </a:p>
        </p:txBody>
      </p:sp>
      <p:graphicFrame>
        <p:nvGraphicFramePr>
          <p:cNvPr id="8395" name="Object 1"/>
          <p:cNvGraphicFramePr>
            <a:graphicFrameLocks noChangeAspect="1"/>
          </p:cNvGraphicFramePr>
          <p:nvPr/>
        </p:nvGraphicFramePr>
        <p:xfrm>
          <a:off x="5500694" y="428604"/>
          <a:ext cx="3379017" cy="3071834"/>
        </p:xfrm>
        <a:graphic>
          <a:graphicData uri="http://schemas.openxmlformats.org/presentationml/2006/ole">
            <p:oleObj spid="_x0000_s8395" name="Диаграмма" r:id="rId4" imgW="5000625" imgH="3667125" progId="MSGraph.Chart.8">
              <p:embed/>
            </p:oleObj>
          </a:graphicData>
        </a:graphic>
      </p:graphicFrame>
      <p:graphicFrame>
        <p:nvGraphicFramePr>
          <p:cNvPr id="8396" name="Object 3"/>
          <p:cNvGraphicFramePr>
            <a:graphicFrameLocks noChangeAspect="1"/>
          </p:cNvGraphicFramePr>
          <p:nvPr/>
        </p:nvGraphicFramePr>
        <p:xfrm>
          <a:off x="5606967" y="3738697"/>
          <a:ext cx="3108437" cy="2976451"/>
        </p:xfrm>
        <a:graphic>
          <a:graphicData uri="http://schemas.openxmlformats.org/presentationml/2006/ole">
            <p:oleObj spid="_x0000_s8396" name="Диаграмма" r:id="rId5" imgW="4524375" imgH="3429000" progId="MSGraph.Chart.8">
              <p:embed/>
            </p:oleObj>
          </a:graphicData>
        </a:graphic>
      </p:graphicFrame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6572286" y="642918"/>
            <a:ext cx="1357300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1600" b="1" dirty="0">
                <a:solidFill>
                  <a:srgbClr val="FF0000"/>
                </a:solidFill>
                <a:latin typeface="Arial Black" pitchFamily="34" charset="0"/>
              </a:rPr>
              <a:t>Мальчики</a:t>
            </a: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6715141" y="3519074"/>
            <a:ext cx="1285883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1600" b="1" dirty="0">
                <a:solidFill>
                  <a:srgbClr val="FF0000"/>
                </a:solidFill>
                <a:latin typeface="Arial Black" pitchFamily="34" charset="0"/>
              </a:rPr>
              <a:t>Девочки</a:t>
            </a:r>
          </a:p>
        </p:txBody>
      </p:sp>
    </p:spTree>
  </p:cSld>
  <p:clrMapOvr>
    <a:masterClrMapping/>
  </p:clrMapOvr>
  <p:transition>
    <p:cover dir="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428596" y="1571612"/>
            <a:ext cx="8286808" cy="3857652"/>
          </a:xfrm>
          <a:prstGeom prst="rect">
            <a:avLst/>
          </a:prstGeom>
          <a:solidFill>
            <a:schemeClr val="bg1"/>
          </a:solidFill>
          <a:ln>
            <a:solidFill>
              <a:srgbClr val="FF0000"/>
            </a:solidFill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428596" y="214290"/>
            <a:ext cx="8215370" cy="1015663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2000" b="1" spc="50" dirty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Процентное соотношение благоприятных, средних и напряженных отношений по зодиаку в 8-ом классе </a:t>
            </a:r>
          </a:p>
          <a:p>
            <a:pPr algn="ctr">
              <a:defRPr/>
            </a:pPr>
            <a:r>
              <a:rPr lang="ru-RU" sz="2000" b="1" spc="50" dirty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до начала исследования</a:t>
            </a:r>
          </a:p>
        </p:txBody>
      </p:sp>
      <p:sp>
        <p:nvSpPr>
          <p:cNvPr id="2055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2050" name="Object 3"/>
          <p:cNvGraphicFramePr>
            <a:graphicFrameLocks noChangeAspect="1"/>
          </p:cNvGraphicFramePr>
          <p:nvPr/>
        </p:nvGraphicFramePr>
        <p:xfrm>
          <a:off x="615950" y="1785938"/>
          <a:ext cx="7872413" cy="3429000"/>
        </p:xfrm>
        <a:graphic>
          <a:graphicData uri="http://schemas.openxmlformats.org/presentationml/2006/ole">
            <p:oleObj spid="_x0000_s2050" name="Диаграмма" r:id="rId3" imgW="6000750" imgH="2505075" progId="MSGraph.Chart.8">
              <p:embed/>
            </p:oleObj>
          </a:graphicData>
        </a:graphic>
      </p:graphicFrame>
    </p:spTree>
  </p:cSld>
  <p:clrMapOvr>
    <a:masterClrMapping/>
  </p:clrMapOvr>
  <p:transition>
    <p:cover dir="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28596" y="214290"/>
            <a:ext cx="8215370" cy="400110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2000" b="1" spc="50" dirty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Таблица отношений между знаками зодиака</a:t>
            </a: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714375" y="1071563"/>
          <a:ext cx="8072438" cy="4437069"/>
        </p:xfrm>
        <a:graphic>
          <a:graphicData uri="http://schemas.openxmlformats.org/drawingml/2006/table">
            <a:tbl>
              <a:tblPr/>
              <a:tblGrid>
                <a:gridCol w="620713"/>
                <a:gridCol w="620712"/>
                <a:gridCol w="620713"/>
                <a:gridCol w="620712"/>
                <a:gridCol w="622300"/>
                <a:gridCol w="620713"/>
                <a:gridCol w="620712"/>
                <a:gridCol w="620713"/>
                <a:gridCol w="620712"/>
                <a:gridCol w="620713"/>
                <a:gridCol w="620712"/>
                <a:gridCol w="620713"/>
                <a:gridCol w="622300"/>
              </a:tblGrid>
              <a:tr h="341313">
                <a:tc>
                  <a:txBody>
                    <a:bodyPr/>
                    <a:lstStyle/>
                    <a:p>
                      <a:pPr marL="0" marR="0" lvl="0" indent="7938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Знак</a:t>
                      </a: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  <a:cs typeface="Times New Roman" pitchFamily="18" charset="0"/>
                        </a:rPr>
                        <a:t>Овен</a:t>
                      </a: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  <a:cs typeface="Times New Roman" pitchFamily="18" charset="0"/>
                        </a:rPr>
                        <a:t>Телец</a:t>
                      </a: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  <a:cs typeface="Times New Roman" pitchFamily="18" charset="0"/>
                        </a:rPr>
                        <a:t>Близнецы</a:t>
                      </a: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  <a:cs typeface="Times New Roman" pitchFamily="18" charset="0"/>
                        </a:rPr>
                        <a:t>Рак</a:t>
                      </a: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  <a:cs typeface="Times New Roman" pitchFamily="18" charset="0"/>
                        </a:rPr>
                        <a:t>Лев</a:t>
                      </a: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  <a:cs typeface="Times New Roman" pitchFamily="18" charset="0"/>
                        </a:rPr>
                        <a:t>Дева</a:t>
                      </a: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  <a:cs typeface="Times New Roman" pitchFamily="18" charset="0"/>
                        </a:rPr>
                        <a:t>Весы</a:t>
                      </a: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  <a:cs typeface="Times New Roman" pitchFamily="18" charset="0"/>
                        </a:rPr>
                        <a:t>Скорпион</a:t>
                      </a: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  <a:cs typeface="Times New Roman" pitchFamily="18" charset="0"/>
                        </a:rPr>
                        <a:t>Стрелец</a:t>
                      </a: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  <a:cs typeface="Times New Roman" pitchFamily="18" charset="0"/>
                        </a:rPr>
                        <a:t>Козерог</a:t>
                      </a: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  <a:cs typeface="Times New Roman" pitchFamily="18" charset="0"/>
                        </a:rPr>
                        <a:t>Водолей</a:t>
                      </a: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  <a:cs typeface="Times New Roman" pitchFamily="18" charset="0"/>
                        </a:rPr>
                        <a:t>Рыбы</a:t>
                      </a: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1313">
                <a:tc>
                  <a:txBody>
                    <a:bodyPr/>
                    <a:lstStyle/>
                    <a:p>
                      <a:pPr marL="0" marR="0" lvl="0" indent="7938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  <a:cs typeface="Times New Roman" pitchFamily="18" charset="0"/>
                        </a:rPr>
                        <a:t>Овен</a:t>
                      </a: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 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 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 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 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 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 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 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 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 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 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 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 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6DDE8"/>
                    </a:solidFill>
                  </a:tcPr>
                </a:tc>
              </a:tr>
              <a:tr h="341313">
                <a:tc>
                  <a:txBody>
                    <a:bodyPr/>
                    <a:lstStyle/>
                    <a:p>
                      <a:pPr marL="0" marR="0" lvl="0" indent="7938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  <a:cs typeface="Times New Roman" pitchFamily="18" charset="0"/>
                        </a:rPr>
                        <a:t>Телец</a:t>
                      </a: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 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 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 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 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 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 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 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 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 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 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 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 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</a:tr>
              <a:tr h="341313">
                <a:tc>
                  <a:txBody>
                    <a:bodyPr/>
                    <a:lstStyle/>
                    <a:p>
                      <a:pPr marL="0" marR="0" lvl="0" indent="7938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  <a:cs typeface="Times New Roman" pitchFamily="18" charset="0"/>
                        </a:rPr>
                        <a:t>Близнецы</a:t>
                      </a: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 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 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 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 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 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 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 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 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 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 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 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 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2060"/>
                    </a:solidFill>
                  </a:tcPr>
                </a:tc>
              </a:tr>
              <a:tr h="341313">
                <a:tc>
                  <a:txBody>
                    <a:bodyPr/>
                    <a:lstStyle/>
                    <a:p>
                      <a:pPr marL="0" marR="0" lvl="0" indent="7938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  <a:cs typeface="Times New Roman" pitchFamily="18" charset="0"/>
                        </a:rPr>
                        <a:t>Рак</a:t>
                      </a: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 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 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 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 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 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 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 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 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 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 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 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 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</a:tr>
              <a:tr h="341313">
                <a:tc>
                  <a:txBody>
                    <a:bodyPr/>
                    <a:lstStyle/>
                    <a:p>
                      <a:pPr marL="0" marR="0" lvl="0" indent="7938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  <a:cs typeface="Times New Roman" pitchFamily="18" charset="0"/>
                        </a:rPr>
                        <a:t>Лев</a:t>
                      </a: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 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 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 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 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 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 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 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 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 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 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 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 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6DDE8"/>
                    </a:solidFill>
                  </a:tcPr>
                </a:tc>
              </a:tr>
              <a:tr h="341313">
                <a:tc>
                  <a:txBody>
                    <a:bodyPr/>
                    <a:lstStyle/>
                    <a:p>
                      <a:pPr marL="0" marR="0" lvl="0" indent="7938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  <a:cs typeface="Times New Roman" pitchFamily="18" charset="0"/>
                        </a:rPr>
                        <a:t>Дева</a:t>
                      </a: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 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 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 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 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 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 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 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 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 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 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 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 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6DDE8"/>
                    </a:solidFill>
                  </a:tcPr>
                </a:tc>
              </a:tr>
              <a:tr h="341313">
                <a:tc>
                  <a:txBody>
                    <a:bodyPr/>
                    <a:lstStyle/>
                    <a:p>
                      <a:pPr marL="0" marR="0" lvl="0" indent="7938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  <a:cs typeface="Times New Roman" pitchFamily="18" charset="0"/>
                        </a:rPr>
                        <a:t>Весы</a:t>
                      </a: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 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 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 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 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 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 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 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 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 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 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 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 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6DDE8"/>
                    </a:solidFill>
                  </a:tcPr>
                </a:tc>
              </a:tr>
              <a:tr h="341313">
                <a:tc>
                  <a:txBody>
                    <a:bodyPr/>
                    <a:lstStyle/>
                    <a:p>
                      <a:pPr marL="0" marR="0" lvl="0" indent="7938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  <a:cs typeface="Times New Roman" pitchFamily="18" charset="0"/>
                        </a:rPr>
                        <a:t>Скорпион</a:t>
                      </a: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 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 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 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 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 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 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 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 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 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 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 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 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</a:tr>
              <a:tr h="341313">
                <a:tc>
                  <a:txBody>
                    <a:bodyPr/>
                    <a:lstStyle/>
                    <a:p>
                      <a:pPr marL="0" marR="0" lvl="0" indent="7938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  <a:cs typeface="Times New Roman" pitchFamily="18" charset="0"/>
                        </a:rPr>
                        <a:t>Стрелец</a:t>
                      </a: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 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 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 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 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 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 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 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 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 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 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 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 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2060"/>
                    </a:solidFill>
                  </a:tcPr>
                </a:tc>
              </a:tr>
              <a:tr h="341313">
                <a:tc>
                  <a:txBody>
                    <a:bodyPr/>
                    <a:lstStyle/>
                    <a:p>
                      <a:pPr marL="0" marR="0" lvl="0" indent="7938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  <a:cs typeface="Times New Roman" pitchFamily="18" charset="0"/>
                        </a:rPr>
                        <a:t>Козерог</a:t>
                      </a: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 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 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 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 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 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 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 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 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 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 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 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 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</a:tr>
              <a:tr h="341313">
                <a:tc>
                  <a:txBody>
                    <a:bodyPr/>
                    <a:lstStyle/>
                    <a:p>
                      <a:pPr marL="0" marR="0" lvl="0" indent="7938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  <a:cs typeface="Times New Roman" pitchFamily="18" charset="0"/>
                        </a:rPr>
                        <a:t>Водолей</a:t>
                      </a: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 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 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 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 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 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 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 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 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 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 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 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 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6DDE8"/>
                    </a:solidFill>
                  </a:tcPr>
                </a:tc>
              </a:tr>
              <a:tr h="341313">
                <a:tc>
                  <a:txBody>
                    <a:bodyPr/>
                    <a:lstStyle/>
                    <a:p>
                      <a:pPr marL="0" marR="0" lvl="0" indent="7938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  <a:cs typeface="Times New Roman" pitchFamily="18" charset="0"/>
                        </a:rPr>
                        <a:t>Рыбы</a:t>
                      </a: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 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 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 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 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 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 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 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 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 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 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 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 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6DDE8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1071563" y="6000750"/>
          <a:ext cx="7358062" cy="500063"/>
        </p:xfrm>
        <a:graphic>
          <a:graphicData uri="http://schemas.openxmlformats.org/drawingml/2006/table">
            <a:tbl>
              <a:tblPr/>
              <a:tblGrid>
                <a:gridCol w="2252662"/>
                <a:gridCol w="319088"/>
                <a:gridCol w="2227262"/>
                <a:gridCol w="319088"/>
                <a:gridCol w="2239962"/>
              </a:tblGrid>
              <a:tr h="5000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imes New Roman" pitchFamily="18" charset="0"/>
                        </a:rPr>
                        <a:t>Благоприятные отношения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  <a:cs typeface="Times New Roman" pitchFamily="18" charset="0"/>
                        </a:rPr>
                        <a:t> 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  <a:cs typeface="Times New Roman" pitchFamily="18" charset="0"/>
                        </a:rPr>
                        <a:t>Средние отношения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  <a:cs typeface="Times New Roman" pitchFamily="18" charset="0"/>
                        </a:rPr>
                        <a:t> 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ahoma" pitchFamily="34" charset="0"/>
                          <a:cs typeface="Times New Roman" pitchFamily="18" charset="0"/>
                        </a:rPr>
                        <a:t>Напряженные отношения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2060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cover dir="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28596" y="214290"/>
            <a:ext cx="8215370" cy="400110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2000" b="1" spc="50" dirty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КОЛЬЦО  ЗОДИАКА</a:t>
            </a:r>
          </a:p>
        </p:txBody>
      </p:sp>
      <p:pic>
        <p:nvPicPr>
          <p:cNvPr id="4" name="Рисунок 3" descr="Зодиак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32" y="755383"/>
            <a:ext cx="5400000" cy="5388261"/>
          </a:xfrm>
          <a:prstGeom prst="rect">
            <a:avLst/>
          </a:prstGeom>
          <a:ln>
            <a:noFill/>
          </a:ln>
          <a:effectLst>
            <a:glow rad="228600">
              <a:schemeClr val="accent5">
                <a:satMod val="175000"/>
                <a:alpha val="40000"/>
              </a:schemeClr>
            </a:glow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</p:spTree>
  </p:cSld>
  <p:clrMapOvr>
    <a:masterClrMapping/>
  </p:clrMapOvr>
  <p:transition>
    <p:cover dir="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4282" y="142852"/>
            <a:ext cx="8715436" cy="369332"/>
          </a:xfrm>
          <a:prstGeom prst="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b="1" spc="50" dirty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</a:t>
            </a:r>
            <a:r>
              <a:rPr lang="ru-RU" b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остроение учеников 8 </a:t>
            </a:r>
            <a:r>
              <a:rPr lang="ru-RU" b="1" spc="50" dirty="0" err="1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кл</a:t>
            </a:r>
            <a:r>
              <a:rPr lang="ru-RU" b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. (с учетом отношений между знаками)</a:t>
            </a:r>
            <a:endParaRPr lang="ru-RU" b="1" spc="50" dirty="0">
              <a:ln w="11430"/>
              <a:solidFill>
                <a:srgbClr val="C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1214415" y="640082"/>
          <a:ext cx="6786609" cy="6120956"/>
        </p:xfrm>
        <a:graphic>
          <a:graphicData uri="http://schemas.openxmlformats.org/drawingml/2006/table">
            <a:tbl>
              <a:tblPr/>
              <a:tblGrid>
                <a:gridCol w="2538570"/>
                <a:gridCol w="1118610"/>
                <a:gridCol w="1342650"/>
                <a:gridCol w="1786779"/>
              </a:tblGrid>
              <a:tr h="21431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Ф. И. 0.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388" marR="36388" marT="0" marB="0" anchor="ctr">
                    <a:lnL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Год рожд.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388" marR="363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Calibri"/>
                          <a:cs typeface="Times New Roman"/>
                        </a:rPr>
                        <a:t>Знак зодиака.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388" marR="363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Calibri"/>
                          <a:cs typeface="Times New Roman"/>
                        </a:rPr>
                        <a:t>Стихия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388" marR="363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16907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Хиврич</a:t>
                      </a:r>
                      <a:r>
                        <a:rPr lang="ru-RU" sz="11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Сергей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388" marR="36388" marT="0" marB="0" anchor="ctr">
                    <a:lnL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28.03.1996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388" marR="363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Calibri"/>
                          <a:cs typeface="Times New Roman"/>
                        </a:rPr>
                        <a:t>Овен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388" marR="363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0" dirty="0">
                          <a:latin typeface="Times New Roman"/>
                          <a:ea typeface="Calibri"/>
                          <a:cs typeface="Times New Roman"/>
                        </a:rPr>
                        <a:t>огонь</a:t>
                      </a:r>
                      <a:endParaRPr lang="ru-RU" sz="1100" b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388" marR="363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</a:tr>
              <a:tr h="23867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Овчинников Витя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388" marR="36388" marT="0" marB="0" anchor="ctr">
                    <a:lnL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27.07.1995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388" marR="363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Calibri"/>
                          <a:cs typeface="Times New Roman"/>
                        </a:rPr>
                        <a:t>Лев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388" marR="363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0" dirty="0">
                          <a:latin typeface="Times New Roman"/>
                          <a:ea typeface="Calibri"/>
                          <a:cs typeface="Times New Roman"/>
                        </a:rPr>
                        <a:t>огонь</a:t>
                      </a:r>
                      <a:endParaRPr lang="ru-RU" sz="1100" b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388" marR="363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</a:tr>
              <a:tr h="16907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Зюкин</a:t>
                      </a:r>
                      <a:r>
                        <a:rPr lang="ru-RU" sz="11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Алеша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388" marR="36388" marT="0" marB="0" anchor="ctr">
                    <a:lnL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03.06.1996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388" marR="363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Calibri"/>
                          <a:cs typeface="Times New Roman"/>
                        </a:rPr>
                        <a:t>Близнецы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388" marR="363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0" dirty="0">
                          <a:latin typeface="Times New Roman"/>
                          <a:ea typeface="Calibri"/>
                          <a:cs typeface="Times New Roman"/>
                        </a:rPr>
                        <a:t>воздух</a:t>
                      </a:r>
                      <a:endParaRPr lang="ru-RU" sz="1100" b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388" marR="363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</a:tr>
              <a:tr h="16907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Сесь</a:t>
                      </a:r>
                      <a:r>
                        <a:rPr lang="ru-RU" sz="11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Федя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388" marR="36388" marT="0" marB="0" anchor="ctr">
                    <a:lnL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17.06.1996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388" marR="363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Calibri"/>
                          <a:cs typeface="Times New Roman"/>
                        </a:rPr>
                        <a:t>Близнецы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388" marR="363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0" dirty="0">
                          <a:latin typeface="Times New Roman"/>
                          <a:ea typeface="Calibri"/>
                          <a:cs typeface="Times New Roman"/>
                        </a:rPr>
                        <a:t>воздух</a:t>
                      </a:r>
                      <a:endParaRPr lang="ru-RU" sz="1100" b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388" marR="363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</a:tr>
              <a:tr h="16907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Порожняк Максим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388" marR="36388" marT="0" marB="0" anchor="ctr">
                    <a:lnL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04.06.1996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388" marR="363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Calibri"/>
                          <a:cs typeface="Times New Roman"/>
                        </a:rPr>
                        <a:t>Близнецы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388" marR="363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0" dirty="0">
                          <a:latin typeface="Times New Roman"/>
                          <a:ea typeface="Calibri"/>
                          <a:cs typeface="Times New Roman"/>
                        </a:rPr>
                        <a:t>воздух</a:t>
                      </a:r>
                      <a:endParaRPr lang="ru-RU" sz="1100" b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388" marR="363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</a:tr>
              <a:tr h="16907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Маренчук</a:t>
                      </a:r>
                      <a:r>
                        <a:rPr lang="ru-RU" sz="11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Виталик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388" marR="36388" marT="0" marB="0" anchor="ctr">
                    <a:lnL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18.06.1996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388" marR="363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Calibri"/>
                          <a:cs typeface="Times New Roman"/>
                        </a:rPr>
                        <a:t>Близнецы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388" marR="363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0" dirty="0">
                          <a:latin typeface="Times New Roman"/>
                          <a:ea typeface="Calibri"/>
                          <a:cs typeface="Times New Roman"/>
                        </a:rPr>
                        <a:t>воздух</a:t>
                      </a:r>
                      <a:endParaRPr lang="ru-RU" sz="1100" b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388" marR="363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</a:tr>
              <a:tr h="16907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Латышев Дима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388" marR="36388" marT="0" marB="0" anchor="ctr">
                    <a:lnL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15.10.1994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388" marR="363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Calibri"/>
                          <a:cs typeface="Times New Roman"/>
                        </a:rPr>
                        <a:t>Весы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388" marR="363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0" dirty="0">
                          <a:latin typeface="Times New Roman"/>
                          <a:ea typeface="Calibri"/>
                          <a:cs typeface="Times New Roman"/>
                        </a:rPr>
                        <a:t>воздух</a:t>
                      </a:r>
                      <a:endParaRPr lang="ru-RU" sz="1100" b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388" marR="363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</a:tr>
              <a:tr h="16907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Дичану</a:t>
                      </a:r>
                      <a:r>
                        <a:rPr lang="ru-RU" sz="11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Женя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388" marR="36388" marT="0" marB="0" anchor="ctr">
                    <a:lnL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19.11.1995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388" marR="363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Calibri"/>
                          <a:cs typeface="Times New Roman"/>
                        </a:rPr>
                        <a:t>Скорпион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388" marR="363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вода</a:t>
                      </a:r>
                      <a:endParaRPr lang="ru-RU" sz="1100" b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388" marR="363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</a:tr>
              <a:tr h="16907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Пантелеев Виктор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388" marR="36388" marT="0" marB="0" anchor="ctr">
                    <a:lnL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29.10.1995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388" marR="363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Calibri"/>
                          <a:cs typeface="Times New Roman"/>
                        </a:rPr>
                        <a:t>Скорпион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388" marR="363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вода</a:t>
                      </a:r>
                      <a:endParaRPr lang="ru-RU" sz="1100" b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388" marR="363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</a:tr>
              <a:tr h="16907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Абдухалил</a:t>
                      </a:r>
                      <a:r>
                        <a:rPr lang="ru-RU" sz="11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Коля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388" marR="36388" marT="0" marB="0" anchor="ctr">
                    <a:lnL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08.01.1994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388" marR="363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Calibri"/>
                          <a:cs typeface="Times New Roman"/>
                        </a:rPr>
                        <a:t>Козерог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388" marR="363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земля</a:t>
                      </a:r>
                      <a:endParaRPr lang="ru-RU" sz="1100" b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388" marR="363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</a:tr>
              <a:tr h="16907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Гузеев</a:t>
                      </a:r>
                      <a:r>
                        <a:rPr lang="ru-RU" sz="11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Саша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388" marR="36388" marT="0" marB="0" anchor="ctr">
                    <a:lnL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22.12.1995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388" marR="363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Calibri"/>
                          <a:cs typeface="Times New Roman"/>
                        </a:rPr>
                        <a:t>Козерог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388" marR="363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земля</a:t>
                      </a:r>
                      <a:endParaRPr lang="ru-RU" sz="1100" b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388" marR="363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</a:tr>
              <a:tr h="16907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Пономарев Алексей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388" marR="36388" marT="0" marB="0" anchor="ctr">
                    <a:lnL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15.04.1995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388" marR="363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Calibri"/>
                          <a:cs typeface="Times New Roman"/>
                        </a:rPr>
                        <a:t>Телец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388" marR="363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земля</a:t>
                      </a:r>
                      <a:endParaRPr lang="ru-RU" sz="1100" b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388" marR="363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</a:tr>
              <a:tr h="16907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Пылин</a:t>
                      </a:r>
                      <a:r>
                        <a:rPr lang="ru-RU" sz="11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Данила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388" marR="36388" marT="0" marB="0" anchor="ctr">
                    <a:lnL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14.07.1995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388" marR="363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Calibri"/>
                          <a:cs typeface="Times New Roman"/>
                        </a:rPr>
                        <a:t>Рак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388" marR="363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0" dirty="0">
                          <a:latin typeface="Times New Roman"/>
                          <a:ea typeface="Calibri"/>
                          <a:cs typeface="Times New Roman"/>
                        </a:rPr>
                        <a:t>вода</a:t>
                      </a:r>
                      <a:endParaRPr lang="ru-RU" sz="1100" b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388" marR="363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</a:tr>
              <a:tr h="16907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Харьковский Миша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388" marR="36388" marT="0" marB="0" anchor="ctr">
                    <a:lnL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29.06.1995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388" marR="363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Calibri"/>
                          <a:cs typeface="Times New Roman"/>
                        </a:rPr>
                        <a:t>Рак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388" marR="363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вода</a:t>
                      </a:r>
                      <a:endParaRPr lang="ru-RU" sz="1100" b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388" marR="363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</a:tr>
              <a:tr h="16907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Бондар Саша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388" marR="36388" marT="0" marB="0" anchor="ctr">
                    <a:lnL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26.09.1995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388" marR="363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Calibri"/>
                          <a:cs typeface="Times New Roman"/>
                        </a:rPr>
                        <a:t>Дева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388" marR="363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земля</a:t>
                      </a:r>
                      <a:endParaRPr lang="ru-RU" sz="1100" b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388" marR="363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</a:tr>
              <a:tr h="7717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400" dirty="0">
                        <a:solidFill>
                          <a:srgbClr val="000000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36388" marR="36388" marT="0" marB="0" anchor="ctr">
                    <a:lnL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400" dirty="0">
                        <a:solidFill>
                          <a:srgbClr val="000000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36388" marR="363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4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36388" marR="363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4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36388" marR="363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</a:tr>
              <a:tr h="16907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Чупревич</a:t>
                      </a:r>
                      <a:r>
                        <a:rPr lang="ru-RU" sz="11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1100" b="1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Инга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388" marR="36388" marT="0" marB="0" anchor="ctr">
                    <a:lnL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29.03.1996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388" marR="363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Calibri"/>
                          <a:cs typeface="Times New Roman"/>
                        </a:rPr>
                        <a:t>Овен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388" marR="363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Calibri"/>
                          <a:cs typeface="Times New Roman"/>
                        </a:rPr>
                        <a:t>огонь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388" marR="363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</a:tr>
              <a:tr h="16907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Черемина</a:t>
                      </a:r>
                      <a:r>
                        <a:rPr lang="ru-RU" sz="11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Кристина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388" marR="36388" marT="0" marB="0" anchor="ctr">
                    <a:lnL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03.06.1994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388" marR="363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Calibri"/>
                          <a:cs typeface="Times New Roman"/>
                        </a:rPr>
                        <a:t>Близнецы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388" marR="363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Calibri"/>
                          <a:cs typeface="Times New Roman"/>
                        </a:rPr>
                        <a:t>воздух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388" marR="363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</a:tr>
              <a:tr h="15706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Разумцева</a:t>
                      </a:r>
                      <a:r>
                        <a:rPr lang="ru-RU" sz="11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1100" b="1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Тася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388" marR="36388" marT="0" marB="0" anchor="ctr">
                    <a:lnL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09.08.1994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388" marR="363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Calibri"/>
                          <a:cs typeface="Times New Roman"/>
                        </a:rPr>
                        <a:t>Лев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388" marR="363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Calibri"/>
                          <a:cs typeface="Times New Roman"/>
                        </a:rPr>
                        <a:t>огонь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388" marR="363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</a:tr>
              <a:tr h="16907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Крисанова</a:t>
                      </a:r>
                      <a:r>
                        <a:rPr lang="ru-RU" sz="11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Настя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388" marR="36388" marT="0" marB="0" anchor="ctr">
                    <a:lnL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25.07.1996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388" marR="363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Calibri"/>
                          <a:cs typeface="Times New Roman"/>
                        </a:rPr>
                        <a:t>Лев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388" marR="363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Calibri"/>
                          <a:cs typeface="Times New Roman"/>
                        </a:rPr>
                        <a:t>огонь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388" marR="363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</a:tr>
              <a:tr h="16907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Белых Марина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388" marR="36388" marT="0" marB="0" anchor="ctr">
                    <a:lnL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19.10.1995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388" marR="363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Calibri"/>
                          <a:cs typeface="Times New Roman"/>
                        </a:rPr>
                        <a:t>Весы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388" marR="363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Calibri"/>
                          <a:cs typeface="Times New Roman"/>
                        </a:rPr>
                        <a:t>воздух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388" marR="363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</a:tr>
              <a:tr h="16907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Рогачева Аня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388" marR="36388" marT="0" marB="0" anchor="ctr">
                    <a:lnL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05.10.1996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388" marR="363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Calibri"/>
                          <a:cs typeface="Times New Roman"/>
                        </a:rPr>
                        <a:t>Весы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388" marR="363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Calibri"/>
                          <a:cs typeface="Times New Roman"/>
                        </a:rPr>
                        <a:t>воздух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388" marR="363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</a:tr>
              <a:tr h="18898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Мартыненкова</a:t>
                      </a:r>
                      <a:r>
                        <a:rPr lang="ru-RU" sz="11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Света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388" marR="36388" marT="0" marB="0" anchor="ctr">
                    <a:lnL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01.02.1995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388" marR="363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Calibri"/>
                          <a:cs typeface="Times New Roman"/>
                        </a:rPr>
                        <a:t>Водолей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388" marR="363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Calibri"/>
                          <a:cs typeface="Times New Roman"/>
                        </a:rPr>
                        <a:t>воздух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388" marR="363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</a:tr>
              <a:tr h="16907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Брюханова Настя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388" marR="36388" marT="0" marB="0" anchor="ctr">
                    <a:lnL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10.12.1995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388" marR="363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Calibri"/>
                          <a:cs typeface="Times New Roman"/>
                        </a:rPr>
                        <a:t>Стрелец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388" marR="363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Calibri"/>
                          <a:cs typeface="Times New Roman"/>
                        </a:rPr>
                        <a:t>воздух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388" marR="363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</a:tr>
              <a:tr h="16907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Федоренко Марина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388" marR="36388" marT="0" marB="0" anchor="ctr">
                    <a:lnL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07.01.1996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388" marR="363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Calibri"/>
                          <a:cs typeface="Times New Roman"/>
                        </a:rPr>
                        <a:t>Козерог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388" marR="363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земля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388" marR="363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</a:tr>
              <a:tr h="16907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Коноплева Таня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388" marR="36388" marT="0" marB="0" anchor="ctr">
                    <a:lnL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06.01.1996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388" marR="363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Calibri"/>
                          <a:cs typeface="Times New Roman"/>
                        </a:rPr>
                        <a:t>Козерог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388" marR="363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земля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388" marR="363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</a:tr>
              <a:tr h="16907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Борисова Валя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388" marR="36388" marT="0" marB="0" anchor="ctr">
                    <a:lnL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06.01.1996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388" marR="363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Calibri"/>
                          <a:cs typeface="Times New Roman"/>
                        </a:rPr>
                        <a:t>Козерог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388" marR="363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земля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388" marR="363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</a:tr>
              <a:tr h="16907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Сергутина</a:t>
                      </a:r>
                      <a:r>
                        <a:rPr lang="ru-RU" sz="11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Вероника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388" marR="36388" marT="0" marB="0" anchor="ctr">
                    <a:lnL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15.03.1996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388" marR="363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Calibri"/>
                          <a:cs typeface="Times New Roman"/>
                        </a:rPr>
                        <a:t>Рыба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388" marR="363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Calibri"/>
                          <a:cs typeface="Times New Roman"/>
                        </a:rPr>
                        <a:t>вода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388" marR="363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</a:tr>
              <a:tr h="16907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Бардина Лена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388" marR="36388" marT="0" marB="0" anchor="ctr">
                    <a:lnL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23.02.1996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388" marR="363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Calibri"/>
                          <a:cs typeface="Times New Roman"/>
                        </a:rPr>
                        <a:t>Рыба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388" marR="363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Calibri"/>
                          <a:cs typeface="Times New Roman"/>
                        </a:rPr>
                        <a:t>вода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388" marR="363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</a:tr>
              <a:tr h="16907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Бакурина</a:t>
                      </a:r>
                      <a:r>
                        <a:rPr lang="ru-RU" sz="11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Алина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388" marR="36388" marT="0" marB="0" anchor="ctr">
                    <a:lnL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12.03.1995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388" marR="363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Calibri"/>
                          <a:cs typeface="Times New Roman"/>
                        </a:rPr>
                        <a:t>Рыба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388" marR="363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Calibri"/>
                          <a:cs typeface="Times New Roman"/>
                        </a:rPr>
                        <a:t>вода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388" marR="363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</a:tr>
              <a:tr h="16907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Кузьменкова Аня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388" marR="36388" marT="0" marB="0" anchor="ctr">
                    <a:lnL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13.05.1996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388" marR="363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Calibri"/>
                          <a:cs typeface="Times New Roman"/>
                        </a:rPr>
                        <a:t>Телец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388" marR="363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земля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388" marR="363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cover dir="u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1560</TotalTime>
  <Words>1594</Words>
  <Application>Microsoft Office PowerPoint</Application>
  <PresentationFormat>Экран (4:3)</PresentationFormat>
  <Paragraphs>919</Paragraphs>
  <Slides>19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1" baseType="lpstr">
      <vt:lpstr>Тема Office</vt:lpstr>
      <vt:lpstr>Диаграмма</vt:lpstr>
      <vt:lpstr>«Использование астрологических методик  для прогнозирования и оценки: взаимоотношений учащихся школы, физического здоровья и спортивных результатов  на уроках физической культуры» 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Валера</dc:creator>
  <cp:lastModifiedBy>Valued Acer Customer</cp:lastModifiedBy>
  <cp:revision>86</cp:revision>
  <dcterms:created xsi:type="dcterms:W3CDTF">2008-09-30T16:27:54Z</dcterms:created>
  <dcterms:modified xsi:type="dcterms:W3CDTF">2010-04-02T05:18:43Z</dcterms:modified>
</cp:coreProperties>
</file>