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8D30B-B268-40D6-AC0E-80B771450EDA}" type="datetimeFigureOut">
              <a:rPr lang="ru-RU" smtClean="0"/>
              <a:t>23.09.2012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39E4F-35C5-4483-90D5-4A031161E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6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4D9B9-91A6-491E-9FC2-28D2FF46DF54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42782-88F2-484F-8720-5223E2ED6962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972B1-B720-41C0-920B-6072C16DEB60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B506-495C-40FF-BA5A-E0AD66E9D120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64DB-42A5-43C2-A318-8013111F4EB5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F1A2-9B5E-4210-BBE2-26BAB26187FF}" type="datetime1">
              <a:rPr lang="ru-RU" smtClean="0"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2324-E62C-461D-BA23-1571C311DB1A}" type="datetime1">
              <a:rPr lang="ru-RU" smtClean="0"/>
              <a:t>23.09.2012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0508E-A87E-4EE0-AB49-D666CD541AAD}" type="datetime1">
              <a:rPr lang="ru-RU" smtClean="0"/>
              <a:t>23.09.2012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6141F-E2A8-4406-BBC1-63835F24FFC0}" type="datetime1">
              <a:rPr lang="ru-RU" smtClean="0"/>
              <a:t>23.09.2012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3C87C-C02A-4DFC-BD30-73D3EE9D7E46}" type="datetime1">
              <a:rPr lang="ru-RU" smtClean="0"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65D92-1B41-49DE-B480-B7F9CB376ECA}" type="datetime1">
              <a:rPr lang="ru-RU" smtClean="0"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4438D-FE0F-4E14-BD0F-F9ACEEE77ED3}" type="datetime1">
              <a:rPr lang="ru-RU" smtClean="0"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Ажеганова Наталья, учащаяся 11А класса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etodsovet.su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4/44/&#1055;&#1086;&#1088;&#1090;&#1088;&#1077;&#1090;_&#1050;&#1072;&#1083;&#1080;&#1087;&#1089;&#1086;.jpg?uselang=ru" TargetMode="External"/><Relationship Id="rId13" Type="http://schemas.openxmlformats.org/officeDocument/2006/relationships/hyperlink" Target="http://upload.wikimedia.org/wikipedia/commons/8/86/Ekaterina_Bakunina.jpg" TargetMode="External"/><Relationship Id="rId18" Type="http://schemas.openxmlformats.org/officeDocument/2006/relationships/hyperlink" Target="http://upload.wikimedia.org/wikipedia/commons/5/5f/Anna_Olenina_by_Kiprensky.jpg?uselang=ru" TargetMode="External"/><Relationship Id="rId3" Type="http://schemas.openxmlformats.org/officeDocument/2006/relationships/hyperlink" Target="http://upload.wikimedia.org/wikipedia/commons/b/b0/Gau-portret-goncharovojj.jpg?uselang=ru" TargetMode="External"/><Relationship Id="rId21" Type="http://schemas.openxmlformats.org/officeDocument/2006/relationships/hyperlink" Target="http://upload.wikimedia.org/wikipedia/commons/6/62/18306889_Avdotya_Golicuyna.jpg?uselang=ru" TargetMode="External"/><Relationship Id="rId7" Type="http://schemas.openxmlformats.org/officeDocument/2006/relationships/hyperlink" Target="http://upload.wikimedia.org/wikipedia/commons/a/a4/Vera_Vyazemskya.jpg?uselang=ru" TargetMode="External"/><Relationship Id="rId12" Type="http://schemas.openxmlformats.org/officeDocument/2006/relationships/hyperlink" Target="http://upload.wikimedia.org/wikipedia/commons/f/f6/Orest_Kiprensky_015.jpg?uselang=ru" TargetMode="External"/><Relationship Id="rId17" Type="http://schemas.openxmlformats.org/officeDocument/2006/relationships/hyperlink" Target="http://upload.wikimedia.org/wikipedia/commons/c/c3/P.F._Sokolov_017.jpg" TargetMode="External"/><Relationship Id="rId2" Type="http://schemas.openxmlformats.org/officeDocument/2006/relationships/image" Target="../media/image1.jpg"/><Relationship Id="rId16" Type="http://schemas.openxmlformats.org/officeDocument/2006/relationships/hyperlink" Target="http://commons.wikimedia.org/wiki/File:Aglaia_Davydova.jpg?uselang=ru" TargetMode="External"/><Relationship Id="rId20" Type="http://schemas.openxmlformats.org/officeDocument/2006/relationships/hyperlink" Target="http://upload.wikimedia.org/wikipedia/commons/5/51/&#1054;&#1088;&#1083;&#1086;&#1074;&#1072;_&#1077;&#1082;&#1072;&#1090;&#1077;&#1088;.jpg?uselang=r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a/aa/&#171;&#1044;&#1086;&#1085;&#1078;&#1091;&#1072;&#1085;&#1089;&#1082;&#1080;&#1081;_&#1089;&#1087;&#1080;&#1089;&#1086;&#1082;&#187;_&#1040;.&#1057;._&#1055;&#1091;&#1096;&#1082;&#1080;&#1085;&#1072;.JPEG?uselang=ru" TargetMode="External"/><Relationship Id="rId11" Type="http://schemas.openxmlformats.org/officeDocument/2006/relationships/hyperlink" Target="http://s019.radikal.ru/i617/1209/5d/5a0dc01a3c6b.jpg" TargetMode="External"/><Relationship Id="rId5" Type="http://schemas.openxmlformats.org/officeDocument/2006/relationships/hyperlink" Target="http://img0.liveinternet.ru/images/attach/c/5/85/17/85017266_840bc144ffbc.jpg" TargetMode="External"/><Relationship Id="rId15" Type="http://schemas.openxmlformats.org/officeDocument/2006/relationships/hyperlink" Target="http://s008.radikal.ru/i306/1010/f0/362b0f0825b0.jpg" TargetMode="External"/><Relationship Id="rId10" Type="http://schemas.openxmlformats.org/officeDocument/2006/relationships/hyperlink" Target="http://s018.radikal.ru/i505/1209/f5/9aee11efc262.jpg" TargetMode="External"/><Relationship Id="rId19" Type="http://schemas.openxmlformats.org/officeDocument/2006/relationships/hyperlink" Target="http://upload.wikimedia.org/wikipedia/commons/e/e9/&#1057;&#1086;&#1092;&#1100;&#1103;_&#1060;&#1077;&#1076;&#1086;&#1088;&#1086;&#1074;&#1085;&#1072;_&#1055;&#1091;&#1096;&#1082;&#1080;&#1085;&#1072;_(&#1055;&#1072;&#1085;&#1080;&#1085;&#1072;)_1831.jpg" TargetMode="External"/><Relationship Id="rId4" Type="http://schemas.openxmlformats.org/officeDocument/2006/relationships/hyperlink" Target="http://img1.liveinternet.ru/images/attach/c/5/85/17/85017233_b14b0cb6a205.jpg" TargetMode="External"/><Relationship Id="rId9" Type="http://schemas.openxmlformats.org/officeDocument/2006/relationships/hyperlink" Target="http://s42.radikal.ru/i097/1209/65/f72b39d5e13a.jpg" TargetMode="External"/><Relationship Id="rId14" Type="http://schemas.openxmlformats.org/officeDocument/2006/relationships/hyperlink" Target="http://upload.wikimedia.org/wikipedia/commons/8/85/Ekaterina_Karamzina_Benner_.jpg?uselang=ru" TargetMode="External"/><Relationship Id="rId22" Type="http://schemas.openxmlformats.org/officeDocument/2006/relationships/hyperlink" Target="http://metodsovet.s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05292" y="260648"/>
            <a:ext cx="57334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rgbClr val="003618"/>
                </a:solidFill>
                <a:effectLst>
                  <a:reflection blurRad="12700" stA="50000" endPos="50000" dist="5000" dir="5400000" sy="-100000" rotWithShape="0"/>
                </a:effectLst>
              </a:rPr>
              <a:t>Донжуанский список Пушкина</a:t>
            </a:r>
            <a:endParaRPr lang="ru-RU" sz="2800" b="1" cap="all" spc="0" dirty="0">
              <a:ln w="0"/>
              <a:solidFill>
                <a:srgbClr val="003618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6468" y="920621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618"/>
                </a:solidFill>
                <a:latin typeface="Monotype Corsiva" pitchFamily="66" charset="0"/>
              </a:rPr>
              <a:t>Полушутливый, так называемый Донжуанский список Пушкина породил всплеск интереса пушкинистов к адресатам его любви.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Часто бывая в доме Ушаковых, где его привлекали две прелестные барышни, Екатерина и Елизавета, Пушкин в ответ на просьбы барышень записал в альбом одной из них (Елизаветы) имена женщин, произведших на него наибольшее впечатление.</a:t>
            </a:r>
          </a:p>
          <a:p>
            <a:pPr algn="ctr"/>
            <a:endParaRPr lang="ru-RU" sz="3200" b="1" dirty="0">
              <a:solidFill>
                <a:srgbClr val="003618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2201" y="5922858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3618"/>
                </a:solidFill>
              </a:rPr>
              <a:t>Т. Р. Наумова, учитель русского языка и </a:t>
            </a:r>
            <a:r>
              <a:rPr lang="ru-RU" sz="1400" dirty="0" smtClean="0">
                <a:solidFill>
                  <a:srgbClr val="003618"/>
                </a:solidFill>
              </a:rPr>
              <a:t>литературы МОУ </a:t>
            </a:r>
            <a:r>
              <a:rPr lang="ru-RU" sz="1400" dirty="0">
                <a:solidFill>
                  <a:srgbClr val="003618"/>
                </a:solidFill>
              </a:rPr>
              <a:t>СОШ № 18 имени А. М. Горького</a:t>
            </a:r>
          </a:p>
          <a:p>
            <a:pPr algn="ctr"/>
            <a:r>
              <a:rPr lang="ru-RU" sz="1400" dirty="0">
                <a:solidFill>
                  <a:srgbClr val="003618"/>
                </a:solidFill>
              </a:rPr>
              <a:t>города Воткинска Удмуртской Республики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6468" y="6446078"/>
            <a:ext cx="80275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1400" dirty="0">
                <a:latin typeface="+mj-lt"/>
                <a:ea typeface="Times New Roman"/>
              </a:rPr>
              <a:t>Методический портал учителя  «</a:t>
            </a:r>
            <a:r>
              <a:rPr lang="ru-RU" sz="1400" dirty="0" err="1">
                <a:latin typeface="+mj-lt"/>
                <a:ea typeface="Times New Roman"/>
              </a:rPr>
              <a:t>Методсовет</a:t>
            </a:r>
            <a:r>
              <a:rPr lang="ru-RU" sz="1400" dirty="0">
                <a:latin typeface="+mj-lt"/>
                <a:ea typeface="Times New Roman"/>
              </a:rPr>
              <a:t>» - </a:t>
            </a:r>
            <a:r>
              <a:rPr lang="en-US" sz="1400" dirty="0">
                <a:solidFill>
                  <a:srgbClr val="0000FF"/>
                </a:solidFill>
                <a:latin typeface="+mj-lt"/>
                <a:ea typeface="Times New Roman"/>
                <a:hlinkClick r:id="rId3"/>
              </a:rPr>
              <a:t>http</a:t>
            </a:r>
            <a:r>
              <a:rPr lang="ru-RU" sz="1400" dirty="0">
                <a:solidFill>
                  <a:srgbClr val="0000FF"/>
                </a:solidFill>
                <a:latin typeface="+mj-lt"/>
                <a:ea typeface="Times New Roman"/>
                <a:hlinkClick r:id="rId3"/>
              </a:rPr>
              <a:t>://</a:t>
            </a:r>
            <a:r>
              <a:rPr lang="en-US" sz="1400" dirty="0" err="1">
                <a:solidFill>
                  <a:srgbClr val="0000FF"/>
                </a:solidFill>
                <a:latin typeface="+mj-lt"/>
                <a:ea typeface="Times New Roman"/>
                <a:hlinkClick r:id="rId3"/>
              </a:rPr>
              <a:t>metodsovet</a:t>
            </a:r>
            <a:r>
              <a:rPr lang="ru-RU" sz="1400" dirty="0">
                <a:solidFill>
                  <a:srgbClr val="0000FF"/>
                </a:solidFill>
                <a:latin typeface="+mj-lt"/>
                <a:ea typeface="Times New Roman"/>
                <a:hlinkClick r:id="rId3"/>
              </a:rPr>
              <a:t>.</a:t>
            </a:r>
            <a:r>
              <a:rPr lang="en-US" sz="1400" dirty="0" err="1">
                <a:solidFill>
                  <a:srgbClr val="0000FF"/>
                </a:solidFill>
                <a:latin typeface="+mj-lt"/>
                <a:ea typeface="Times New Roman"/>
                <a:hlinkClick r:id="rId3"/>
              </a:rPr>
              <a:t>su</a:t>
            </a:r>
            <a:endParaRPr lang="ru-RU" sz="1400" dirty="0">
              <a:effectLst/>
              <a:latin typeface="+mj-l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9036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" y="-69217"/>
            <a:ext cx="9198093" cy="69272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3434208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42900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2844" y="342900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82884" y="342900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2924" y="342900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е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18026" y="343624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18026" y="379628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18026" y="415767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18026" y="451771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18026" y="487775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18026" y="52377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Ц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18026" y="559783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18026" y="597345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18026" y="634230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07504" y="379763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1428" y="4165848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11428" y="454512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360162" y="599261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995032" y="598226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641271" y="598226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81231" y="598226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У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20664" y="491356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20664" y="529343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16819" y="565347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07504" y="3074168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62601" y="201798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62804" y="237802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62601" y="269776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67544" y="3061952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16819" y="602370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999240" y="34375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636783" y="34375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78066" y="34375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</a:t>
            </a:r>
            <a:endParaRPr lang="ru-RU" sz="20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606080" y="165893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67544" y="93623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56351" y="129627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68582" y="167662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246040" y="165893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876764" y="165893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512270" y="165631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155816" y="165631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801873" y="165893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363749" y="34375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316233" y="62626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644228" y="523779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638106" y="487970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2653459" y="418508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097584" y="4525888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3736190" y="452694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376150" y="4525888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3009358" y="451771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2639200" y="451771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278066" y="451771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</a:t>
            </a:r>
            <a:endParaRPr lang="ru-RU" sz="20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689261" y="62504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044553" y="62504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774418" y="60461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414378" y="60461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405142" y="96388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403422" y="131658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3395357" y="167360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395357" y="201635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385386" y="239368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3385386" y="273525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3376150" y="306896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097655" y="312914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105466" y="348918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105466" y="384183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4105466" y="420187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1276400" y="626617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1614679" y="61617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1969660" y="626617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4105466" y="240570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4105466" y="276574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825546" y="314172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6279934" y="569094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6279934" y="533090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272936" y="497086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6272936" y="460707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6268356" y="421026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6267078" y="385022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6265706" y="314106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6266599" y="349018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5905666" y="348279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5545626" y="348918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5185586" y="347875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4825546" y="347875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4465506" y="3489186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827584" y="3804504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833865" y="418258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830531" y="454708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4833649" y="4580705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4828614" y="421898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4827266" y="385022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4824406" y="2790817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827584" y="491056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830531" y="5280620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827584" y="5652411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830531" y="599261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835010" y="6350909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6274399" y="6061413"/>
            <a:ext cx="360040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106" name="TextBox 105"/>
          <p:cNvSpPr txBox="1"/>
          <p:nvPr/>
        </p:nvSpPr>
        <p:spPr>
          <a:xfrm>
            <a:off x="120664" y="3074168"/>
            <a:ext cx="335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407726" y="640648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Первая петербургская возлюбленная Пушкина, княгиня, хозяйка салона. Известная под именем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Princesse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Nocturne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35291" y="3074168"/>
            <a:ext cx="32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35291" y="3474278"/>
            <a:ext cx="32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З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3833" y="3830185"/>
            <a:ext cx="32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26055" y="4970864"/>
            <a:ext cx="321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1" name="Рисунок 1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3963405"/>
            <a:ext cx="1724025" cy="2324100"/>
          </a:xfrm>
          <a:prstGeom prst="rect">
            <a:avLst/>
          </a:prstGeom>
        </p:spPr>
      </p:pic>
      <p:pic>
        <p:nvPicPr>
          <p:cNvPr id="164" name="Рисунок 1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7128" y="3984685"/>
            <a:ext cx="1476375" cy="2028825"/>
          </a:xfrm>
          <a:prstGeom prst="rect">
            <a:avLst/>
          </a:prstGeom>
        </p:spPr>
      </p:pic>
      <p:pic>
        <p:nvPicPr>
          <p:cNvPr id="140" name="Рисунок 13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4019114"/>
            <a:ext cx="1664232" cy="22351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087" y="4030240"/>
            <a:ext cx="1581417" cy="2089387"/>
          </a:xfrm>
          <a:prstGeom prst="rect">
            <a:avLst/>
          </a:prstGeom>
        </p:spPr>
      </p:pic>
      <p:pic>
        <p:nvPicPr>
          <p:cNvPr id="112" name="Рисунок 1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4038152"/>
            <a:ext cx="1689196" cy="2104858"/>
          </a:xfrm>
          <a:prstGeom prst="rect">
            <a:avLst/>
          </a:prstGeom>
        </p:spPr>
      </p:pic>
      <p:pic>
        <p:nvPicPr>
          <p:cNvPr id="159" name="Рисунок 15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225" y="3950261"/>
            <a:ext cx="1950822" cy="2350388"/>
          </a:xfrm>
          <a:prstGeom prst="rect">
            <a:avLst/>
          </a:prstGeom>
        </p:spPr>
      </p:pic>
      <p:pic>
        <p:nvPicPr>
          <p:cNvPr id="142" name="Рисунок 14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441" y="4002904"/>
            <a:ext cx="1698821" cy="2048080"/>
          </a:xfrm>
          <a:prstGeom prst="rect">
            <a:avLst/>
          </a:prstGeom>
        </p:spPr>
      </p:pic>
      <p:pic>
        <p:nvPicPr>
          <p:cNvPr id="161" name="Рисунок 16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087" y="3938596"/>
            <a:ext cx="1638459" cy="2176696"/>
          </a:xfrm>
          <a:prstGeom prst="rect">
            <a:avLst/>
          </a:prstGeom>
        </p:spPr>
      </p:pic>
      <p:pic>
        <p:nvPicPr>
          <p:cNvPr id="151" name="Рисунок 1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087" y="4019114"/>
            <a:ext cx="1562100" cy="2004591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087" y="3977650"/>
            <a:ext cx="1604441" cy="2250753"/>
          </a:xfrm>
          <a:prstGeom prst="rect">
            <a:avLst/>
          </a:prstGeom>
        </p:spPr>
      </p:pic>
      <p:pic>
        <p:nvPicPr>
          <p:cNvPr id="153" name="Рисунок 15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622" y="3839682"/>
            <a:ext cx="1825869" cy="2301515"/>
          </a:xfrm>
          <a:prstGeom prst="rect">
            <a:avLst/>
          </a:prstGeom>
        </p:spPr>
      </p:pic>
      <p:pic>
        <p:nvPicPr>
          <p:cNvPr id="162" name="Рисунок 16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5414" y="4038152"/>
            <a:ext cx="1642761" cy="1940624"/>
          </a:xfrm>
          <a:prstGeom prst="rect">
            <a:avLst/>
          </a:prstGeom>
        </p:spPr>
      </p:pic>
      <p:pic>
        <p:nvPicPr>
          <p:cNvPr id="108" name="Рисунок 10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4814" y="4028740"/>
            <a:ext cx="1666985" cy="2022244"/>
          </a:xfrm>
          <a:prstGeom prst="rect">
            <a:avLst/>
          </a:prstGeom>
        </p:spPr>
      </p:pic>
      <p:pic>
        <p:nvPicPr>
          <p:cNvPr id="128" name="Рисунок 1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265" y="3972405"/>
            <a:ext cx="1742263" cy="2168792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356" y="3431649"/>
            <a:ext cx="2883667" cy="3247373"/>
          </a:xfrm>
          <a:prstGeom prst="rect">
            <a:avLst/>
          </a:prstGeom>
        </p:spPr>
      </p:pic>
      <p:pic>
        <p:nvPicPr>
          <p:cNvPr id="132" name="Рисунок 131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2972" y="3972405"/>
            <a:ext cx="1879126" cy="2267478"/>
          </a:xfrm>
          <a:prstGeom prst="rect">
            <a:avLst/>
          </a:prstGeom>
        </p:spPr>
      </p:pic>
      <p:sp>
        <p:nvSpPr>
          <p:cNvPr id="122" name="TextBox 121"/>
          <p:cNvSpPr txBox="1"/>
          <p:nvPr/>
        </p:nvSpPr>
        <p:spPr>
          <a:xfrm>
            <a:off x="495331" y="986657"/>
            <a:ext cx="306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80704" y="967521"/>
            <a:ext cx="335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465506" y="640648"/>
            <a:ext cx="440671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Сестра лицейского товарища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ушкина. Фрейлина,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х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удожница.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35010" y="3482799"/>
            <a:ext cx="320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35010" y="3463608"/>
            <a:ext cx="320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465506" y="640648"/>
            <a:ext cx="440671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Жена известного в России историографа, сестра П. А. Вяземского.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969660" y="3474278"/>
            <a:ext cx="311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969660" y="3474278"/>
            <a:ext cx="27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4608026" y="640648"/>
            <a:ext cx="3924414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Из-за неё в 1824 году по настоянию графа Воронцова поэт был выслан в Михайловское.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676273" y="4165848"/>
            <a:ext cx="289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653459" y="4137935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К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608026" y="640648"/>
            <a:ext cx="406843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Адресат самого известного стихотворения А. С. Пушкина «К***»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404593" y="56689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435655" y="625259"/>
            <a:ext cx="32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608026" y="604613"/>
            <a:ext cx="406843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Она подготовила побег Пушкина за границу морем.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4458" y="2393683"/>
            <a:ext cx="323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6056" y="2411196"/>
            <a:ext cx="273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608026" y="640648"/>
            <a:ext cx="406843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Отдаленная родственница поэта: их отцы были четвероюродными братьями.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52121" y="2811306"/>
            <a:ext cx="332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831128" y="2749684"/>
            <a:ext cx="346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45525" y="784633"/>
            <a:ext cx="4314795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Пушкин  писал Вяземскому 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13 сентября 1825 года  по поводу «Бориса Годунова»: «Моя Марина славная баба: настоящая Катерина…»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293253" y="3143694"/>
            <a:ext cx="346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279934" y="3141729"/>
            <a:ext cx="276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Г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608026" y="640648"/>
            <a:ext cx="392441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Ей посвящены стихотворения «Мадонна», «Пора, мой друг, пора».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52475" y="1679182"/>
            <a:ext cx="430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9935" y="3460853"/>
            <a:ext cx="52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276400" y="626617"/>
            <a:ext cx="51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908300" y="4512330"/>
            <a:ext cx="508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826433" y="5964806"/>
            <a:ext cx="54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040891" y="3508477"/>
            <a:ext cx="47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645526" y="640648"/>
            <a:ext cx="428657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Именно её поэт в «Евгении  Онегине»  выводит под именем «Клеопатры Невы».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608026" y="604613"/>
            <a:ext cx="4352295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Актриса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царскосельского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театра.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608026" y="640648"/>
            <a:ext cx="432407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Дочь директора Публичной библиотеки, президента Академии художеств.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273603" y="635391"/>
            <a:ext cx="33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4608026" y="701988"/>
            <a:ext cx="4292502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Урожденная герцогиня де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Граммон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, в первом браке жена владельца Каменки, во втором-маршала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Себастиани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4645526" y="640648"/>
            <a:ext cx="403093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Старшая дочь соседки А. С. Пушкина. Владелицы села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Тригоское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П. А. Осиповой от первого брака.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4608026" y="1117505"/>
            <a:ext cx="4250161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Гречанка, бежавшая в 1821 году  вместе с матерью из Константинополя в Кишинев.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66" name="Рисунок 165" descr="http://i051.radikal.ru/1103/fa/85ee0b48e503.jpg"/>
          <p:cNvPicPr/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25203" y="3225082"/>
            <a:ext cx="2252235" cy="34835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7" name="Рисунок 166" descr="http://i059.radikal.ru/1103/ed/c28cf1100c27.jpg"/>
          <p:cNvPicPr/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816" y="64580"/>
            <a:ext cx="3310850" cy="2689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9878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500"/>
                            </p:stCondLst>
                            <p:childTnLst>
                              <p:par>
                                <p:cTn id="3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4" fill="hold">
                      <p:stCondLst>
                        <p:cond delay="indefinite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4" fill="hold">
                      <p:stCondLst>
                        <p:cond delay="indefinite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500"/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8" fill="hold">
                      <p:stCondLst>
                        <p:cond delay="indefinite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500"/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2" fill="hold">
                      <p:stCondLst>
                        <p:cond delay="indefinite"/>
                      </p:stCondLst>
                      <p:childTnLst>
                        <p:par>
                          <p:cTn id="603" fill="hold">
                            <p:stCondLst>
                              <p:cond delay="0"/>
                            </p:stCondLst>
                            <p:childTnLst>
                              <p:par>
                                <p:cTn id="6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5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500"/>
                            </p:stCondLst>
                            <p:childTnLst>
                              <p:par>
                                <p:cTn id="6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34" grpId="0"/>
      <p:bldP spid="118" grpId="0"/>
      <p:bldP spid="150" grpId="0" build="allAtOnce"/>
      <p:bldP spid="15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404664"/>
            <a:ext cx="8661854" cy="54168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rgbClr val="003618"/>
                </a:solidFill>
                <a:effectLst/>
              </a:rPr>
              <a:t>Для создания кроссворда использованы</a:t>
            </a:r>
          </a:p>
          <a:p>
            <a:pPr algn="ctr"/>
            <a:r>
              <a:rPr lang="ru-RU" sz="3200" b="1" dirty="0">
                <a:ln/>
                <a:solidFill>
                  <a:srgbClr val="003618"/>
                </a:solidFill>
              </a:rPr>
              <a:t>р</a:t>
            </a:r>
            <a:r>
              <a:rPr lang="ru-RU" sz="3200" b="1" dirty="0" smtClean="0">
                <a:ln/>
                <a:solidFill>
                  <a:srgbClr val="003618"/>
                </a:solidFill>
              </a:rPr>
              <a:t>есурсы Интернета:</a:t>
            </a: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Гончарова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3"/>
              </a:rPr>
              <a:t>http://upload.wikimedia.org/wikipedia/commons/b/b0/Gau-portret-goncharovojj.jpg?uselang=ru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Вульф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4"/>
              </a:rPr>
              <a:t>http://img1.liveinternet.ru/images/attach/c/5/85/17/85017233_b14b0cb6a205.jpg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Керн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5"/>
              </a:rPr>
              <a:t>http://img0.liveinternet.ru/images/attach/c/5/85/17/85017266_840bc144ffbc.jpg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Список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6"/>
              </a:rPr>
              <a:t>http://upload.wikimedia.org/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6"/>
              </a:rPr>
              <a:t>wikipedia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6"/>
              </a:rPr>
              <a:t>/commons/a/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6"/>
              </a:rPr>
              <a:t>aa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6"/>
              </a:rPr>
              <a:t>/«</a:t>
            </a:r>
            <a:r>
              <a:rPr lang="ru-RU" sz="1200" b="1" dirty="0" err="1" smtClean="0">
                <a:ln/>
                <a:solidFill>
                  <a:srgbClr val="003618"/>
                </a:solidFill>
                <a:hlinkClick r:id="rId6"/>
              </a:rPr>
              <a:t>Донжуанский_список»_А.С._Пушкина</a:t>
            </a:r>
            <a:r>
              <a:rPr lang="ru-RU" sz="1200" b="1" dirty="0" smtClean="0">
                <a:ln/>
                <a:solidFill>
                  <a:srgbClr val="003618"/>
                </a:solidFill>
                <a:hlinkClick r:id="rId6"/>
              </a:rPr>
              <a:t>.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6"/>
              </a:rPr>
              <a:t>JPEG?uselang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6"/>
              </a:rPr>
              <a:t>=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6"/>
              </a:rPr>
              <a:t>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Вяземская  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7"/>
              </a:rPr>
              <a:t>http://upload.wikimedia.org/wikipedia/commons/a/a4/Vera_Vyazemskya.jpg?uselang=ru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Калипсо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8"/>
              </a:rPr>
              <a:t>http://upload.wikimedia.org/wikipedia/commons/4/44/</a:t>
            </a:r>
            <a:r>
              <a:rPr lang="ru-RU" sz="1200" b="1" dirty="0" err="1" smtClean="0">
                <a:ln/>
                <a:solidFill>
                  <a:srgbClr val="003618"/>
                </a:solidFill>
                <a:hlinkClick r:id="rId8"/>
              </a:rPr>
              <a:t>Портрет_Калипсо</a:t>
            </a:r>
            <a:r>
              <a:rPr lang="ru-RU" sz="1200" b="1" dirty="0" smtClean="0">
                <a:ln/>
                <a:solidFill>
                  <a:srgbClr val="003618"/>
                </a:solidFill>
                <a:hlinkClick r:id="rId8"/>
              </a:rPr>
              <a:t>.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8"/>
              </a:rPr>
              <a:t>jpg?uselang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8"/>
              </a:rPr>
              <a:t>=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8"/>
              </a:rPr>
              <a:t>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Общая фотография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9"/>
              </a:rPr>
              <a:t>http://s42.radikal.ru/i097/1209/65/f72b39d5e13a.jpg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Фон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10"/>
              </a:rPr>
              <a:t>http://s018.radikal.ru/i505/1209/f5/9aee11efc262.jpg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Рамочка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1"/>
              </a:rPr>
              <a:t>http://s019.radikal.ru/i617/1209/5d/5a0dc01a3c6b.jpg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Кочубей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12"/>
              </a:rPr>
              <a:t>http://upload.wikimedia.org/wikipedia/commons/f/f6/Orest_Kiprensky_015.jpg?uselang=ru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Бакунина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3"/>
              </a:rPr>
              <a:t>http://upload.wikimedia.org/wikipedia/commons/8/86/Ekaterina_Bakunina.jpg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cap="none" spc="0" dirty="0" smtClean="0">
                <a:ln/>
                <a:solidFill>
                  <a:srgbClr val="003618"/>
                </a:solidFill>
                <a:effectLst/>
              </a:rPr>
              <a:t>Карамзина </a:t>
            </a:r>
            <a:r>
              <a:rPr lang="en-US" sz="1200" b="1" cap="none" spc="0" dirty="0" smtClean="0">
                <a:ln/>
                <a:solidFill>
                  <a:srgbClr val="003618"/>
                </a:solidFill>
                <a:effectLst/>
                <a:hlinkClick r:id="rId14"/>
              </a:rPr>
              <a:t>http://upload.wikimedia.org/wikipedia/commons/8/85/Ekaterina_Karamzina_Benner_.jpg?uselang=ru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Закревская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5"/>
              </a:rPr>
              <a:t>http://s008.radikal.ru/i306/1010/f0/362b0f0825b0.jpg</a:t>
            </a:r>
            <a:endParaRPr lang="ru-RU" sz="1200" b="1" cap="none" spc="0" dirty="0" smtClean="0">
              <a:ln/>
              <a:solidFill>
                <a:srgbClr val="003618"/>
              </a:solidFill>
              <a:effectLst/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Давыдова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6"/>
              </a:rPr>
              <a:t>http://commons.wikimedia.org/wiki/File:Aglaia_Davydova.jpg?uselang=ru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Воронцова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7"/>
              </a:rPr>
              <a:t>http://upload.wikimedia.org/wikipedia/commons/c/c3/P.F._Sokolov_017.jpg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Оленина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8"/>
              </a:rPr>
              <a:t>http://upload.wikimedia.org/wikipedia/commons/5/5f/Anna_Olenina_by_Kiprensky.jpg?uselang=ru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Пушкина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9"/>
              </a:rPr>
              <a:t>http://upload.wikimedia.org/wikipedia/commons/e/e9/</a:t>
            </a:r>
            <a:r>
              <a:rPr lang="ru-RU" sz="1200" b="1" dirty="0" err="1" smtClean="0">
                <a:ln/>
                <a:solidFill>
                  <a:srgbClr val="003618"/>
                </a:solidFill>
                <a:hlinkClick r:id="rId19"/>
              </a:rPr>
              <a:t>Софья_Федоровна_Пушкина</a:t>
            </a:r>
            <a:r>
              <a:rPr lang="ru-RU" sz="1200" b="1" dirty="0" smtClean="0">
                <a:ln/>
                <a:solidFill>
                  <a:srgbClr val="003618"/>
                </a:solidFill>
                <a:hlinkClick r:id="rId19"/>
              </a:rPr>
              <a:t>_(Панина)_1831.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19"/>
              </a:rPr>
              <a:t>jpg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Орлова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20"/>
              </a:rPr>
              <a:t>http://upload.wikimedia.org/wikipedia/commons/5/51/</a:t>
            </a:r>
            <a:r>
              <a:rPr lang="ru-RU" sz="1200" b="1" dirty="0" err="1" smtClean="0">
                <a:ln/>
                <a:solidFill>
                  <a:srgbClr val="003618"/>
                </a:solidFill>
                <a:hlinkClick r:id="rId20"/>
              </a:rPr>
              <a:t>Орлова_екатер</a:t>
            </a:r>
            <a:r>
              <a:rPr lang="ru-RU" sz="1200" b="1" dirty="0" smtClean="0">
                <a:ln/>
                <a:solidFill>
                  <a:srgbClr val="003618"/>
                </a:solidFill>
                <a:hlinkClick r:id="rId20"/>
              </a:rPr>
              <a:t>.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20"/>
              </a:rPr>
              <a:t>jpg?uselang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20"/>
              </a:rPr>
              <a:t>=</a:t>
            </a:r>
            <a:r>
              <a:rPr lang="en-US" sz="1200" b="1" dirty="0" err="1" smtClean="0">
                <a:ln/>
                <a:solidFill>
                  <a:srgbClr val="003618"/>
                </a:solidFill>
                <a:hlinkClick r:id="rId20"/>
              </a:rPr>
              <a:t>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r>
              <a:rPr lang="ru-RU" sz="1200" b="1" dirty="0" smtClean="0">
                <a:ln/>
                <a:solidFill>
                  <a:srgbClr val="003618"/>
                </a:solidFill>
              </a:rPr>
              <a:t>Измайлова  </a:t>
            </a:r>
            <a:r>
              <a:rPr lang="en-US" sz="1200" b="1" dirty="0" smtClean="0">
                <a:ln/>
                <a:solidFill>
                  <a:srgbClr val="003618"/>
                </a:solidFill>
                <a:hlinkClick r:id="rId21"/>
              </a:rPr>
              <a:t>http://upload.wikimedia.org/wikipedia/commons/6/62/18306889_Avdotya_Golicuyna.jpg?uselang=ru</a:t>
            </a:r>
            <a:endParaRPr lang="ru-RU" sz="1200" b="1" dirty="0" smtClean="0">
              <a:ln/>
              <a:solidFill>
                <a:srgbClr val="003618"/>
              </a:solidFill>
            </a:endParaRPr>
          </a:p>
          <a:p>
            <a:endParaRPr lang="ru-RU" sz="1400" b="1" dirty="0" smtClean="0">
              <a:ln/>
              <a:solidFill>
                <a:srgbClr val="003618"/>
              </a:solidFill>
            </a:endParaRPr>
          </a:p>
          <a:p>
            <a:endParaRPr lang="ru-RU" sz="1400" b="1" dirty="0" smtClean="0">
              <a:ln/>
              <a:solidFill>
                <a:srgbClr val="003618"/>
              </a:solidFill>
            </a:endParaRPr>
          </a:p>
          <a:p>
            <a:endParaRPr lang="ru-RU" sz="1400" b="1" cap="none" spc="0" dirty="0">
              <a:ln/>
              <a:solidFill>
                <a:srgbClr val="003618"/>
              </a:solidFill>
              <a:effectLst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5517232"/>
            <a:ext cx="8424935" cy="365125"/>
          </a:xfrm>
        </p:spPr>
        <p:txBody>
          <a:bodyPr/>
          <a:lstStyle/>
          <a:p>
            <a:r>
              <a:rPr lang="ru-RU" sz="1400" dirty="0" smtClean="0">
                <a:solidFill>
                  <a:srgbClr val="003618"/>
                </a:solidFill>
              </a:rPr>
              <a:t>Т. Р. Наумова, учитель русского языка и литературы МОУ СОШ № 18 имени А. М. Горького</a:t>
            </a:r>
          </a:p>
          <a:p>
            <a:r>
              <a:rPr lang="ru-RU" sz="1400" dirty="0" smtClean="0">
                <a:solidFill>
                  <a:srgbClr val="003618"/>
                </a:solidFill>
              </a:rPr>
              <a:t>города Воткинска Удмуртской Республики</a:t>
            </a:r>
            <a:endParaRPr lang="ru-RU" sz="1400" dirty="0">
              <a:solidFill>
                <a:srgbClr val="003618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1003" y="6072552"/>
            <a:ext cx="59334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2969895" algn="ctr"/>
                <a:tab pos="5940425" algn="r"/>
              </a:tabLst>
            </a:pPr>
            <a:r>
              <a:rPr lang="ru-RU" sz="1400" dirty="0">
                <a:solidFill>
                  <a:prstClr val="black"/>
                </a:solidFill>
                <a:ea typeface="Times New Roman"/>
              </a:rPr>
              <a:t>Методический портал учителя  «</a:t>
            </a:r>
            <a:r>
              <a:rPr lang="ru-RU" sz="1400" dirty="0" err="1">
                <a:solidFill>
                  <a:prstClr val="black"/>
                </a:solidFill>
                <a:ea typeface="Times New Roman"/>
              </a:rPr>
              <a:t>Методсовет</a:t>
            </a:r>
            <a:r>
              <a:rPr lang="ru-RU" sz="1400" dirty="0">
                <a:solidFill>
                  <a:prstClr val="black"/>
                </a:solidFill>
                <a:ea typeface="Times New Roman"/>
              </a:rPr>
              <a:t>» - </a:t>
            </a:r>
            <a:r>
              <a:rPr lang="en-US" sz="1400" dirty="0">
                <a:solidFill>
                  <a:srgbClr val="0000FF"/>
                </a:solidFill>
                <a:ea typeface="Times New Roman"/>
                <a:hlinkClick r:id="rId22"/>
              </a:rPr>
              <a:t>http</a:t>
            </a:r>
            <a:r>
              <a:rPr lang="ru-RU" sz="1400" dirty="0">
                <a:solidFill>
                  <a:srgbClr val="0000FF"/>
                </a:solidFill>
                <a:ea typeface="Times New Roman"/>
                <a:hlinkClick r:id="rId22"/>
              </a:rPr>
              <a:t>://</a:t>
            </a:r>
            <a:r>
              <a:rPr lang="en-US" sz="1400" dirty="0" err="1">
                <a:solidFill>
                  <a:srgbClr val="0000FF"/>
                </a:solidFill>
                <a:ea typeface="Times New Roman"/>
                <a:hlinkClick r:id="rId22"/>
              </a:rPr>
              <a:t>metodsovet</a:t>
            </a:r>
            <a:r>
              <a:rPr lang="ru-RU" sz="1400" dirty="0">
                <a:solidFill>
                  <a:srgbClr val="0000FF"/>
                </a:solidFill>
                <a:ea typeface="Times New Roman"/>
                <a:hlinkClick r:id="rId22"/>
              </a:rPr>
              <a:t>.</a:t>
            </a:r>
            <a:r>
              <a:rPr lang="en-US" sz="1400" dirty="0" err="1">
                <a:solidFill>
                  <a:srgbClr val="0000FF"/>
                </a:solidFill>
                <a:ea typeface="Times New Roman"/>
                <a:hlinkClick r:id="rId22"/>
              </a:rPr>
              <a:t>su</a:t>
            </a:r>
            <a:endParaRPr lang="ru-RU" sz="1400" dirty="0">
              <a:solidFill>
                <a:prstClr val="black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1795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552</Words>
  <Application>Microsoft Office PowerPoint</Application>
  <PresentationFormat>Экран (4:3)</PresentationFormat>
  <Paragraphs>163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</dc:creator>
  <cp:lastModifiedBy>Т</cp:lastModifiedBy>
  <cp:revision>63</cp:revision>
  <dcterms:created xsi:type="dcterms:W3CDTF">2011-10-29T14:39:26Z</dcterms:created>
  <dcterms:modified xsi:type="dcterms:W3CDTF">2012-09-23T16:04:30Z</dcterms:modified>
</cp:coreProperties>
</file>