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76" r:id="rId2"/>
    <p:sldId id="256" r:id="rId3"/>
    <p:sldId id="257" r:id="rId4"/>
    <p:sldId id="258" r:id="rId5"/>
    <p:sldId id="260" r:id="rId6"/>
    <p:sldId id="259" r:id="rId7"/>
    <p:sldId id="261" r:id="rId8"/>
    <p:sldId id="262" r:id="rId9"/>
    <p:sldId id="277" r:id="rId10"/>
    <p:sldId id="267" r:id="rId11"/>
    <p:sldId id="268" r:id="rId12"/>
    <p:sldId id="278" r:id="rId13"/>
    <p:sldId id="265" r:id="rId14"/>
    <p:sldId id="269" r:id="rId15"/>
    <p:sldId id="266" r:id="rId16"/>
    <p:sldId id="271" r:id="rId17"/>
    <p:sldId id="270" r:id="rId18"/>
    <p:sldId id="272" r:id="rId19"/>
    <p:sldId id="273" r:id="rId20"/>
    <p:sldId id="274" r:id="rId21"/>
    <p:sldId id="275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8596ABFB-0ED0-4EB1-A3A1-27CDD81A981A}" type="datetimeFigureOut">
              <a:rPr lang="ru-RU" smtClean="0"/>
              <a:pPr/>
              <a:t>13.01.2012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E75B2C90-E91F-4370-9EC4-7C75FD23501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96ABFB-0ED0-4EB1-A3A1-27CDD81A981A}" type="datetimeFigureOut">
              <a:rPr lang="ru-RU" smtClean="0"/>
              <a:pPr/>
              <a:t>13.01.2012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5B2C90-E91F-4370-9EC4-7C75FD23501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96ABFB-0ED0-4EB1-A3A1-27CDD81A981A}" type="datetimeFigureOut">
              <a:rPr lang="ru-RU" smtClean="0"/>
              <a:pPr/>
              <a:t>13.01.2012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5B2C90-E91F-4370-9EC4-7C75FD23501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8596ABFB-0ED0-4EB1-A3A1-27CDD81A981A}" type="datetimeFigureOut">
              <a:rPr lang="ru-RU" smtClean="0"/>
              <a:pPr/>
              <a:t>13.01.2012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E75B2C90-E91F-4370-9EC4-7C75FD23501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8596ABFB-0ED0-4EB1-A3A1-27CDD81A981A}" type="datetimeFigureOut">
              <a:rPr lang="ru-RU" smtClean="0"/>
              <a:pPr/>
              <a:t>13.01.2012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E75B2C90-E91F-4370-9EC4-7C75FD23501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96ABFB-0ED0-4EB1-A3A1-27CDD81A981A}" type="datetimeFigureOut">
              <a:rPr lang="ru-RU" smtClean="0"/>
              <a:pPr/>
              <a:t>13.01.2012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5B2C90-E91F-4370-9EC4-7C75FD23501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96ABFB-0ED0-4EB1-A3A1-27CDD81A981A}" type="datetimeFigureOut">
              <a:rPr lang="ru-RU" smtClean="0"/>
              <a:pPr/>
              <a:t>13.01.2012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5B2C90-E91F-4370-9EC4-7C75FD23501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8596ABFB-0ED0-4EB1-A3A1-27CDD81A981A}" type="datetimeFigureOut">
              <a:rPr lang="ru-RU" smtClean="0"/>
              <a:pPr/>
              <a:t>13.01.2012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E75B2C90-E91F-4370-9EC4-7C75FD23501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96ABFB-0ED0-4EB1-A3A1-27CDD81A981A}" type="datetimeFigureOut">
              <a:rPr lang="ru-RU" smtClean="0"/>
              <a:pPr/>
              <a:t>13.01.2012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5B2C90-E91F-4370-9EC4-7C75FD23501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8596ABFB-0ED0-4EB1-A3A1-27CDD81A981A}" type="datetimeFigureOut">
              <a:rPr lang="ru-RU" smtClean="0"/>
              <a:pPr/>
              <a:t>13.01.2012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E75B2C90-E91F-4370-9EC4-7C75FD23501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8596ABFB-0ED0-4EB1-A3A1-27CDD81A981A}" type="datetimeFigureOut">
              <a:rPr lang="ru-RU" smtClean="0"/>
              <a:pPr/>
              <a:t>13.01.2012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E75B2C90-E91F-4370-9EC4-7C75FD23501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8596ABFB-0ED0-4EB1-A3A1-27CDD81A981A}" type="datetimeFigureOut">
              <a:rPr lang="ru-RU" smtClean="0"/>
              <a:pPr/>
              <a:t>13.01.2012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E75B2C90-E91F-4370-9EC4-7C75FD23501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://upload.wikimedia.org/wikipedia/commons/2/2b/Vasnetsov_Ioann_4.jpg-" TargetMode="External"/><Relationship Id="rId2" Type="http://schemas.openxmlformats.org/officeDocument/2006/relationships/hyperlink" Target="http://aminpro.narod.ru/dopoln/kartinki/strana/strana_0044_01.JP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proza.ru/pics/2009/11/29/1109.jpg-" TargetMode="External"/><Relationship Id="rId5" Type="http://schemas.openxmlformats.org/officeDocument/2006/relationships/hyperlink" Target="http://www.litcult.ru/u/dd/news/4659/image.jpg" TargetMode="External"/><Relationship Id="rId4" Type="http://schemas.openxmlformats.org/officeDocument/2006/relationships/hyperlink" Target="http://www.unbelievable.su/pictures/tishaishiy_gosudar3.JPG-" TargetMode="Externa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14356"/>
            <a:ext cx="7467600" cy="178595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sz="4000" b="1" dirty="0" smtClean="0">
                <a:latin typeface="Cambria Math" pitchFamily="18" charset="0"/>
                <a:ea typeface="Cambria Math" pitchFamily="18" charset="0"/>
              </a:rPr>
              <a:t>Фестиваль</a:t>
            </a:r>
            <a:r>
              <a:rPr lang="ru-RU" sz="4000" dirty="0" smtClean="0">
                <a:latin typeface="Cambria Math" pitchFamily="18" charset="0"/>
                <a:ea typeface="Cambria Math" pitchFamily="18" charset="0"/>
              </a:rPr>
              <a:t> </a:t>
            </a:r>
            <a:r>
              <a:rPr lang="ru-RU" sz="4000" b="1" dirty="0" smtClean="0">
                <a:latin typeface="Cambria Math" pitchFamily="18" charset="0"/>
                <a:ea typeface="Cambria Math" pitchFamily="18" charset="0"/>
              </a:rPr>
              <a:t>"Нестандартный урок"</a:t>
            </a:r>
            <a:r>
              <a:rPr lang="ru-RU" dirty="0" smtClean="0">
                <a:latin typeface="Cambria Math" pitchFamily="18" charset="0"/>
                <a:ea typeface="Cambria Math" pitchFamily="18" charset="0"/>
              </a:rPr>
              <a:t/>
            </a:r>
            <a:br>
              <a:rPr lang="ru-RU" dirty="0" smtClean="0">
                <a:latin typeface="Cambria Math" pitchFamily="18" charset="0"/>
                <a:ea typeface="Cambria Math" pitchFamily="18" charset="0"/>
              </a:rPr>
            </a:br>
            <a:r>
              <a:rPr lang="ru-RU" b="1" dirty="0" smtClean="0"/>
              <a:t> 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2071678"/>
            <a:ext cx="7467600" cy="242889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b="1" dirty="0" smtClean="0"/>
              <a:t> </a:t>
            </a:r>
            <a:endParaRPr lang="ru-RU" dirty="0" smtClean="0"/>
          </a:p>
          <a:p>
            <a:pPr algn="ctr">
              <a:buNone/>
            </a:pPr>
            <a:r>
              <a:rPr lang="ru-RU" b="1" dirty="0" smtClean="0">
                <a:latin typeface="Cambria Math" pitchFamily="18" charset="0"/>
                <a:ea typeface="Cambria Math" pitchFamily="18" charset="0"/>
              </a:rPr>
              <a:t>П</a:t>
            </a:r>
            <a:r>
              <a:rPr lang="ru-RU" b="1" dirty="0" smtClean="0">
                <a:latin typeface="Cambria Math" pitchFamily="18" charset="0"/>
                <a:ea typeface="Cambria Math" pitchFamily="18" charset="0"/>
              </a:rPr>
              <a:t>овторительно-обобщающий урок</a:t>
            </a:r>
          </a:p>
          <a:p>
            <a:pPr algn="ctr">
              <a:buNone/>
            </a:pPr>
            <a:r>
              <a:rPr lang="ru-RU" b="1" dirty="0" smtClean="0">
                <a:latin typeface="Cambria Math" pitchFamily="18" charset="0"/>
                <a:ea typeface="Cambria Math" pitchFamily="18" charset="0"/>
              </a:rPr>
              <a:t> </a:t>
            </a:r>
            <a:r>
              <a:rPr lang="ru-RU" b="1" dirty="0" smtClean="0">
                <a:latin typeface="Cambria Math" pitchFamily="18" charset="0"/>
                <a:ea typeface="Cambria Math" pitchFamily="18" charset="0"/>
              </a:rPr>
              <a:t>«История России. </a:t>
            </a:r>
            <a:r>
              <a:rPr lang="en-US" b="1" dirty="0" smtClean="0">
                <a:latin typeface="Cambria Math" pitchFamily="18" charset="0"/>
                <a:ea typeface="Cambria Math" pitchFamily="18" charset="0"/>
              </a:rPr>
              <a:t>XVI</a:t>
            </a:r>
            <a:r>
              <a:rPr lang="ru-RU" b="1" dirty="0" smtClean="0">
                <a:latin typeface="Cambria Math" pitchFamily="18" charset="0"/>
                <a:ea typeface="Cambria Math" pitchFamily="18" charset="0"/>
              </a:rPr>
              <a:t>-</a:t>
            </a:r>
            <a:r>
              <a:rPr lang="en-US" b="1" dirty="0" smtClean="0">
                <a:latin typeface="Cambria Math" pitchFamily="18" charset="0"/>
                <a:ea typeface="Cambria Math" pitchFamily="18" charset="0"/>
              </a:rPr>
              <a:t>XVIII</a:t>
            </a:r>
            <a:r>
              <a:rPr lang="ru-RU" b="1" dirty="0" smtClean="0">
                <a:latin typeface="Cambria Math" pitchFamily="18" charset="0"/>
                <a:ea typeface="Cambria Math" pitchFamily="18" charset="0"/>
              </a:rPr>
              <a:t> вв.»</a:t>
            </a:r>
            <a:endParaRPr lang="ru-RU" dirty="0" smtClean="0">
              <a:latin typeface="Cambria Math" pitchFamily="18" charset="0"/>
              <a:ea typeface="Cambria Math" pitchFamily="18" charset="0"/>
            </a:endParaRPr>
          </a:p>
          <a:p>
            <a:pPr algn="ctr">
              <a:buNone/>
            </a:pPr>
            <a:r>
              <a:rPr lang="ru-RU" b="1" dirty="0" smtClean="0">
                <a:latin typeface="Cambria Math" pitchFamily="18" charset="0"/>
                <a:ea typeface="Cambria Math" pitchFamily="18" charset="0"/>
              </a:rPr>
              <a:t>(урок-эстафета)</a:t>
            </a:r>
            <a:endParaRPr lang="ru-RU" dirty="0" smtClean="0">
              <a:latin typeface="Cambria Math" pitchFamily="18" charset="0"/>
              <a:ea typeface="Cambria Math" pitchFamily="18" charset="0"/>
            </a:endParaRPr>
          </a:p>
          <a:p>
            <a:pPr algn="ctr">
              <a:buNone/>
            </a:pPr>
            <a:r>
              <a:rPr lang="ru-RU" b="1" dirty="0" smtClean="0">
                <a:latin typeface="Cambria Math" pitchFamily="18" charset="0"/>
                <a:ea typeface="Cambria Math" pitchFamily="18" charset="0"/>
              </a:rPr>
              <a:t>7 класс</a:t>
            </a:r>
            <a:endParaRPr lang="ru-RU" dirty="0" smtClean="0">
              <a:latin typeface="Cambria Math" pitchFamily="18" charset="0"/>
              <a:ea typeface="Cambria Math" pitchFamily="18" charset="0"/>
            </a:endParaRPr>
          </a:p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4500562" y="5143512"/>
            <a:ext cx="400049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err="1" smtClean="0">
                <a:latin typeface="Cambria Math" pitchFamily="18" charset="0"/>
                <a:ea typeface="Cambria Math" pitchFamily="18" charset="0"/>
              </a:rPr>
              <a:t>Линке</a:t>
            </a:r>
            <a:r>
              <a:rPr lang="ru-RU" dirty="0" smtClean="0">
                <a:latin typeface="Cambria Math" pitchFamily="18" charset="0"/>
                <a:ea typeface="Cambria Math" pitchFamily="18" charset="0"/>
              </a:rPr>
              <a:t> Маргарита </a:t>
            </a:r>
            <a:r>
              <a:rPr lang="ru-RU" dirty="0" smtClean="0">
                <a:latin typeface="Cambria Math" pitchFamily="18" charset="0"/>
                <a:ea typeface="Cambria Math" pitchFamily="18" charset="0"/>
              </a:rPr>
              <a:t>Владимировна, </a:t>
            </a:r>
          </a:p>
          <a:p>
            <a:r>
              <a:rPr lang="ru-RU" dirty="0" smtClean="0">
                <a:latin typeface="Cambria Math" pitchFamily="18" charset="0"/>
                <a:ea typeface="Cambria Math" pitchFamily="18" charset="0"/>
              </a:rPr>
              <a:t>учитель </a:t>
            </a:r>
            <a:r>
              <a:rPr lang="ru-RU" dirty="0" smtClean="0">
                <a:latin typeface="Cambria Math" pitchFamily="18" charset="0"/>
                <a:ea typeface="Cambria Math" pitchFamily="18" charset="0"/>
              </a:rPr>
              <a:t>истории </a:t>
            </a:r>
            <a:endParaRPr lang="ru-RU" dirty="0" smtClean="0">
              <a:latin typeface="Cambria Math" pitchFamily="18" charset="0"/>
              <a:ea typeface="Cambria Math" pitchFamily="18" charset="0"/>
            </a:endParaRPr>
          </a:p>
          <a:p>
            <a:r>
              <a:rPr lang="ru-RU" dirty="0" smtClean="0">
                <a:latin typeface="Cambria Math" pitchFamily="18" charset="0"/>
                <a:ea typeface="Cambria Math" pitchFamily="18" charset="0"/>
              </a:rPr>
              <a:t>МОБУ </a:t>
            </a:r>
            <a:r>
              <a:rPr lang="ru-RU" dirty="0" smtClean="0">
                <a:latin typeface="Cambria Math" pitchFamily="18" charset="0"/>
                <a:ea typeface="Cambria Math" pitchFamily="18" charset="0"/>
              </a:rPr>
              <a:t>«</a:t>
            </a:r>
            <a:r>
              <a:rPr lang="ru-RU" dirty="0" err="1" smtClean="0">
                <a:latin typeface="Cambria Math" pitchFamily="18" charset="0"/>
                <a:ea typeface="Cambria Math" pitchFamily="18" charset="0"/>
              </a:rPr>
              <a:t>Сош</a:t>
            </a:r>
            <a:r>
              <a:rPr lang="ru-RU" dirty="0" smtClean="0">
                <a:latin typeface="Cambria Math" pitchFamily="18" charset="0"/>
                <a:ea typeface="Cambria Math" pitchFamily="18" charset="0"/>
              </a:rPr>
              <a:t> №7 г. </a:t>
            </a:r>
            <a:r>
              <a:rPr lang="ru-RU" dirty="0" err="1" smtClean="0">
                <a:latin typeface="Cambria Math" pitchFamily="18" charset="0"/>
                <a:ea typeface="Cambria Math" pitchFamily="18" charset="0"/>
              </a:rPr>
              <a:t>Соль_</a:t>
            </a:r>
            <a:r>
              <a:rPr lang="ru-RU" dirty="0" smtClean="0">
                <a:latin typeface="Cambria Math" pitchFamily="18" charset="0"/>
                <a:ea typeface="Cambria Math" pitchFamily="18" charset="0"/>
              </a:rPr>
              <a:t>- </a:t>
            </a:r>
            <a:r>
              <a:rPr lang="ru-RU" dirty="0" smtClean="0">
                <a:latin typeface="Cambria Math" pitchFamily="18" charset="0"/>
                <a:ea typeface="Cambria Math" pitchFamily="18" charset="0"/>
              </a:rPr>
              <a:t>Илецка» </a:t>
            </a:r>
            <a:r>
              <a:rPr lang="ru-RU" dirty="0" smtClean="0">
                <a:latin typeface="Cambria Math" pitchFamily="18" charset="0"/>
                <a:ea typeface="Cambria Math" pitchFamily="18" charset="0"/>
              </a:rPr>
              <a:t>Оренбургской </a:t>
            </a:r>
            <a:r>
              <a:rPr lang="ru-RU" dirty="0" smtClean="0">
                <a:latin typeface="Cambria Math" pitchFamily="18" charset="0"/>
                <a:ea typeface="Cambria Math" pitchFamily="18" charset="0"/>
              </a:rPr>
              <a:t>области</a:t>
            </a:r>
            <a:endParaRPr lang="ru-RU" dirty="0" smtClean="0">
              <a:latin typeface="Cambria Math" pitchFamily="18" charset="0"/>
              <a:ea typeface="Cambria Math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68280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857232"/>
            <a:ext cx="8229600" cy="5268931"/>
          </a:xfrm>
        </p:spPr>
        <p:txBody>
          <a:bodyPr/>
          <a:lstStyle/>
          <a:p>
            <a:r>
              <a:rPr lang="ru-RU" b="1" dirty="0" smtClean="0">
                <a:latin typeface="Cambria Math" pitchFamily="18" charset="0"/>
                <a:ea typeface="Cambria Math" pitchFamily="18" charset="0"/>
              </a:rPr>
              <a:t>Органы государственной власти в 16 веке.</a:t>
            </a:r>
            <a:endParaRPr lang="ru-RU" b="1" dirty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4" name="Овал 3"/>
          <p:cNvSpPr/>
          <p:nvPr/>
        </p:nvSpPr>
        <p:spPr>
          <a:xfrm>
            <a:off x="2714612" y="1500174"/>
            <a:ext cx="3643338" cy="150019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Cambria Math" pitchFamily="18" charset="0"/>
                <a:ea typeface="Cambria Math" pitchFamily="18" charset="0"/>
              </a:rPr>
              <a:t>Царь</a:t>
            </a:r>
            <a:r>
              <a:rPr lang="ru-RU" b="1" dirty="0" smtClean="0">
                <a:solidFill>
                  <a:schemeClr val="tx1"/>
                </a:solidFill>
                <a:latin typeface="Cambria Math" pitchFamily="18" charset="0"/>
                <a:ea typeface="Cambria Math" pitchFamily="18" charset="0"/>
              </a:rPr>
              <a:t> </a:t>
            </a:r>
            <a:endParaRPr lang="ru-RU" b="1" dirty="0">
              <a:solidFill>
                <a:schemeClr val="tx1"/>
              </a:solidFill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5" name="Овал 4"/>
          <p:cNvSpPr/>
          <p:nvPr/>
        </p:nvSpPr>
        <p:spPr>
          <a:xfrm>
            <a:off x="285720" y="3357562"/>
            <a:ext cx="2714644" cy="150019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Cambria Math" pitchFamily="18" charset="0"/>
                <a:ea typeface="Cambria Math" pitchFamily="18" charset="0"/>
              </a:rPr>
              <a:t>Избранная Рада</a:t>
            </a:r>
            <a:endParaRPr lang="ru-RU" sz="2800" b="1" dirty="0">
              <a:solidFill>
                <a:schemeClr val="tx1"/>
              </a:solidFill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3143240" y="3357562"/>
            <a:ext cx="2786082" cy="171451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Cambria Math" pitchFamily="18" charset="0"/>
                <a:ea typeface="Cambria Math" pitchFamily="18" charset="0"/>
              </a:rPr>
              <a:t>Боярская дума</a:t>
            </a:r>
            <a:endParaRPr lang="ru-RU" sz="2800" b="1" dirty="0">
              <a:solidFill>
                <a:schemeClr val="tx1"/>
              </a:solidFill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7" name="Овал 6"/>
          <p:cNvSpPr/>
          <p:nvPr/>
        </p:nvSpPr>
        <p:spPr>
          <a:xfrm>
            <a:off x="6215074" y="3357562"/>
            <a:ext cx="2786082" cy="157163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Cambria Math" pitchFamily="18" charset="0"/>
                <a:ea typeface="Cambria Math" pitchFamily="18" charset="0"/>
              </a:rPr>
              <a:t>Земский</a:t>
            </a:r>
          </a:p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Cambria Math" pitchFamily="18" charset="0"/>
                <a:ea typeface="Cambria Math" pitchFamily="18" charset="0"/>
              </a:rPr>
              <a:t>собор</a:t>
            </a:r>
            <a:endParaRPr lang="ru-RU" sz="2800" b="1" dirty="0">
              <a:solidFill>
                <a:schemeClr val="tx1"/>
              </a:solidFill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3214678" y="5500702"/>
            <a:ext cx="2643206" cy="135729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3786182" y="5857892"/>
            <a:ext cx="17859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atin typeface="Cambria Math" pitchFamily="18" charset="0"/>
                <a:ea typeface="Cambria Math" pitchFamily="18" charset="0"/>
              </a:rPr>
              <a:t>Приказы</a:t>
            </a:r>
            <a:endParaRPr lang="ru-RU" sz="2800" b="1" dirty="0">
              <a:latin typeface="Cambria Math" pitchFamily="18" charset="0"/>
              <a:ea typeface="Cambria Math" pitchFamily="18" charset="0"/>
            </a:endParaRPr>
          </a:p>
        </p:txBody>
      </p:sp>
      <p:cxnSp>
        <p:nvCxnSpPr>
          <p:cNvPr id="12" name="Прямая со стрелкой 11"/>
          <p:cNvCxnSpPr/>
          <p:nvPr/>
        </p:nvCxnSpPr>
        <p:spPr>
          <a:xfrm>
            <a:off x="5643570" y="2857496"/>
            <a:ext cx="1143008" cy="78581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>
            <a:stCxn id="4" idx="4"/>
            <a:endCxn id="6" idx="0"/>
          </p:cNvCxnSpPr>
          <p:nvPr/>
        </p:nvCxnSpPr>
        <p:spPr>
          <a:xfrm rot="5400000">
            <a:off x="4357686" y="3178967"/>
            <a:ext cx="35719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>
            <a:stCxn id="4" idx="3"/>
          </p:cNvCxnSpPr>
          <p:nvPr/>
        </p:nvCxnSpPr>
        <p:spPr>
          <a:xfrm rot="5400000">
            <a:off x="2228598" y="2480870"/>
            <a:ext cx="719766" cy="131937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>
            <a:stCxn id="6" idx="4"/>
          </p:cNvCxnSpPr>
          <p:nvPr/>
        </p:nvCxnSpPr>
        <p:spPr>
          <a:xfrm rot="5400000">
            <a:off x="4268388" y="5232811"/>
            <a:ext cx="428630" cy="10715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Органы государственной власти в 17 веке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3571868" y="1714488"/>
            <a:ext cx="2714644" cy="135732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Cambria Math" pitchFamily="18" charset="0"/>
                <a:ea typeface="Cambria Math" pitchFamily="18" charset="0"/>
              </a:rPr>
              <a:t>Царь</a:t>
            </a:r>
            <a:r>
              <a:rPr lang="ru-RU" b="1" dirty="0" smtClean="0">
                <a:solidFill>
                  <a:schemeClr val="tx1"/>
                </a:solidFill>
                <a:latin typeface="Cambria Math" pitchFamily="18" charset="0"/>
                <a:ea typeface="Cambria Math" pitchFamily="18" charset="0"/>
              </a:rPr>
              <a:t> </a:t>
            </a:r>
            <a:endParaRPr lang="ru-RU" b="1" dirty="0">
              <a:solidFill>
                <a:schemeClr val="tx1"/>
              </a:solidFill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3643306" y="3429000"/>
            <a:ext cx="2286016" cy="128588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Cambria Math" pitchFamily="18" charset="0"/>
                <a:ea typeface="Cambria Math" pitchFamily="18" charset="0"/>
              </a:rPr>
              <a:t>Боярская дума</a:t>
            </a:r>
            <a:endParaRPr lang="ru-RU" sz="3200" b="1" dirty="0">
              <a:solidFill>
                <a:schemeClr val="tx1"/>
              </a:solidFill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6215074" y="3357562"/>
            <a:ext cx="2428892" cy="150019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Cambria Math" pitchFamily="18" charset="0"/>
                <a:ea typeface="Cambria Math" pitchFamily="18" charset="0"/>
              </a:rPr>
              <a:t>Земский собор</a:t>
            </a:r>
            <a:endParaRPr lang="ru-RU" sz="2800" b="1" dirty="0">
              <a:solidFill>
                <a:schemeClr val="tx1"/>
              </a:solidFill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714744" y="5357826"/>
            <a:ext cx="2143140" cy="135732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?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571472" y="3571876"/>
            <a:ext cx="2428892" cy="157163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Cambria Math" pitchFamily="18" charset="0"/>
                <a:ea typeface="Cambria Math" pitchFamily="18" charset="0"/>
              </a:rPr>
              <a:t>?</a:t>
            </a:r>
            <a:endParaRPr lang="ru-RU" sz="3200" b="1" dirty="0">
              <a:solidFill>
                <a:schemeClr val="tx1"/>
              </a:solidFill>
              <a:latin typeface="Cambria Math" pitchFamily="18" charset="0"/>
              <a:ea typeface="Cambria Math" pitchFamily="18" charset="0"/>
            </a:endParaRPr>
          </a:p>
        </p:txBody>
      </p:sp>
      <p:cxnSp>
        <p:nvCxnSpPr>
          <p:cNvPr id="10" name="Прямая со стрелкой 9"/>
          <p:cNvCxnSpPr/>
          <p:nvPr/>
        </p:nvCxnSpPr>
        <p:spPr>
          <a:xfrm>
            <a:off x="5786446" y="3000372"/>
            <a:ext cx="785818" cy="50006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>
            <a:stCxn id="4" idx="2"/>
            <a:endCxn id="5" idx="0"/>
          </p:cNvCxnSpPr>
          <p:nvPr/>
        </p:nvCxnSpPr>
        <p:spPr>
          <a:xfrm rot="5400000">
            <a:off x="4679157" y="3178967"/>
            <a:ext cx="357190" cy="14287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>
            <a:stCxn id="5" idx="2"/>
            <a:endCxn id="7" idx="0"/>
          </p:cNvCxnSpPr>
          <p:nvPr/>
        </p:nvCxnSpPr>
        <p:spPr>
          <a:xfrm rot="5400000">
            <a:off x="4464843" y="5036355"/>
            <a:ext cx="642942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 стрелкой 21"/>
          <p:cNvCxnSpPr/>
          <p:nvPr/>
        </p:nvCxnSpPr>
        <p:spPr>
          <a:xfrm rot="10800000" flipV="1">
            <a:off x="2928926" y="3071810"/>
            <a:ext cx="1000132" cy="50006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Органы государственной власти в 17 веке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3571868" y="1714488"/>
            <a:ext cx="2714644" cy="135732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Cambria Math" pitchFamily="18" charset="0"/>
                <a:ea typeface="Cambria Math" pitchFamily="18" charset="0"/>
              </a:rPr>
              <a:t>Царь</a:t>
            </a:r>
            <a:r>
              <a:rPr lang="ru-RU" b="1" dirty="0" smtClean="0">
                <a:solidFill>
                  <a:schemeClr val="tx1"/>
                </a:solidFill>
                <a:latin typeface="Cambria Math" pitchFamily="18" charset="0"/>
                <a:ea typeface="Cambria Math" pitchFamily="18" charset="0"/>
              </a:rPr>
              <a:t> </a:t>
            </a:r>
            <a:endParaRPr lang="ru-RU" b="1" dirty="0">
              <a:solidFill>
                <a:schemeClr val="tx1"/>
              </a:solidFill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3643306" y="3429000"/>
            <a:ext cx="2286016" cy="128588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Cambria Math" pitchFamily="18" charset="0"/>
                <a:ea typeface="Cambria Math" pitchFamily="18" charset="0"/>
              </a:rPr>
              <a:t>Боярская дума</a:t>
            </a:r>
            <a:endParaRPr lang="ru-RU" sz="3200" b="1" dirty="0">
              <a:solidFill>
                <a:schemeClr val="tx1"/>
              </a:solidFill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6215074" y="3357562"/>
            <a:ext cx="2428892" cy="150019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Cambria Math" pitchFamily="18" charset="0"/>
                <a:ea typeface="Cambria Math" pitchFamily="18" charset="0"/>
              </a:rPr>
              <a:t>Земский собор</a:t>
            </a:r>
            <a:endParaRPr lang="ru-RU" sz="2800" b="1" dirty="0">
              <a:solidFill>
                <a:schemeClr val="tx1"/>
              </a:solidFill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714744" y="5357826"/>
            <a:ext cx="2143140" cy="135732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Cambria Math" pitchFamily="18" charset="0"/>
                <a:ea typeface="Cambria Math" pitchFamily="18" charset="0"/>
              </a:rPr>
              <a:t>Приказы</a:t>
            </a:r>
            <a:r>
              <a:rPr lang="ru-RU" sz="3200" b="1" dirty="0" smtClean="0">
                <a:solidFill>
                  <a:schemeClr val="tx1"/>
                </a:solidFill>
              </a:rPr>
              <a:t> 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571472" y="3571876"/>
            <a:ext cx="2428892" cy="157163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Cambria Math" pitchFamily="18" charset="0"/>
                <a:ea typeface="Cambria Math" pitchFamily="18" charset="0"/>
              </a:rPr>
              <a:t>Приказ </a:t>
            </a:r>
          </a:p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Cambria Math" pitchFamily="18" charset="0"/>
                <a:ea typeface="Cambria Math" pitchFamily="18" charset="0"/>
              </a:rPr>
              <a:t>Тайных дел</a:t>
            </a:r>
            <a:endParaRPr lang="ru-RU" sz="3200" b="1" dirty="0">
              <a:solidFill>
                <a:schemeClr val="tx1"/>
              </a:solidFill>
              <a:latin typeface="Cambria Math" pitchFamily="18" charset="0"/>
              <a:ea typeface="Cambria Math" pitchFamily="18" charset="0"/>
            </a:endParaRPr>
          </a:p>
        </p:txBody>
      </p:sp>
      <p:cxnSp>
        <p:nvCxnSpPr>
          <p:cNvPr id="10" name="Прямая со стрелкой 9"/>
          <p:cNvCxnSpPr/>
          <p:nvPr/>
        </p:nvCxnSpPr>
        <p:spPr>
          <a:xfrm>
            <a:off x="5786446" y="3000372"/>
            <a:ext cx="785818" cy="50006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>
            <a:stCxn id="4" idx="2"/>
            <a:endCxn id="5" idx="0"/>
          </p:cNvCxnSpPr>
          <p:nvPr/>
        </p:nvCxnSpPr>
        <p:spPr>
          <a:xfrm rot="5400000">
            <a:off x="4679157" y="3178967"/>
            <a:ext cx="357190" cy="14287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>
            <a:stCxn id="5" idx="2"/>
            <a:endCxn id="7" idx="0"/>
          </p:cNvCxnSpPr>
          <p:nvPr/>
        </p:nvCxnSpPr>
        <p:spPr>
          <a:xfrm rot="5400000">
            <a:off x="4464843" y="5036355"/>
            <a:ext cx="642942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 стрелкой 21"/>
          <p:cNvCxnSpPr/>
          <p:nvPr/>
        </p:nvCxnSpPr>
        <p:spPr>
          <a:xfrm rot="10800000" flipV="1">
            <a:off x="2928926" y="3071810"/>
            <a:ext cx="1000132" cy="50006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>
                <a:latin typeface="Cambria Math" pitchFamily="18" charset="0"/>
                <a:ea typeface="Cambria Math" pitchFamily="18" charset="0"/>
              </a:rPr>
              <a:t>Органы государственной власти  в18веке</a:t>
            </a:r>
            <a:endParaRPr lang="ru-RU" dirty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500430" y="1643050"/>
            <a:ext cx="2357454" cy="128588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?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00034" y="3429000"/>
            <a:ext cx="2286016" cy="135732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Cambria Math" pitchFamily="18" charset="0"/>
                <a:ea typeface="Cambria Math" pitchFamily="18" charset="0"/>
              </a:rPr>
              <a:t>Сенат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6357950" y="3429000"/>
            <a:ext cx="2143140" cy="120015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Cambria Math" pitchFamily="18" charset="0"/>
                <a:ea typeface="Cambria Math" pitchFamily="18" charset="0"/>
              </a:rPr>
              <a:t>Синод </a:t>
            </a:r>
            <a:endParaRPr lang="ru-RU" sz="2800" b="1" dirty="0">
              <a:solidFill>
                <a:schemeClr val="tx1"/>
              </a:solidFill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71472" y="5143512"/>
            <a:ext cx="2000264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?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571868" y="3429000"/>
            <a:ext cx="2357454" cy="128588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Cambria Math" pitchFamily="18" charset="0"/>
                <a:ea typeface="Cambria Math" pitchFamily="18" charset="0"/>
              </a:rPr>
              <a:t>Тайная</a:t>
            </a:r>
          </a:p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Cambria Math" pitchFamily="18" charset="0"/>
                <a:ea typeface="Cambria Math" pitchFamily="18" charset="0"/>
              </a:rPr>
              <a:t> канцелярия</a:t>
            </a:r>
            <a:endParaRPr lang="ru-RU" sz="2800" b="1" dirty="0">
              <a:solidFill>
                <a:schemeClr val="tx1"/>
              </a:solidFill>
              <a:latin typeface="Cambria Math" pitchFamily="18" charset="0"/>
              <a:ea typeface="Cambria Math" pitchFamily="18" charset="0"/>
            </a:endParaRPr>
          </a:p>
        </p:txBody>
      </p:sp>
      <p:cxnSp>
        <p:nvCxnSpPr>
          <p:cNvPr id="10" name="Прямая со стрелкой 9"/>
          <p:cNvCxnSpPr/>
          <p:nvPr/>
        </p:nvCxnSpPr>
        <p:spPr>
          <a:xfrm>
            <a:off x="5857884" y="2857496"/>
            <a:ext cx="1500198" cy="50006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 rot="5400000">
            <a:off x="4589859" y="3125389"/>
            <a:ext cx="500066" cy="10715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 rot="10800000" flipV="1">
            <a:off x="2000232" y="2714620"/>
            <a:ext cx="1428760" cy="64294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>
            <a:endCxn id="7" idx="0"/>
          </p:cNvCxnSpPr>
          <p:nvPr/>
        </p:nvCxnSpPr>
        <p:spPr>
          <a:xfrm rot="5400000">
            <a:off x="1428728" y="5000636"/>
            <a:ext cx="285752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>
                <a:latin typeface="Cambria Math" pitchFamily="18" charset="0"/>
                <a:ea typeface="Cambria Math" pitchFamily="18" charset="0"/>
              </a:rPr>
              <a:t>Органы государственной власти  в18веке</a:t>
            </a:r>
            <a:endParaRPr lang="ru-RU" dirty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357554" y="1643050"/>
            <a:ext cx="2786082" cy="128588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Cambria Math" pitchFamily="18" charset="0"/>
                <a:ea typeface="Cambria Math" pitchFamily="18" charset="0"/>
              </a:rPr>
              <a:t>Император </a:t>
            </a:r>
            <a:endParaRPr lang="ru-RU" sz="3200" b="1" dirty="0">
              <a:solidFill>
                <a:schemeClr val="tx1"/>
              </a:solidFill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00034" y="3429000"/>
            <a:ext cx="2286016" cy="135732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Cambria Math" pitchFamily="18" charset="0"/>
                <a:ea typeface="Cambria Math" pitchFamily="18" charset="0"/>
              </a:rPr>
              <a:t>Сенат</a:t>
            </a:r>
            <a:r>
              <a:rPr lang="ru-RU" dirty="0" smtClean="0">
                <a:latin typeface="Cambria Math" pitchFamily="18" charset="0"/>
                <a:ea typeface="Cambria Math" pitchFamily="18" charset="0"/>
              </a:rPr>
              <a:t> </a:t>
            </a:r>
            <a:endParaRPr lang="ru-RU" dirty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357950" y="3429000"/>
            <a:ext cx="2143140" cy="120015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Cambria Math" pitchFamily="18" charset="0"/>
                <a:ea typeface="Cambria Math" pitchFamily="18" charset="0"/>
              </a:rPr>
              <a:t>Синод </a:t>
            </a:r>
            <a:endParaRPr lang="ru-RU" sz="2800" b="1" dirty="0">
              <a:solidFill>
                <a:schemeClr val="tx1"/>
              </a:solidFill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71472" y="5143512"/>
            <a:ext cx="2000264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Cambria Math" pitchFamily="18" charset="0"/>
                <a:ea typeface="Cambria Math" pitchFamily="18" charset="0"/>
              </a:rPr>
              <a:t>Коллегии </a:t>
            </a:r>
            <a:endParaRPr lang="ru-RU" sz="2800" b="1" dirty="0">
              <a:solidFill>
                <a:schemeClr val="tx1"/>
              </a:solidFill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571868" y="3429000"/>
            <a:ext cx="2357454" cy="128588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Cambria Math" pitchFamily="18" charset="0"/>
                <a:ea typeface="Cambria Math" pitchFamily="18" charset="0"/>
              </a:rPr>
              <a:t>Тайная</a:t>
            </a:r>
          </a:p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Cambria Math" pitchFamily="18" charset="0"/>
                <a:ea typeface="Cambria Math" pitchFamily="18" charset="0"/>
              </a:rPr>
              <a:t> канцелярия</a:t>
            </a:r>
            <a:endParaRPr lang="ru-RU" sz="2800" b="1" dirty="0">
              <a:solidFill>
                <a:schemeClr val="tx1"/>
              </a:solidFill>
              <a:latin typeface="Cambria Math" pitchFamily="18" charset="0"/>
              <a:ea typeface="Cambria Math" pitchFamily="18" charset="0"/>
            </a:endParaRPr>
          </a:p>
        </p:txBody>
      </p:sp>
      <p:cxnSp>
        <p:nvCxnSpPr>
          <p:cNvPr id="10" name="Прямая со стрелкой 9"/>
          <p:cNvCxnSpPr/>
          <p:nvPr/>
        </p:nvCxnSpPr>
        <p:spPr>
          <a:xfrm>
            <a:off x="5857884" y="2857496"/>
            <a:ext cx="1500198" cy="50006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 rot="5400000">
            <a:off x="4589859" y="3125389"/>
            <a:ext cx="500066" cy="10715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 rot="10800000" flipV="1">
            <a:off x="2000232" y="2714620"/>
            <a:ext cx="1428760" cy="64294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>
            <a:endCxn id="7" idx="0"/>
          </p:cNvCxnSpPr>
          <p:nvPr/>
        </p:nvCxnSpPr>
        <p:spPr>
          <a:xfrm rot="5400000">
            <a:off x="1428728" y="5000636"/>
            <a:ext cx="285752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Содержимое 1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4" descr="329px-Vasnetsov_Ioann_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143636" y="1000108"/>
            <a:ext cx="2485880" cy="4525963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>
                <a:latin typeface="Cambria Math" pitchFamily="18" charset="0"/>
                <a:ea typeface="Cambria Math" pitchFamily="18" charset="0"/>
              </a:rPr>
              <a:t>5 станция. Проспект Личностей</a:t>
            </a:r>
            <a:endParaRPr lang="ru-RU" dirty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5686436" cy="4525963"/>
          </a:xfrm>
        </p:spPr>
        <p:txBody>
          <a:bodyPr>
            <a:normAutofit/>
          </a:bodyPr>
          <a:lstStyle/>
          <a:p>
            <a:r>
              <a:rPr lang="ru-RU" dirty="0" smtClean="0">
                <a:latin typeface="Cambria Math" pitchFamily="18" charset="0"/>
                <a:ea typeface="Cambria Math" pitchFamily="18" charset="0"/>
              </a:rPr>
              <a:t>Значительно расширил землю России. При нем был принят Судебник, созван Стоглавый собор. Был женат 7 раз. Отличался жестокостью, первый смертный приговор вынес в 13 лет. При нем говорили: «Царь приказал, а бояре приговорили».</a:t>
            </a:r>
          </a:p>
          <a:p>
            <a:pPr>
              <a:buNone/>
            </a:pPr>
            <a:r>
              <a:rPr lang="ru-RU" dirty="0">
                <a:latin typeface="Cambria Math" pitchFamily="18" charset="0"/>
                <a:ea typeface="Cambria Math" pitchFamily="18" charset="0"/>
              </a:rPr>
              <a:t> </a:t>
            </a:r>
            <a:endParaRPr lang="ru-RU" dirty="0" smtClean="0">
              <a:latin typeface="Cambria Math" pitchFamily="18" charset="0"/>
              <a:ea typeface="Cambria Math" pitchFamily="18" charset="0"/>
            </a:endParaRPr>
          </a:p>
          <a:p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5214942" y="5715016"/>
            <a:ext cx="285424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>
                <a:latin typeface="Cambria Math" pitchFamily="18" charset="0"/>
                <a:ea typeface="Cambria Math" pitchFamily="18" charset="0"/>
              </a:rPr>
              <a:t>Иван Грозный</a:t>
            </a:r>
            <a:endParaRPr lang="ru-RU" sz="3200" dirty="0">
              <a:latin typeface="Cambria Math" pitchFamily="18" charset="0"/>
              <a:ea typeface="Cambria Math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" dur="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54032"/>
          </a:xfrm>
        </p:spPr>
        <p:txBody>
          <a:bodyPr>
            <a:normAutofit/>
          </a:bodyPr>
          <a:lstStyle/>
          <a:p>
            <a:r>
              <a:rPr lang="ru-RU" dirty="0" smtClean="0">
                <a:latin typeface="Cambria Math" pitchFamily="18" charset="0"/>
                <a:ea typeface="Cambria Math" pitchFamily="18" charset="0"/>
              </a:rPr>
              <a:t>О ком идет речь?</a:t>
            </a:r>
            <a:endParaRPr lang="ru-RU" dirty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286248" y="1000108"/>
            <a:ext cx="4857752" cy="5572164"/>
          </a:xfrm>
        </p:spPr>
        <p:txBody>
          <a:bodyPr>
            <a:normAutofit/>
          </a:bodyPr>
          <a:lstStyle/>
          <a:p>
            <a:r>
              <a:rPr lang="ru-RU" dirty="0" smtClean="0">
                <a:latin typeface="Cambria Math" pitchFamily="18" charset="0"/>
                <a:ea typeface="Cambria Math" pitchFamily="18" charset="0"/>
              </a:rPr>
              <a:t>Попал на престол благодаря своей сестре. При нем сильно развилось градостроительство. Появились города: Самара, </a:t>
            </a:r>
            <a:r>
              <a:rPr lang="ru-RU" dirty="0" err="1" smtClean="0">
                <a:latin typeface="Cambria Math" pitchFamily="18" charset="0"/>
                <a:ea typeface="Cambria Math" pitchFamily="18" charset="0"/>
              </a:rPr>
              <a:t>Царицин</a:t>
            </a:r>
            <a:r>
              <a:rPr lang="ru-RU" dirty="0" smtClean="0">
                <a:latin typeface="Cambria Math" pitchFamily="18" charset="0"/>
                <a:ea typeface="Cambria Math" pitchFamily="18" charset="0"/>
              </a:rPr>
              <a:t>, Саратов и др. отменил казни, преследовал пьянство, закрывал все питейные заведения. Был хорошим оратором. При нем на красной площади было построено Лобное место. Умер внезапно.</a:t>
            </a:r>
          </a:p>
        </p:txBody>
      </p:sp>
      <p:pic>
        <p:nvPicPr>
          <p:cNvPr id="4" name="Содержимое 5" descr="imag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4282" y="1643050"/>
            <a:ext cx="4071950" cy="3857652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000100" y="6000768"/>
            <a:ext cx="289476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>
                <a:latin typeface="Cambria Math" pitchFamily="18" charset="0"/>
                <a:ea typeface="Cambria Math" pitchFamily="18" charset="0"/>
              </a:rPr>
              <a:t>Борис Годунов</a:t>
            </a:r>
            <a:endParaRPr lang="ru-RU" sz="3200" dirty="0">
              <a:latin typeface="Cambria Math" pitchFamily="18" charset="0"/>
              <a:ea typeface="Cambria Math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Cambria Math" pitchFamily="18" charset="0"/>
                <a:ea typeface="Cambria Math" pitchFamily="18" charset="0"/>
              </a:rPr>
              <a:t>О ком идет речь?</a:t>
            </a:r>
            <a:endParaRPr lang="ru-RU" dirty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400552" cy="4525963"/>
          </a:xfrm>
        </p:spPr>
        <p:txBody>
          <a:bodyPr>
            <a:normAutofit/>
          </a:bodyPr>
          <a:lstStyle/>
          <a:p>
            <a:r>
              <a:rPr lang="ru-RU" dirty="0" smtClean="0">
                <a:latin typeface="Cambria Math" pitchFamily="18" charset="0"/>
                <a:ea typeface="Cambria Math" pitchFamily="18" charset="0"/>
              </a:rPr>
              <a:t>До 5 лет жил в женском тереме. В 16 лет стал царем. Во время его царствования произошли крупные народные восстания, но все были подавлены. Произошло также воссоединение Украины с Россией. Любил потешиться соколиной охотой.</a:t>
            </a:r>
          </a:p>
          <a:p>
            <a:pPr>
              <a:buNone/>
            </a:pPr>
            <a:endParaRPr lang="ru-RU" dirty="0">
              <a:latin typeface="Cambria Math" pitchFamily="18" charset="0"/>
              <a:ea typeface="Cambria Math" pitchFamily="18" charset="0"/>
            </a:endParaRPr>
          </a:p>
        </p:txBody>
      </p:sp>
      <p:pic>
        <p:nvPicPr>
          <p:cNvPr id="4" name="Содержимое 10" descr="tishaishiy_gosudar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000628" y="1071546"/>
            <a:ext cx="3572182" cy="4525963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071934" y="6072206"/>
            <a:ext cx="414087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>
                <a:latin typeface="Cambria Math" pitchFamily="18" charset="0"/>
                <a:ea typeface="Cambria Math" pitchFamily="18" charset="0"/>
              </a:rPr>
              <a:t>Алексей Михайлович</a:t>
            </a:r>
            <a:endParaRPr lang="ru-RU" sz="3200" dirty="0">
              <a:latin typeface="Cambria Math" pitchFamily="18" charset="0"/>
              <a:ea typeface="Cambria Math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Cambria Math" pitchFamily="18" charset="0"/>
                <a:ea typeface="Cambria Math" pitchFamily="18" charset="0"/>
              </a:rPr>
              <a:t>Для болельщиков</a:t>
            </a:r>
            <a:endParaRPr lang="ru-RU" dirty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829180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>
                <a:latin typeface="Cambria Math" pitchFamily="18" charset="0"/>
                <a:ea typeface="Cambria Math" pitchFamily="18" charset="0"/>
              </a:rPr>
              <a:t>О ком идет речь?</a:t>
            </a:r>
          </a:p>
          <a:p>
            <a:pPr>
              <a:buNone/>
            </a:pPr>
            <a:r>
              <a:rPr lang="ru-RU" dirty="0" smtClean="0">
                <a:latin typeface="Cambria Math" pitchFamily="18" charset="0"/>
                <a:ea typeface="Cambria Math" pitchFamily="18" charset="0"/>
              </a:rPr>
              <a:t>К власти пришла при помощи гвардейцев. При ней была отменена смертная казнь и помещики получили право ссылать крестьян на поселение в Сибирь. После смерти оставила  15 тысяч платьев в своем гардеробе. В народе ее с любовью называли «дщерь Петра».</a:t>
            </a:r>
            <a:endParaRPr lang="ru-RU" dirty="0">
              <a:latin typeface="Cambria Math" pitchFamily="18" charset="0"/>
              <a:ea typeface="Cambria Math" pitchFamily="18" charset="0"/>
            </a:endParaRPr>
          </a:p>
        </p:txBody>
      </p:sp>
      <p:pic>
        <p:nvPicPr>
          <p:cNvPr id="4" name="Содержимое 8" descr="61133990_1278237106_0_27ba8_e1a962c4_XL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143504" y="857232"/>
            <a:ext cx="3690699" cy="4525963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143372" y="5786454"/>
            <a:ext cx="398538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>
                <a:latin typeface="Cambria Math" pitchFamily="18" charset="0"/>
                <a:ea typeface="Cambria Math" pitchFamily="18" charset="0"/>
              </a:rPr>
              <a:t>Елизавета Петровна</a:t>
            </a:r>
            <a:endParaRPr lang="ru-RU" sz="3200" dirty="0">
              <a:latin typeface="Cambria Math" pitchFamily="18" charset="0"/>
              <a:ea typeface="Cambria Math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7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Содержимое 6" descr="1109.jpg"/>
          <p:cNvPicPr>
            <a:picLocks noGrp="1" noChangeAspect="1"/>
          </p:cNvPicPr>
          <p:nvPr>
            <p:ph sz="quarter" idx="2"/>
          </p:nvPr>
        </p:nvPicPr>
        <p:blipFill>
          <a:blip r:embed="rId2" cstate="print"/>
          <a:stretch>
            <a:fillRect/>
          </a:stretch>
        </p:blipFill>
        <p:spPr>
          <a:xfrm>
            <a:off x="0" y="-99346"/>
            <a:ext cx="9144000" cy="737052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214290"/>
            <a:ext cx="3328982" cy="1071570"/>
          </a:xfrm>
        </p:spPr>
        <p:txBody>
          <a:bodyPr>
            <a:normAutofit/>
          </a:bodyPr>
          <a:lstStyle/>
          <a:p>
            <a:r>
              <a:rPr lang="ru-RU" dirty="0" smtClean="0"/>
              <a:t>6 </a:t>
            </a:r>
            <a:r>
              <a:rPr lang="ru-RU" dirty="0" smtClean="0">
                <a:latin typeface="Cambria Math" pitchFamily="18" charset="0"/>
                <a:ea typeface="Cambria Math" pitchFamily="18" charset="0"/>
              </a:rPr>
              <a:t>станция</a:t>
            </a:r>
            <a:r>
              <a:rPr lang="ru-RU" dirty="0" smtClean="0"/>
              <a:t>. </a:t>
            </a:r>
            <a:r>
              <a:rPr lang="ru-RU" dirty="0" smtClean="0">
                <a:latin typeface="Cambria Math" pitchFamily="18" charset="0"/>
                <a:ea typeface="Cambria Math" pitchFamily="18" charset="0"/>
              </a:rPr>
              <a:t>Площадь Петра</a:t>
            </a:r>
            <a:endParaRPr lang="ru-RU" dirty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6215042" y="0"/>
            <a:ext cx="2928958" cy="2071702"/>
          </a:xfrm>
        </p:spPr>
        <p:txBody>
          <a:bodyPr>
            <a:normAutofit lnSpcReduction="10000"/>
          </a:bodyPr>
          <a:lstStyle/>
          <a:p>
            <a:r>
              <a:rPr lang="ru-RU" sz="3600" dirty="0" smtClean="0">
                <a:latin typeface="Cambria Math" pitchFamily="18" charset="0"/>
                <a:ea typeface="Cambria Math" pitchFamily="18" charset="0"/>
              </a:rPr>
              <a:t>Реши кроссворд своего соперника</a:t>
            </a:r>
            <a:endParaRPr lang="ru-RU" sz="3600" dirty="0">
              <a:latin typeface="Cambria Math" pitchFamily="18" charset="0"/>
              <a:ea typeface="Cambria Math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14480" y="1142984"/>
            <a:ext cx="7072362" cy="3714776"/>
          </a:xfrm>
        </p:spPr>
        <p:txBody>
          <a:bodyPr>
            <a:noAutofit/>
          </a:bodyPr>
          <a:lstStyle/>
          <a:p>
            <a:pPr algn="ctr"/>
            <a:r>
              <a:rPr lang="ru-RU" sz="4000" dirty="0" smtClean="0">
                <a:latin typeface="Cambria Math" pitchFamily="18" charset="0"/>
                <a:ea typeface="Cambria Math" pitchFamily="18" charset="0"/>
              </a:rPr>
              <a:t>Цель урока: </a:t>
            </a:r>
            <a:r>
              <a:rPr lang="ru-RU" sz="4000" dirty="0" smtClean="0">
                <a:latin typeface="Cambria Math" pitchFamily="18" charset="0"/>
                <a:ea typeface="Cambria Math" pitchFamily="18" charset="0"/>
              </a:rPr>
              <a:t/>
            </a:r>
            <a:br>
              <a:rPr lang="ru-RU" sz="4000" dirty="0" smtClean="0">
                <a:latin typeface="Cambria Math" pitchFamily="18" charset="0"/>
                <a:ea typeface="Cambria Math" pitchFamily="18" charset="0"/>
              </a:rPr>
            </a:br>
            <a:r>
              <a:rPr lang="ru-RU" sz="4000" dirty="0" smtClean="0">
                <a:latin typeface="Cambria Math" pitchFamily="18" charset="0"/>
                <a:ea typeface="Cambria Math" pitchFamily="18" charset="0"/>
              </a:rPr>
              <a:t>создание </a:t>
            </a:r>
            <a:r>
              <a:rPr lang="ru-RU" sz="4000" dirty="0" smtClean="0">
                <a:latin typeface="Cambria Math" pitchFamily="18" charset="0"/>
                <a:ea typeface="Cambria Math" pitchFamily="18" charset="0"/>
              </a:rPr>
              <a:t>условий для  систематизации повторения и обобщения   знания учащихся по истории России </a:t>
            </a:r>
            <a:r>
              <a:rPr lang="en-US" sz="4000" dirty="0" smtClean="0">
                <a:latin typeface="Cambria Math" pitchFamily="18" charset="0"/>
                <a:ea typeface="Cambria Math" pitchFamily="18" charset="0"/>
              </a:rPr>
              <a:t>XVI</a:t>
            </a:r>
            <a:r>
              <a:rPr lang="ru-RU" sz="4000" dirty="0" smtClean="0">
                <a:latin typeface="Cambria Math" pitchFamily="18" charset="0"/>
                <a:ea typeface="Cambria Math" pitchFamily="18" charset="0"/>
              </a:rPr>
              <a:t>-</a:t>
            </a:r>
            <a:r>
              <a:rPr lang="en-US" sz="4000" dirty="0" smtClean="0">
                <a:latin typeface="Cambria Math" pitchFamily="18" charset="0"/>
                <a:ea typeface="Cambria Math" pitchFamily="18" charset="0"/>
              </a:rPr>
              <a:t>XVIII</a:t>
            </a:r>
            <a:r>
              <a:rPr lang="ru-RU" sz="4000" dirty="0" smtClean="0">
                <a:latin typeface="Cambria Math" pitchFamily="18" charset="0"/>
                <a:ea typeface="Cambria Math" pitchFamily="18" charset="0"/>
              </a:rPr>
              <a:t>вв.</a:t>
            </a:r>
            <a:br>
              <a:rPr lang="ru-RU" sz="4000" dirty="0" smtClean="0">
                <a:latin typeface="Cambria Math" pitchFamily="18" charset="0"/>
                <a:ea typeface="Cambria Math" pitchFamily="18" charset="0"/>
              </a:rPr>
            </a:br>
            <a:endParaRPr lang="ru-RU" sz="4000" dirty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857884" y="5357826"/>
            <a:ext cx="2986086" cy="1181096"/>
          </a:xfrm>
        </p:spPr>
        <p:txBody>
          <a:bodyPr>
            <a:normAutofit/>
          </a:bodyPr>
          <a:lstStyle/>
          <a:p>
            <a:endParaRPr lang="ru-RU" sz="1200" dirty="0">
              <a:latin typeface="Cambria Math" pitchFamily="18" charset="0"/>
              <a:ea typeface="Cambria Math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357166"/>
            <a:ext cx="7467600" cy="1143000"/>
          </a:xfrm>
        </p:spPr>
        <p:txBody>
          <a:bodyPr/>
          <a:lstStyle/>
          <a:p>
            <a:r>
              <a:rPr lang="ru-RU" dirty="0" smtClean="0">
                <a:latin typeface="Cambria Math" pitchFamily="18" charset="0"/>
                <a:ea typeface="Cambria Math" pitchFamily="18" charset="0"/>
              </a:rPr>
              <a:t>Источники и  ресурсы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latin typeface="Cambria Math" pitchFamily="18" charset="0"/>
                <a:ea typeface="Cambria Math" pitchFamily="18" charset="0"/>
                <a:hlinkClick r:id="rId2"/>
              </a:rPr>
              <a:t>http://aminpro.narod.ru/dopoln/kartinki/strana/strana_0044_01.JPG</a:t>
            </a:r>
            <a:r>
              <a:rPr lang="ru-RU" dirty="0" smtClean="0">
                <a:latin typeface="Cambria Math" pitchFamily="18" charset="0"/>
                <a:ea typeface="Cambria Math" pitchFamily="18" charset="0"/>
              </a:rPr>
              <a:t> - Елизавета Петровна</a:t>
            </a:r>
          </a:p>
          <a:p>
            <a:r>
              <a:rPr lang="en-US" dirty="0" smtClean="0">
                <a:latin typeface="Cambria Math" pitchFamily="18" charset="0"/>
                <a:ea typeface="Cambria Math" pitchFamily="18" charset="0"/>
                <a:hlinkClick r:id="rId3"/>
              </a:rPr>
              <a:t>http://upload.wikimedia.org/wikipedia/commons/2/2b/Vasnetsov_Ioann_4.jpg</a:t>
            </a:r>
            <a:r>
              <a:rPr lang="ru-RU" dirty="0" smtClean="0">
                <a:latin typeface="Cambria Math" pitchFamily="18" charset="0"/>
                <a:ea typeface="Cambria Math" pitchFamily="18" charset="0"/>
                <a:hlinkClick r:id="rId3"/>
              </a:rPr>
              <a:t>-</a:t>
            </a:r>
            <a:r>
              <a:rPr lang="ru-RU" dirty="0" smtClean="0">
                <a:latin typeface="Cambria Math" pitchFamily="18" charset="0"/>
                <a:ea typeface="Cambria Math" pitchFamily="18" charset="0"/>
              </a:rPr>
              <a:t> Иван Грозный</a:t>
            </a:r>
          </a:p>
          <a:p>
            <a:r>
              <a:rPr lang="en-US" dirty="0" smtClean="0">
                <a:latin typeface="Cambria Math" pitchFamily="18" charset="0"/>
                <a:ea typeface="Cambria Math" pitchFamily="18" charset="0"/>
                <a:hlinkClick r:id="rId4"/>
              </a:rPr>
              <a:t>http://www.unbelievable.su/pictures/tishaishiy_gosudar3.JPG</a:t>
            </a:r>
            <a:r>
              <a:rPr lang="ru-RU" dirty="0" smtClean="0">
                <a:latin typeface="Cambria Math" pitchFamily="18" charset="0"/>
                <a:ea typeface="Cambria Math" pitchFamily="18" charset="0"/>
                <a:hlinkClick r:id="rId4"/>
              </a:rPr>
              <a:t>-</a:t>
            </a:r>
            <a:r>
              <a:rPr lang="ru-RU" dirty="0" smtClean="0">
                <a:latin typeface="Cambria Math" pitchFamily="18" charset="0"/>
                <a:ea typeface="Cambria Math" pitchFamily="18" charset="0"/>
              </a:rPr>
              <a:t> Алексей Михайлович</a:t>
            </a:r>
          </a:p>
          <a:p>
            <a:r>
              <a:rPr lang="en-US" dirty="0" smtClean="0">
                <a:latin typeface="Cambria Math" pitchFamily="18" charset="0"/>
                <a:ea typeface="Cambria Math" pitchFamily="18" charset="0"/>
                <a:hlinkClick r:id="rId5"/>
              </a:rPr>
              <a:t>http://www.litcult.ru/u/dd/news/4659/image.jpg</a:t>
            </a:r>
            <a:r>
              <a:rPr lang="ru-RU" dirty="0" smtClean="0">
                <a:latin typeface="Cambria Math" pitchFamily="18" charset="0"/>
                <a:ea typeface="Cambria Math" pitchFamily="18" charset="0"/>
              </a:rPr>
              <a:t> -Борис Годунов</a:t>
            </a:r>
          </a:p>
          <a:p>
            <a:r>
              <a:rPr lang="en-US" dirty="0" smtClean="0">
                <a:latin typeface="Cambria Math" pitchFamily="18" charset="0"/>
                <a:ea typeface="Cambria Math" pitchFamily="18" charset="0"/>
                <a:hlinkClick r:id="rId6"/>
              </a:rPr>
              <a:t>http://www.proza.ru/pics/2009/11/29/1109.jpg</a:t>
            </a:r>
            <a:r>
              <a:rPr lang="ru-RU" dirty="0" smtClean="0">
                <a:latin typeface="Cambria Math" pitchFamily="18" charset="0"/>
                <a:ea typeface="Cambria Math" pitchFamily="18" charset="0"/>
                <a:hlinkClick r:id="rId6"/>
              </a:rPr>
              <a:t>-</a:t>
            </a:r>
            <a:r>
              <a:rPr lang="ru-RU" dirty="0" smtClean="0">
                <a:latin typeface="Cambria Math" pitchFamily="18" charset="0"/>
                <a:ea typeface="Cambria Math" pitchFamily="18" charset="0"/>
              </a:rPr>
              <a:t> площадь в Петербурге</a:t>
            </a:r>
          </a:p>
          <a:p>
            <a:pPr>
              <a:buNone/>
            </a:pPr>
            <a:endParaRPr lang="ru-RU" dirty="0" smtClean="0">
              <a:latin typeface="Cambria Math" pitchFamily="18" charset="0"/>
              <a:ea typeface="Cambria Math" pitchFamily="18" charset="0"/>
            </a:endParaRPr>
          </a:p>
          <a:p>
            <a:endParaRPr lang="ru-RU" dirty="0">
              <a:latin typeface="Cambria Math" pitchFamily="18" charset="0"/>
              <a:ea typeface="Cambria Math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Cambria Math" pitchFamily="18" charset="0"/>
                <a:ea typeface="Cambria Math" pitchFamily="18" charset="0"/>
              </a:rPr>
              <a:t>Используемая литература:</a:t>
            </a:r>
            <a:br>
              <a:rPr lang="ru-RU" dirty="0" smtClean="0">
                <a:latin typeface="Cambria Math" pitchFamily="18" charset="0"/>
                <a:ea typeface="Cambria Math" pitchFamily="18" charset="0"/>
              </a:rPr>
            </a:br>
            <a:endParaRPr lang="ru-RU" dirty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7" name="Содержимое 6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dirty="0" smtClean="0">
                <a:latin typeface="Cambria Math" pitchFamily="18" charset="0"/>
                <a:ea typeface="Cambria Math" pitchFamily="18" charset="0"/>
              </a:rPr>
              <a:t>1.Борзова, Л.П. Игры на уроках истории.- М: </a:t>
            </a:r>
            <a:r>
              <a:rPr lang="ru-RU" dirty="0" err="1" smtClean="0">
                <a:latin typeface="Cambria Math" pitchFamily="18" charset="0"/>
                <a:ea typeface="Cambria Math" pitchFamily="18" charset="0"/>
              </a:rPr>
              <a:t>Владос</a:t>
            </a:r>
            <a:r>
              <a:rPr lang="ru-RU" dirty="0" smtClean="0">
                <a:latin typeface="Cambria Math" pitchFamily="18" charset="0"/>
                <a:ea typeface="Cambria Math" pitchFamily="18" charset="0"/>
              </a:rPr>
              <a:t>- Пресс,2004.</a:t>
            </a:r>
          </a:p>
          <a:p>
            <a:r>
              <a:rPr lang="ru-RU" dirty="0" smtClean="0">
                <a:latin typeface="Cambria Math" pitchFamily="18" charset="0"/>
                <a:ea typeface="Cambria Math" pitchFamily="18" charset="0"/>
              </a:rPr>
              <a:t>2.Пчелов Е.В. История России. 17 – 18 века:– М.: «ТИД «Русское слово – РС», 2004</a:t>
            </a:r>
          </a:p>
          <a:p>
            <a:r>
              <a:rPr lang="ru-RU" dirty="0" smtClean="0">
                <a:latin typeface="Cambria Math" pitchFamily="18" charset="0"/>
                <a:ea typeface="Cambria Math" pitchFamily="18" charset="0"/>
              </a:rPr>
              <a:t>3.Пчелов Е.В. История России с древнейших времен до конца 16 века:  М.: «ТИД «Русское слово – РС», 2003</a:t>
            </a:r>
          </a:p>
          <a:p>
            <a:r>
              <a:rPr lang="ru-RU" dirty="0" smtClean="0">
                <a:latin typeface="Cambria Math" pitchFamily="18" charset="0"/>
                <a:ea typeface="Cambria Math" pitchFamily="18" charset="0"/>
              </a:rPr>
              <a:t>4.Школьная энциклопедия «</a:t>
            </a:r>
            <a:r>
              <a:rPr lang="ru-RU" dirty="0" err="1" smtClean="0">
                <a:latin typeface="Cambria Math" pitchFamily="18" charset="0"/>
                <a:ea typeface="Cambria Math" pitchFamily="18" charset="0"/>
              </a:rPr>
              <a:t>Руссика</a:t>
            </a:r>
            <a:r>
              <a:rPr lang="ru-RU" dirty="0" smtClean="0">
                <a:latin typeface="Cambria Math" pitchFamily="18" charset="0"/>
                <a:ea typeface="Cambria Math" pitchFamily="18" charset="0"/>
              </a:rPr>
              <a:t>». История России. </a:t>
            </a:r>
            <a:r>
              <a:rPr lang="en-US" dirty="0" smtClean="0">
                <a:latin typeface="Cambria Math" pitchFamily="18" charset="0"/>
                <a:ea typeface="Cambria Math" pitchFamily="18" charset="0"/>
              </a:rPr>
              <a:t>IX</a:t>
            </a:r>
            <a:r>
              <a:rPr lang="ru-RU" dirty="0" smtClean="0">
                <a:latin typeface="Cambria Math" pitchFamily="18" charset="0"/>
                <a:ea typeface="Cambria Math" pitchFamily="18" charset="0"/>
              </a:rPr>
              <a:t>-</a:t>
            </a:r>
            <a:r>
              <a:rPr lang="en-US" dirty="0" smtClean="0">
                <a:latin typeface="Cambria Math" pitchFamily="18" charset="0"/>
                <a:ea typeface="Cambria Math" pitchFamily="18" charset="0"/>
              </a:rPr>
              <a:t>XVII</a:t>
            </a:r>
            <a:r>
              <a:rPr lang="ru-RU" dirty="0" smtClean="0">
                <a:latin typeface="Cambria Math" pitchFamily="18" charset="0"/>
                <a:ea typeface="Cambria Math" pitchFamily="18" charset="0"/>
              </a:rPr>
              <a:t>вв. –М.: ОЛМА-ПРЕСС Образование, 2003</a:t>
            </a:r>
            <a:endParaRPr lang="ru-RU" dirty="0">
              <a:latin typeface="Cambria Math" pitchFamily="18" charset="0"/>
              <a:ea typeface="Cambria Math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868346"/>
          </a:xfrm>
        </p:spPr>
        <p:txBody>
          <a:bodyPr/>
          <a:lstStyle/>
          <a:p>
            <a:r>
              <a:rPr lang="ru-RU" dirty="0" smtClean="0">
                <a:latin typeface="Cambria Math" pitchFamily="18" charset="0"/>
                <a:ea typeface="Cambria Math" pitchFamily="18" charset="0"/>
              </a:rPr>
              <a:t>1 станция- Бульвар Карт</a:t>
            </a:r>
            <a:endParaRPr lang="ru-RU" dirty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ru-RU" dirty="0" smtClean="0">
                <a:latin typeface="Cambria Math" pitchFamily="18" charset="0"/>
                <a:ea typeface="Cambria Math" pitchFamily="18" charset="0"/>
              </a:rPr>
              <a:t>Назвать и показать земли, вошедшие в состав России при Иване Грозном;</a:t>
            </a:r>
          </a:p>
          <a:p>
            <a:r>
              <a:rPr lang="ru-RU" dirty="0" smtClean="0">
                <a:latin typeface="Cambria Math" pitchFamily="18" charset="0"/>
                <a:ea typeface="Cambria Math" pitchFamily="18" charset="0"/>
              </a:rPr>
              <a:t>Назвать и показать главные сражения  Северной войны;</a:t>
            </a:r>
          </a:p>
          <a:p>
            <a:r>
              <a:rPr lang="ru-RU" dirty="0" smtClean="0">
                <a:latin typeface="Cambria Math" pitchFamily="18" charset="0"/>
                <a:ea typeface="Cambria Math" pitchFamily="18" charset="0"/>
              </a:rPr>
              <a:t>Сравнить границы России первой  и второй половины 16века;</a:t>
            </a:r>
          </a:p>
          <a:p>
            <a:r>
              <a:rPr lang="ru-RU" dirty="0" smtClean="0">
                <a:latin typeface="Cambria Math" pitchFamily="18" charset="0"/>
                <a:ea typeface="Cambria Math" pitchFamily="18" charset="0"/>
              </a:rPr>
              <a:t>Назвать и показать основные  сражения русско-турецкой войны 1768-1774гг;</a:t>
            </a:r>
          </a:p>
          <a:p>
            <a:r>
              <a:rPr lang="ru-RU" dirty="0" smtClean="0">
                <a:latin typeface="Cambria Math" pitchFamily="18" charset="0"/>
                <a:ea typeface="Cambria Math" pitchFamily="18" charset="0"/>
              </a:rPr>
              <a:t>Назвать и показать основные  сражения русско-турецкой войны 1787-1791гг;</a:t>
            </a:r>
          </a:p>
          <a:p>
            <a:r>
              <a:rPr lang="ru-RU" dirty="0" smtClean="0">
                <a:latin typeface="Cambria Math" pitchFamily="18" charset="0"/>
                <a:ea typeface="Cambria Math" pitchFamily="18" charset="0"/>
              </a:rPr>
              <a:t>Показать районы восстания Степана Разина, Емельяна Пугачева; </a:t>
            </a:r>
          </a:p>
          <a:p>
            <a:endParaRPr lang="ru-RU" dirty="0"/>
          </a:p>
        </p:txBody>
      </p:sp>
      <p:pic>
        <p:nvPicPr>
          <p:cNvPr id="4099" name="Picture 3" descr="C:\Documents and Settings\Admin\Рабочий стол\мамины документы\мама\анимация\Учителя и ученики ІІ\5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9122" y="3071810"/>
            <a:ext cx="1127700" cy="18573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939784"/>
          </a:xfrm>
        </p:spPr>
        <p:txBody>
          <a:bodyPr/>
          <a:lstStyle/>
          <a:p>
            <a:r>
              <a:rPr lang="ru-RU" dirty="0" smtClean="0">
                <a:latin typeface="Cambria Math" pitchFamily="18" charset="0"/>
                <a:ea typeface="Cambria Math" pitchFamily="18" charset="0"/>
              </a:rPr>
              <a:t>2 станция. Тупичок Дат</a:t>
            </a:r>
            <a:endParaRPr lang="ru-RU" dirty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500174"/>
            <a:ext cx="4614866" cy="4672026"/>
          </a:xfrm>
        </p:spPr>
        <p:txBody>
          <a:bodyPr>
            <a:normAutofit fontScale="92500"/>
          </a:bodyPr>
          <a:lstStyle/>
          <a:p>
            <a:r>
              <a:rPr lang="ru-RU" dirty="0" smtClean="0">
                <a:latin typeface="Cambria Math" pitchFamily="18" charset="0"/>
                <a:ea typeface="Cambria Math" pitchFamily="18" charset="0"/>
              </a:rPr>
              <a:t>Соотнесите даты и события</a:t>
            </a:r>
          </a:p>
          <a:p>
            <a:pPr>
              <a:buNone/>
            </a:pPr>
            <a:endParaRPr lang="ru-RU" sz="2800" dirty="0" smtClean="0">
              <a:latin typeface="Cambria Math" pitchFamily="18" charset="0"/>
              <a:ea typeface="Cambria Math" pitchFamily="18" charset="0"/>
            </a:endParaRPr>
          </a:p>
          <a:p>
            <a:pPr>
              <a:buNone/>
            </a:pPr>
            <a:r>
              <a:rPr lang="ru-RU" sz="2600" dirty="0" smtClean="0">
                <a:latin typeface="Cambria Math" pitchFamily="18" charset="0"/>
                <a:ea typeface="Cambria Math" pitchFamily="18" charset="0"/>
              </a:rPr>
              <a:t>А</a:t>
            </a:r>
            <a:r>
              <a:rPr lang="ru-RU" sz="2600" dirty="0" smtClean="0">
                <a:latin typeface="Cambria Math" pitchFamily="18" charset="0"/>
                <a:ea typeface="Cambria Math" pitchFamily="18" charset="0"/>
              </a:rPr>
              <a:t>) </a:t>
            </a:r>
            <a:r>
              <a:rPr lang="ru-RU" sz="2600" dirty="0" smtClean="0">
                <a:latin typeface="Cambria Math" pitchFamily="18" charset="0"/>
                <a:ea typeface="Cambria Math" pitchFamily="18" charset="0"/>
              </a:rPr>
              <a:t>1533-1584гг</a:t>
            </a:r>
            <a:endParaRPr lang="ru-RU" sz="2600" dirty="0" smtClean="0">
              <a:latin typeface="Cambria Math" pitchFamily="18" charset="0"/>
              <a:ea typeface="Cambria Math" pitchFamily="18" charset="0"/>
            </a:endParaRPr>
          </a:p>
          <a:p>
            <a:pPr>
              <a:buNone/>
            </a:pPr>
            <a:r>
              <a:rPr lang="ru-RU" sz="2600" dirty="0" smtClean="0">
                <a:latin typeface="Cambria Math" pitchFamily="18" charset="0"/>
                <a:ea typeface="Cambria Math" pitchFamily="18" charset="0"/>
              </a:rPr>
              <a:t>Б) </a:t>
            </a:r>
            <a:r>
              <a:rPr lang="ru-RU" sz="2600" dirty="0" smtClean="0">
                <a:latin typeface="Cambria Math" pitchFamily="18" charset="0"/>
                <a:ea typeface="Cambria Math" pitchFamily="18" charset="0"/>
              </a:rPr>
              <a:t>1611г</a:t>
            </a:r>
            <a:endParaRPr lang="ru-RU" sz="2600" dirty="0" smtClean="0">
              <a:latin typeface="Cambria Math" pitchFamily="18" charset="0"/>
              <a:ea typeface="Cambria Math" pitchFamily="18" charset="0"/>
            </a:endParaRPr>
          </a:p>
          <a:p>
            <a:pPr>
              <a:buNone/>
            </a:pPr>
            <a:r>
              <a:rPr lang="ru-RU" sz="2600" dirty="0" smtClean="0">
                <a:latin typeface="Cambria Math" pitchFamily="18" charset="0"/>
                <a:ea typeface="Cambria Math" pitchFamily="18" charset="0"/>
              </a:rPr>
              <a:t>В) </a:t>
            </a:r>
            <a:r>
              <a:rPr lang="ru-RU" sz="2600" dirty="0" smtClean="0">
                <a:latin typeface="Cambria Math" pitchFamily="18" charset="0"/>
                <a:ea typeface="Cambria Math" pitchFamily="18" charset="0"/>
              </a:rPr>
              <a:t>1649г</a:t>
            </a:r>
            <a:endParaRPr lang="ru-RU" sz="2600" dirty="0" smtClean="0">
              <a:latin typeface="Cambria Math" pitchFamily="18" charset="0"/>
              <a:ea typeface="Cambria Math" pitchFamily="18" charset="0"/>
            </a:endParaRPr>
          </a:p>
          <a:p>
            <a:pPr>
              <a:buNone/>
            </a:pPr>
            <a:r>
              <a:rPr lang="ru-RU" sz="2600" dirty="0" smtClean="0">
                <a:latin typeface="Cambria Math" pitchFamily="18" charset="0"/>
                <a:ea typeface="Cambria Math" pitchFamily="18" charset="0"/>
              </a:rPr>
              <a:t>Г) </a:t>
            </a:r>
            <a:r>
              <a:rPr lang="ru-RU" sz="2600" dirty="0" smtClean="0">
                <a:latin typeface="Cambria Math" pitchFamily="18" charset="0"/>
                <a:ea typeface="Cambria Math" pitchFamily="18" charset="0"/>
              </a:rPr>
              <a:t>1581г</a:t>
            </a:r>
            <a:endParaRPr lang="ru-RU" sz="2600" dirty="0" smtClean="0">
              <a:latin typeface="Cambria Math" pitchFamily="18" charset="0"/>
              <a:ea typeface="Cambria Math" pitchFamily="18" charset="0"/>
            </a:endParaRPr>
          </a:p>
          <a:p>
            <a:pPr>
              <a:buNone/>
            </a:pPr>
            <a:r>
              <a:rPr lang="ru-RU" sz="2600" dirty="0" smtClean="0">
                <a:latin typeface="Cambria Math" pitchFamily="18" charset="0"/>
                <a:ea typeface="Cambria Math" pitchFamily="18" charset="0"/>
              </a:rPr>
              <a:t>Д) </a:t>
            </a:r>
            <a:r>
              <a:rPr lang="ru-RU" sz="2600" dirty="0" smtClean="0">
                <a:latin typeface="Cambria Math" pitchFamily="18" charset="0"/>
                <a:ea typeface="Cambria Math" pitchFamily="18" charset="0"/>
              </a:rPr>
              <a:t>1773-1775г</a:t>
            </a:r>
            <a:endParaRPr lang="ru-RU" sz="2600" dirty="0" smtClean="0">
              <a:latin typeface="Cambria Math" pitchFamily="18" charset="0"/>
              <a:ea typeface="Cambria Math" pitchFamily="18" charset="0"/>
            </a:endParaRPr>
          </a:p>
          <a:p>
            <a:pPr>
              <a:buNone/>
            </a:pPr>
            <a:r>
              <a:rPr lang="ru-RU" sz="2800" dirty="0" smtClean="0">
                <a:latin typeface="Cambria Math" pitchFamily="18" charset="0"/>
                <a:ea typeface="Cambria Math" pitchFamily="18" charset="0"/>
              </a:rPr>
              <a:t>                </a:t>
            </a:r>
            <a:endParaRPr lang="ru-RU" sz="2800" dirty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8" name="Содержимое 7"/>
          <p:cNvSpPr>
            <a:spLocks noGrp="1"/>
          </p:cNvSpPr>
          <p:nvPr>
            <p:ph sz="quarter" idx="2"/>
          </p:nvPr>
        </p:nvSpPr>
        <p:spPr>
          <a:xfrm>
            <a:off x="4071934" y="1857364"/>
            <a:ext cx="4786346" cy="4314836"/>
          </a:xfrm>
        </p:spPr>
        <p:txBody>
          <a:bodyPr>
            <a:normAutofit fontScale="92500"/>
          </a:bodyPr>
          <a:lstStyle/>
          <a:p>
            <a:endParaRPr lang="ru-RU" dirty="0" smtClean="0"/>
          </a:p>
          <a:p>
            <a:pPr>
              <a:buNone/>
            </a:pPr>
            <a:r>
              <a:rPr lang="ru-RU" dirty="0" smtClean="0">
                <a:latin typeface="Cambria Math" pitchFamily="18" charset="0"/>
                <a:ea typeface="Cambria Math" pitchFamily="18" charset="0"/>
              </a:rPr>
              <a:t>1) указ о «заповедных летах</a:t>
            </a:r>
            <a:r>
              <a:rPr lang="ru-RU" dirty="0" smtClean="0">
                <a:latin typeface="Cambria Math" pitchFamily="18" charset="0"/>
                <a:ea typeface="Cambria Math" pitchFamily="18" charset="0"/>
              </a:rPr>
              <a:t>»</a:t>
            </a:r>
          </a:p>
          <a:p>
            <a:pPr>
              <a:buNone/>
            </a:pPr>
            <a:r>
              <a:rPr lang="ru-RU" dirty="0" smtClean="0">
                <a:latin typeface="Cambria Math" pitchFamily="18" charset="0"/>
                <a:ea typeface="Cambria Math" pitchFamily="18" charset="0"/>
              </a:rPr>
              <a:t>2) Соборное </a:t>
            </a:r>
            <a:r>
              <a:rPr lang="ru-RU" dirty="0" smtClean="0">
                <a:latin typeface="Cambria Math" pitchFamily="18" charset="0"/>
                <a:ea typeface="Cambria Math" pitchFamily="18" charset="0"/>
              </a:rPr>
              <a:t>уложение</a:t>
            </a:r>
          </a:p>
          <a:p>
            <a:pPr>
              <a:buNone/>
            </a:pPr>
            <a:r>
              <a:rPr lang="ru-RU" dirty="0" smtClean="0">
                <a:latin typeface="Cambria Math" pitchFamily="18" charset="0"/>
                <a:ea typeface="Cambria Math" pitchFamily="18" charset="0"/>
              </a:rPr>
              <a:t>3) образование первого </a:t>
            </a:r>
            <a:r>
              <a:rPr lang="ru-RU" dirty="0" smtClean="0">
                <a:latin typeface="Cambria Math" pitchFamily="18" charset="0"/>
                <a:ea typeface="Cambria Math" pitchFamily="18" charset="0"/>
              </a:rPr>
              <a:t>ополчения</a:t>
            </a:r>
          </a:p>
          <a:p>
            <a:pPr>
              <a:buNone/>
            </a:pPr>
            <a:r>
              <a:rPr lang="ru-RU" dirty="0" smtClean="0">
                <a:latin typeface="Cambria Math" pitchFamily="18" charset="0"/>
                <a:ea typeface="Cambria Math" pitchFamily="18" charset="0"/>
              </a:rPr>
              <a:t>4) война под </a:t>
            </a:r>
            <a:r>
              <a:rPr lang="ru-RU" dirty="0" smtClean="0">
                <a:latin typeface="Cambria Math" pitchFamily="18" charset="0"/>
                <a:ea typeface="Cambria Math" pitchFamily="18" charset="0"/>
              </a:rPr>
              <a:t>предводительством</a:t>
            </a:r>
          </a:p>
          <a:p>
            <a:pPr>
              <a:buNone/>
            </a:pPr>
            <a:r>
              <a:rPr lang="ru-RU" dirty="0" smtClean="0">
                <a:latin typeface="Cambria Math" pitchFamily="18" charset="0"/>
                <a:ea typeface="Cambria Math" pitchFamily="18" charset="0"/>
              </a:rPr>
              <a:t> </a:t>
            </a:r>
            <a:r>
              <a:rPr lang="ru-RU" dirty="0" smtClean="0">
                <a:latin typeface="Cambria Math" pitchFamily="18" charset="0"/>
                <a:ea typeface="Cambria Math" pitchFamily="18" charset="0"/>
              </a:rPr>
              <a:t>     Е.Пугачева</a:t>
            </a:r>
          </a:p>
          <a:p>
            <a:pPr>
              <a:buNone/>
            </a:pPr>
            <a:r>
              <a:rPr lang="ru-RU" dirty="0" smtClean="0">
                <a:latin typeface="Cambria Math" pitchFamily="18" charset="0"/>
                <a:ea typeface="Cambria Math" pitchFamily="18" charset="0"/>
              </a:rPr>
              <a:t>5</a:t>
            </a:r>
            <a:r>
              <a:rPr lang="ru-RU" dirty="0" smtClean="0">
                <a:latin typeface="Cambria Math" pitchFamily="18" charset="0"/>
                <a:ea typeface="Cambria Math" pitchFamily="18" charset="0"/>
              </a:rPr>
              <a:t>) княжение и </a:t>
            </a:r>
            <a:r>
              <a:rPr lang="ru-RU" dirty="0" smtClean="0">
                <a:latin typeface="Cambria Math" pitchFamily="18" charset="0"/>
                <a:ea typeface="Cambria Math" pitchFamily="18" charset="0"/>
              </a:rPr>
              <a:t>царствования </a:t>
            </a:r>
            <a:r>
              <a:rPr lang="ru-RU" dirty="0" smtClean="0">
                <a:latin typeface="Cambria Math" pitchFamily="18" charset="0"/>
                <a:ea typeface="Cambria Math" pitchFamily="18" charset="0"/>
              </a:rPr>
              <a:t>Ивана Грозного  </a:t>
            </a:r>
            <a:endParaRPr lang="ru-RU" dirty="0" smtClean="0"/>
          </a:p>
          <a:p>
            <a:endParaRPr lang="ru-RU" sz="1800" dirty="0" smtClean="0">
              <a:latin typeface="Cambria Math" pitchFamily="18" charset="0"/>
              <a:ea typeface="Cambria Math" pitchFamily="18" charset="0"/>
            </a:endParaRPr>
          </a:p>
          <a:p>
            <a:endParaRPr lang="ru-RU" sz="1800" dirty="0" smtClean="0">
              <a:latin typeface="Cambria Math" pitchFamily="18" charset="0"/>
              <a:ea typeface="Cambria Math" pitchFamily="18" charset="0"/>
            </a:endParaRPr>
          </a:p>
          <a:p>
            <a:pPr>
              <a:buNone/>
            </a:pPr>
            <a:r>
              <a:rPr lang="ru-RU" sz="1800" dirty="0" smtClean="0">
                <a:latin typeface="Cambria Math" pitchFamily="18" charset="0"/>
                <a:ea typeface="Cambria Math" pitchFamily="18" charset="0"/>
              </a:rPr>
              <a:t> </a:t>
            </a:r>
            <a:r>
              <a:rPr lang="ru-RU" sz="1800" dirty="0" smtClean="0">
                <a:latin typeface="Cambria Math" pitchFamily="18" charset="0"/>
                <a:ea typeface="Cambria Math" pitchFamily="18" charset="0"/>
              </a:rPr>
              <a:t>     </a:t>
            </a:r>
            <a:endParaRPr lang="ru-RU" sz="1800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642911" y="5786454"/>
          <a:ext cx="7881950" cy="74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76390"/>
                <a:gridCol w="1576390"/>
                <a:gridCol w="1576390"/>
                <a:gridCol w="1576390"/>
                <a:gridCol w="1576390"/>
              </a:tblGrid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А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Б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В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Г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Д 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5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3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2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4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400420" cy="4572000"/>
          </a:xfrm>
        </p:spPr>
        <p:txBody>
          <a:bodyPr>
            <a:normAutofit/>
          </a:bodyPr>
          <a:lstStyle/>
          <a:p>
            <a:r>
              <a:rPr lang="ru-RU" dirty="0" smtClean="0">
                <a:latin typeface="Cambria Math" pitchFamily="18" charset="0"/>
                <a:ea typeface="Cambria Math" pitchFamily="18" charset="0"/>
              </a:rPr>
              <a:t>А) 1564-1572гг;           </a:t>
            </a:r>
          </a:p>
          <a:p>
            <a:r>
              <a:rPr lang="ru-RU" dirty="0">
                <a:latin typeface="Cambria Math" pitchFamily="18" charset="0"/>
                <a:ea typeface="Cambria Math" pitchFamily="18" charset="0"/>
              </a:rPr>
              <a:t>Б</a:t>
            </a:r>
            <a:r>
              <a:rPr lang="ru-RU" dirty="0" smtClean="0">
                <a:latin typeface="Cambria Math" pitchFamily="18" charset="0"/>
                <a:ea typeface="Cambria Math" pitchFamily="18" charset="0"/>
              </a:rPr>
              <a:t>) </a:t>
            </a:r>
            <a:r>
              <a:rPr lang="ru-RU" dirty="0" smtClean="0">
                <a:latin typeface="Cambria Math" pitchFamily="18" charset="0"/>
                <a:ea typeface="Cambria Math" pitchFamily="18" charset="0"/>
              </a:rPr>
              <a:t>1606-1607гг</a:t>
            </a:r>
            <a:endParaRPr lang="ru-RU" dirty="0" smtClean="0">
              <a:latin typeface="Cambria Math" pitchFamily="18" charset="0"/>
              <a:ea typeface="Cambria Math" pitchFamily="18" charset="0"/>
            </a:endParaRPr>
          </a:p>
          <a:p>
            <a:r>
              <a:rPr lang="ru-RU" dirty="0">
                <a:latin typeface="Cambria Math" pitchFamily="18" charset="0"/>
                <a:ea typeface="Cambria Math" pitchFamily="18" charset="0"/>
              </a:rPr>
              <a:t>В</a:t>
            </a:r>
            <a:r>
              <a:rPr lang="ru-RU" dirty="0" smtClean="0">
                <a:latin typeface="Cambria Math" pitchFamily="18" charset="0"/>
                <a:ea typeface="Cambria Math" pitchFamily="18" charset="0"/>
              </a:rPr>
              <a:t>) 1662 г;                     </a:t>
            </a:r>
          </a:p>
          <a:p>
            <a:r>
              <a:rPr lang="ru-RU" dirty="0">
                <a:latin typeface="Cambria Math" pitchFamily="18" charset="0"/>
                <a:ea typeface="Cambria Math" pitchFamily="18" charset="0"/>
              </a:rPr>
              <a:t>Г</a:t>
            </a:r>
            <a:r>
              <a:rPr lang="ru-RU" dirty="0" smtClean="0">
                <a:latin typeface="Cambria Math" pitchFamily="18" charset="0"/>
                <a:ea typeface="Cambria Math" pitchFamily="18" charset="0"/>
              </a:rPr>
              <a:t>) 1700- 1721гг;           </a:t>
            </a:r>
          </a:p>
          <a:p>
            <a:r>
              <a:rPr lang="ru-RU" dirty="0" smtClean="0">
                <a:latin typeface="Cambria Math" pitchFamily="18" charset="0"/>
                <a:ea typeface="Cambria Math" pitchFamily="18" charset="0"/>
              </a:rPr>
              <a:t>Д)1796-1801гг; </a:t>
            </a:r>
          </a:p>
          <a:p>
            <a:pPr>
              <a:buNone/>
            </a:pPr>
            <a:r>
              <a:rPr lang="ru-RU" dirty="0" smtClean="0">
                <a:latin typeface="Cambria Math" pitchFamily="18" charset="0"/>
                <a:ea typeface="Cambria Math" pitchFamily="18" charset="0"/>
              </a:rPr>
              <a:t> </a:t>
            </a:r>
          </a:p>
          <a:p>
            <a:endParaRPr lang="ru-RU" dirty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sz="quarter" idx="2"/>
          </p:nvPr>
        </p:nvSpPr>
        <p:spPr>
          <a:xfrm>
            <a:off x="3857620" y="1600200"/>
            <a:ext cx="4929222" cy="45720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>
                <a:latin typeface="Cambria Math" pitchFamily="18" charset="0"/>
                <a:ea typeface="Cambria Math" pitchFamily="18" charset="0"/>
              </a:rPr>
              <a:t>1) царствование Павла     </a:t>
            </a:r>
          </a:p>
          <a:p>
            <a:pPr>
              <a:buNone/>
            </a:pPr>
            <a:r>
              <a:rPr lang="ru-RU" dirty="0" smtClean="0">
                <a:latin typeface="Cambria Math" pitchFamily="18" charset="0"/>
                <a:ea typeface="Cambria Math" pitchFamily="18" charset="0"/>
              </a:rPr>
              <a:t>2) </a:t>
            </a:r>
            <a:r>
              <a:rPr lang="ru-RU" dirty="0" smtClean="0">
                <a:latin typeface="Cambria Math" pitchFamily="18" charset="0"/>
                <a:ea typeface="Cambria Math" pitchFamily="18" charset="0"/>
              </a:rPr>
              <a:t>медный бунт в </a:t>
            </a:r>
            <a:r>
              <a:rPr lang="ru-RU" dirty="0" smtClean="0">
                <a:latin typeface="Cambria Math" pitchFamily="18" charset="0"/>
                <a:ea typeface="Cambria Math" pitchFamily="18" charset="0"/>
              </a:rPr>
              <a:t>Москве</a:t>
            </a:r>
          </a:p>
          <a:p>
            <a:pPr>
              <a:buNone/>
            </a:pPr>
            <a:r>
              <a:rPr lang="ru-RU" dirty="0" smtClean="0">
                <a:latin typeface="Cambria Math" pitchFamily="18" charset="0"/>
                <a:ea typeface="Cambria Math" pitchFamily="18" charset="0"/>
              </a:rPr>
              <a:t>3) </a:t>
            </a:r>
            <a:r>
              <a:rPr lang="ru-RU" dirty="0" smtClean="0">
                <a:latin typeface="Cambria Math" pitchFamily="18" charset="0"/>
                <a:ea typeface="Cambria Math" pitchFamily="18" charset="0"/>
              </a:rPr>
              <a:t>Северная война</a:t>
            </a:r>
          </a:p>
          <a:p>
            <a:pPr>
              <a:buNone/>
            </a:pPr>
            <a:r>
              <a:rPr lang="ru-RU" dirty="0" smtClean="0">
                <a:latin typeface="Cambria Math" pitchFamily="18" charset="0"/>
                <a:ea typeface="Cambria Math" pitchFamily="18" charset="0"/>
              </a:rPr>
              <a:t>4) восстание </a:t>
            </a:r>
            <a:r>
              <a:rPr lang="ru-RU" dirty="0" smtClean="0">
                <a:latin typeface="Cambria Math" pitchFamily="18" charset="0"/>
                <a:ea typeface="Cambria Math" pitchFamily="18" charset="0"/>
              </a:rPr>
              <a:t>под предводительством </a:t>
            </a:r>
            <a:r>
              <a:rPr lang="ru-RU" dirty="0" err="1" smtClean="0">
                <a:latin typeface="Cambria Math" pitchFamily="18" charset="0"/>
                <a:ea typeface="Cambria Math" pitchFamily="18" charset="0"/>
              </a:rPr>
              <a:t>И.Болотникова</a:t>
            </a:r>
            <a:endParaRPr lang="ru-RU" dirty="0" smtClean="0">
              <a:latin typeface="Cambria Math" pitchFamily="18" charset="0"/>
              <a:ea typeface="Cambria Math" pitchFamily="18" charset="0"/>
            </a:endParaRPr>
          </a:p>
          <a:p>
            <a:pPr>
              <a:buNone/>
            </a:pPr>
            <a:r>
              <a:rPr lang="ru-RU" dirty="0" smtClean="0">
                <a:latin typeface="Cambria Math" pitchFamily="18" charset="0"/>
                <a:ea typeface="Cambria Math" pitchFamily="18" charset="0"/>
              </a:rPr>
              <a:t> </a:t>
            </a:r>
            <a:r>
              <a:rPr lang="ru-RU" dirty="0" smtClean="0">
                <a:latin typeface="Cambria Math" pitchFamily="18" charset="0"/>
                <a:ea typeface="Cambria Math" pitchFamily="18" charset="0"/>
              </a:rPr>
              <a:t>5) опричнина</a:t>
            </a:r>
            <a:r>
              <a:rPr lang="ru-RU" dirty="0" smtClean="0">
                <a:latin typeface="Cambria Math" pitchFamily="18" charset="0"/>
                <a:ea typeface="Cambria Math" pitchFamily="18" charset="0"/>
              </a:rPr>
              <a:t>                           </a:t>
            </a:r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500034" y="5072074"/>
          <a:ext cx="7572430" cy="74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14486"/>
                <a:gridCol w="1514486"/>
                <a:gridCol w="1514486"/>
                <a:gridCol w="1514486"/>
                <a:gridCol w="1514486"/>
              </a:tblGrid>
              <a:tr h="370840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Cambria Math" pitchFamily="18" charset="0"/>
                          <a:ea typeface="Cambria Math" pitchFamily="18" charset="0"/>
                        </a:rPr>
                        <a:t>А </a:t>
                      </a:r>
                      <a:endParaRPr lang="ru-RU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Cambria Math" pitchFamily="18" charset="0"/>
                          <a:ea typeface="Cambria Math" pitchFamily="18" charset="0"/>
                        </a:rPr>
                        <a:t>Б </a:t>
                      </a:r>
                      <a:endParaRPr lang="ru-RU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Cambria Math" pitchFamily="18" charset="0"/>
                          <a:ea typeface="Cambria Math" pitchFamily="18" charset="0"/>
                        </a:rPr>
                        <a:t>В </a:t>
                      </a:r>
                      <a:endParaRPr lang="ru-RU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Cambria Math" pitchFamily="18" charset="0"/>
                          <a:ea typeface="Cambria Math" pitchFamily="18" charset="0"/>
                        </a:rPr>
                        <a:t>Г </a:t>
                      </a:r>
                      <a:endParaRPr lang="ru-RU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Cambria Math" pitchFamily="18" charset="0"/>
                          <a:ea typeface="Cambria Math" pitchFamily="18" charset="0"/>
                        </a:rPr>
                        <a:t>Д </a:t>
                      </a:r>
                      <a:endParaRPr lang="ru-RU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Cambria Math" pitchFamily="18" charset="0"/>
                          <a:ea typeface="Cambria Math" pitchFamily="18" charset="0"/>
                        </a:rPr>
                        <a:t>5</a:t>
                      </a:r>
                      <a:endParaRPr lang="ru-RU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Cambria Math" pitchFamily="18" charset="0"/>
                          <a:ea typeface="Cambria Math" pitchFamily="18" charset="0"/>
                        </a:rPr>
                        <a:t>4</a:t>
                      </a:r>
                      <a:endParaRPr lang="ru-RU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Cambria Math" pitchFamily="18" charset="0"/>
                          <a:ea typeface="Cambria Math" pitchFamily="18" charset="0"/>
                        </a:rPr>
                        <a:t>2</a:t>
                      </a:r>
                      <a:endParaRPr lang="ru-RU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Cambria Math" pitchFamily="18" charset="0"/>
                          <a:ea typeface="Cambria Math" pitchFamily="18" charset="0"/>
                        </a:rPr>
                        <a:t>3</a:t>
                      </a:r>
                      <a:endParaRPr lang="ru-RU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Cambria Math" pitchFamily="18" charset="0"/>
                          <a:ea typeface="Cambria Math" pitchFamily="18" charset="0"/>
                        </a:rPr>
                        <a:t>1</a:t>
                      </a:r>
                      <a:endParaRPr lang="ru-RU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800" dirty="0" smtClean="0"/>
              <a:t> </a:t>
            </a:r>
            <a:br>
              <a:rPr lang="ru-RU" sz="2800" dirty="0" smtClean="0"/>
            </a:br>
            <a:r>
              <a:rPr lang="ru-RU" sz="2800" dirty="0" smtClean="0"/>
              <a:t> </a:t>
            </a:r>
            <a:br>
              <a:rPr lang="ru-RU" sz="2800" dirty="0" smtClean="0"/>
            </a:br>
            <a:r>
              <a:rPr lang="ru-RU" sz="2800" dirty="0" smtClean="0"/>
              <a:t/>
            </a:r>
            <a:br>
              <a:rPr lang="ru-RU" sz="2800" dirty="0" smtClean="0"/>
            </a:br>
            <a:endParaRPr lang="ru-RU" sz="2800" dirty="0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ru-RU" dirty="0" smtClean="0">
                <a:latin typeface="Cambria Math" pitchFamily="18" charset="0"/>
                <a:ea typeface="Cambria Math" pitchFamily="18" charset="0"/>
              </a:rPr>
              <a:t>А) 1613-1645гг;         </a:t>
            </a:r>
          </a:p>
          <a:p>
            <a:r>
              <a:rPr lang="ru-RU" dirty="0" smtClean="0">
                <a:latin typeface="Cambria Math" pitchFamily="18" charset="0"/>
                <a:ea typeface="Cambria Math" pitchFamily="18" charset="0"/>
              </a:rPr>
              <a:t>Б) </a:t>
            </a:r>
            <a:r>
              <a:rPr lang="ru-RU" dirty="0" smtClean="0">
                <a:latin typeface="Cambria Math" pitchFamily="18" charset="0"/>
                <a:ea typeface="Cambria Math" pitchFamily="18" charset="0"/>
              </a:rPr>
              <a:t>1612г</a:t>
            </a:r>
            <a:endParaRPr lang="ru-RU" dirty="0" smtClean="0">
              <a:latin typeface="Cambria Math" pitchFamily="18" charset="0"/>
              <a:ea typeface="Cambria Math" pitchFamily="18" charset="0"/>
            </a:endParaRPr>
          </a:p>
          <a:p>
            <a:r>
              <a:rPr lang="ru-RU" dirty="0" smtClean="0">
                <a:latin typeface="Cambria Math" pitchFamily="18" charset="0"/>
                <a:ea typeface="Cambria Math" pitchFamily="18" charset="0"/>
              </a:rPr>
              <a:t>В) 1653-1655гг;             </a:t>
            </a:r>
          </a:p>
          <a:p>
            <a:r>
              <a:rPr lang="ru-RU" dirty="0" smtClean="0">
                <a:latin typeface="Cambria Math" pitchFamily="18" charset="0"/>
                <a:ea typeface="Cambria Math" pitchFamily="18" charset="0"/>
              </a:rPr>
              <a:t>Г) 1709г;                     </a:t>
            </a:r>
          </a:p>
          <a:p>
            <a:r>
              <a:rPr lang="ru-RU" dirty="0" smtClean="0">
                <a:latin typeface="Cambria Math" pitchFamily="18" charset="0"/>
                <a:ea typeface="Cambria Math" pitchFamily="18" charset="0"/>
              </a:rPr>
              <a:t>Д) 1768-1774гг;          </a:t>
            </a:r>
          </a:p>
          <a:p>
            <a:pPr>
              <a:buNone/>
            </a:pPr>
            <a:r>
              <a:rPr lang="ru-RU" dirty="0" smtClean="0">
                <a:latin typeface="Cambria Math" pitchFamily="18" charset="0"/>
                <a:ea typeface="Cambria Math" pitchFamily="18" charset="0"/>
              </a:rPr>
              <a:t>                                           </a:t>
            </a:r>
            <a:r>
              <a:rPr lang="ru-RU" dirty="0" smtClean="0">
                <a:latin typeface="Cambria Math" pitchFamily="18" charset="0"/>
                <a:ea typeface="Cambria Math" pitchFamily="18" charset="0"/>
              </a:rPr>
              <a:t> </a:t>
            </a:r>
            <a:endParaRPr lang="ru-RU" dirty="0" smtClean="0">
              <a:latin typeface="Cambria Math" pitchFamily="18" charset="0"/>
              <a:ea typeface="Cambria Math" pitchFamily="18" charset="0"/>
            </a:endParaRPr>
          </a:p>
          <a:p>
            <a:pPr>
              <a:buNone/>
            </a:pPr>
            <a:r>
              <a:rPr lang="ru-RU" dirty="0">
                <a:latin typeface="Cambria Math" pitchFamily="18" charset="0"/>
                <a:ea typeface="Cambria Math" pitchFamily="18" charset="0"/>
              </a:rPr>
              <a:t> </a:t>
            </a:r>
            <a:r>
              <a:rPr lang="ru-RU" dirty="0" smtClean="0">
                <a:latin typeface="Cambria Math" pitchFamily="18" charset="0"/>
                <a:ea typeface="Cambria Math" pitchFamily="18" charset="0"/>
              </a:rPr>
              <a:t>                                     </a:t>
            </a:r>
            <a:r>
              <a:rPr lang="ru-RU" dirty="0" smtClean="0">
                <a:latin typeface="Cambria Math" pitchFamily="18" charset="0"/>
                <a:ea typeface="Cambria Math" pitchFamily="18" charset="0"/>
              </a:rPr>
              <a:t>             </a:t>
            </a:r>
            <a:endParaRPr lang="ru-RU" dirty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3786182" y="1142984"/>
            <a:ext cx="5143536" cy="3786214"/>
          </a:xfrm>
        </p:spPr>
        <p:txBody>
          <a:bodyPr>
            <a:normAutofit/>
          </a:bodyPr>
          <a:lstStyle/>
          <a:p>
            <a:endParaRPr lang="ru-RU" dirty="0" smtClean="0"/>
          </a:p>
          <a:p>
            <a:pPr marL="457200" indent="-457200">
              <a:buNone/>
            </a:pPr>
            <a:r>
              <a:rPr lang="ru-RU" dirty="0" smtClean="0">
                <a:latin typeface="Cambria Math" pitchFamily="18" charset="0"/>
                <a:ea typeface="Cambria Math" pitchFamily="18" charset="0"/>
              </a:rPr>
              <a:t>1)русско-турецкая война     </a:t>
            </a:r>
          </a:p>
          <a:p>
            <a:pPr marL="457200" indent="-457200">
              <a:buNone/>
            </a:pPr>
            <a:r>
              <a:rPr lang="ru-RU" dirty="0" smtClean="0">
                <a:latin typeface="Cambria Math" pitchFamily="18" charset="0"/>
                <a:ea typeface="Cambria Math" pitchFamily="18" charset="0"/>
              </a:rPr>
              <a:t> 2</a:t>
            </a:r>
            <a:r>
              <a:rPr lang="ru-RU" dirty="0" smtClean="0">
                <a:latin typeface="Cambria Math" pitchFamily="18" charset="0"/>
                <a:ea typeface="Cambria Math" pitchFamily="18" charset="0"/>
              </a:rPr>
              <a:t>) церковная </a:t>
            </a:r>
            <a:r>
              <a:rPr lang="ru-RU" dirty="0" smtClean="0">
                <a:latin typeface="Cambria Math" pitchFamily="18" charset="0"/>
                <a:ea typeface="Cambria Math" pitchFamily="18" charset="0"/>
              </a:rPr>
              <a:t>реформа</a:t>
            </a:r>
            <a:r>
              <a:rPr lang="ru-RU" dirty="0" smtClean="0">
                <a:latin typeface="Cambria Math" pitchFamily="18" charset="0"/>
                <a:ea typeface="Cambria Math" pitchFamily="18" charset="0"/>
              </a:rPr>
              <a:t> </a:t>
            </a:r>
            <a:r>
              <a:rPr lang="ru-RU" dirty="0" smtClean="0">
                <a:latin typeface="Cambria Math" pitchFamily="18" charset="0"/>
                <a:ea typeface="Cambria Math" pitchFamily="18" charset="0"/>
              </a:rPr>
              <a:t>Никона</a:t>
            </a:r>
          </a:p>
          <a:p>
            <a:pPr marL="457200" indent="-457200">
              <a:buNone/>
            </a:pPr>
            <a:r>
              <a:rPr lang="ru-RU" dirty="0" smtClean="0">
                <a:latin typeface="Cambria Math" pitchFamily="18" charset="0"/>
                <a:ea typeface="Cambria Math" pitchFamily="18" charset="0"/>
              </a:rPr>
              <a:t>3) Полтавская </a:t>
            </a:r>
            <a:r>
              <a:rPr lang="ru-RU" dirty="0" smtClean="0">
                <a:latin typeface="Cambria Math" pitchFamily="18" charset="0"/>
                <a:ea typeface="Cambria Math" pitchFamily="18" charset="0"/>
              </a:rPr>
              <a:t>битва</a:t>
            </a:r>
          </a:p>
          <a:p>
            <a:pPr marL="457200" indent="-457200">
              <a:buNone/>
            </a:pPr>
            <a:r>
              <a:rPr lang="ru-RU" dirty="0" smtClean="0">
                <a:latin typeface="Cambria Math" pitchFamily="18" charset="0"/>
                <a:ea typeface="Cambria Math" pitchFamily="18" charset="0"/>
              </a:rPr>
              <a:t>4) образование </a:t>
            </a:r>
            <a:r>
              <a:rPr lang="ru-RU" dirty="0" smtClean="0">
                <a:latin typeface="Cambria Math" pitchFamily="18" charset="0"/>
                <a:ea typeface="Cambria Math" pitchFamily="18" charset="0"/>
              </a:rPr>
              <a:t>Второго ополчения </a:t>
            </a:r>
          </a:p>
          <a:p>
            <a:pPr>
              <a:buNone/>
            </a:pPr>
            <a:r>
              <a:rPr lang="ru-RU" dirty="0" smtClean="0">
                <a:latin typeface="Cambria Math" pitchFamily="18" charset="0"/>
                <a:ea typeface="Cambria Math" pitchFamily="18" charset="0"/>
              </a:rPr>
              <a:t>5) правление </a:t>
            </a:r>
            <a:r>
              <a:rPr lang="ru-RU" dirty="0" smtClean="0">
                <a:latin typeface="Cambria Math" pitchFamily="18" charset="0"/>
                <a:ea typeface="Cambria Math" pitchFamily="18" charset="0"/>
              </a:rPr>
              <a:t>Михаила Романова   </a:t>
            </a:r>
            <a:endParaRPr lang="ru-RU" dirty="0" smtClean="0">
              <a:latin typeface="Cambria Math" pitchFamily="18" charset="0"/>
              <a:ea typeface="Cambria Math" pitchFamily="18" charset="0"/>
            </a:endParaRPr>
          </a:p>
          <a:p>
            <a:pPr marL="457200" indent="-457200">
              <a:buNone/>
            </a:pPr>
            <a:endParaRPr lang="ru-RU" dirty="0" smtClean="0">
              <a:latin typeface="Cambria Math" pitchFamily="18" charset="0"/>
              <a:ea typeface="Cambria Math" pitchFamily="18" charset="0"/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357158" y="5286388"/>
          <a:ext cx="7429550" cy="74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85910"/>
                <a:gridCol w="1485910"/>
                <a:gridCol w="1485910"/>
                <a:gridCol w="1485910"/>
                <a:gridCol w="1485910"/>
              </a:tblGrid>
              <a:tr h="370840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Cambria Math" pitchFamily="18" charset="0"/>
                          <a:ea typeface="Cambria Math" pitchFamily="18" charset="0"/>
                        </a:rPr>
                        <a:t>А </a:t>
                      </a:r>
                      <a:endParaRPr lang="ru-RU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Cambria Math" pitchFamily="18" charset="0"/>
                          <a:ea typeface="Cambria Math" pitchFamily="18" charset="0"/>
                        </a:rPr>
                        <a:t>Б </a:t>
                      </a:r>
                      <a:endParaRPr lang="ru-RU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Cambria Math" pitchFamily="18" charset="0"/>
                          <a:ea typeface="Cambria Math" pitchFamily="18" charset="0"/>
                        </a:rPr>
                        <a:t>В </a:t>
                      </a:r>
                      <a:endParaRPr lang="ru-RU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Cambria Math" pitchFamily="18" charset="0"/>
                          <a:ea typeface="Cambria Math" pitchFamily="18" charset="0"/>
                        </a:rPr>
                        <a:t>Г </a:t>
                      </a:r>
                      <a:endParaRPr lang="ru-RU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Cambria Math" pitchFamily="18" charset="0"/>
                          <a:ea typeface="Cambria Math" pitchFamily="18" charset="0"/>
                        </a:rPr>
                        <a:t>Д </a:t>
                      </a:r>
                      <a:endParaRPr lang="ru-RU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Cambria Math" pitchFamily="18" charset="0"/>
                          <a:ea typeface="Cambria Math" pitchFamily="18" charset="0"/>
                        </a:rPr>
                        <a:t>5</a:t>
                      </a:r>
                      <a:endParaRPr lang="ru-RU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Cambria Math" pitchFamily="18" charset="0"/>
                          <a:ea typeface="Cambria Math" pitchFamily="18" charset="0"/>
                        </a:rPr>
                        <a:t>4</a:t>
                      </a:r>
                      <a:endParaRPr lang="ru-RU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Cambria Math" pitchFamily="18" charset="0"/>
                          <a:ea typeface="Cambria Math" pitchFamily="18" charset="0"/>
                        </a:rPr>
                        <a:t>2</a:t>
                      </a:r>
                      <a:endParaRPr lang="ru-RU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Cambria Math" pitchFamily="18" charset="0"/>
                          <a:ea typeface="Cambria Math" pitchFamily="18" charset="0"/>
                        </a:rPr>
                        <a:t>3</a:t>
                      </a:r>
                      <a:endParaRPr lang="ru-RU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Cambria Math" pitchFamily="18" charset="0"/>
                          <a:ea typeface="Cambria Math" pitchFamily="18" charset="0"/>
                        </a:rPr>
                        <a:t>1</a:t>
                      </a:r>
                      <a:endParaRPr lang="ru-RU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Cambria Math" pitchFamily="18" charset="0"/>
                <a:ea typeface="Cambria Math" pitchFamily="18" charset="0"/>
              </a:rPr>
              <a:t>Задания для болельщиков</a:t>
            </a:r>
            <a:endParaRPr lang="ru-RU" dirty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ru-RU" dirty="0" smtClean="0">
                <a:latin typeface="Cambria Math" pitchFamily="18" charset="0"/>
                <a:ea typeface="Cambria Math" pitchFamily="18" charset="0"/>
              </a:rPr>
              <a:t>А)1785г;                     </a:t>
            </a:r>
          </a:p>
          <a:p>
            <a:r>
              <a:rPr lang="ru-RU" dirty="0" smtClean="0">
                <a:latin typeface="Cambria Math" pitchFamily="18" charset="0"/>
                <a:ea typeface="Cambria Math" pitchFamily="18" charset="0"/>
              </a:rPr>
              <a:t>Б)1605-1606гг;           </a:t>
            </a:r>
          </a:p>
          <a:p>
            <a:r>
              <a:rPr lang="ru-RU" dirty="0" smtClean="0">
                <a:latin typeface="Cambria Math" pitchFamily="18" charset="0"/>
                <a:ea typeface="Cambria Math" pitchFamily="18" charset="0"/>
              </a:rPr>
              <a:t>В) 1711;                      </a:t>
            </a:r>
          </a:p>
          <a:p>
            <a:r>
              <a:rPr lang="ru-RU" dirty="0" smtClean="0">
                <a:latin typeface="Cambria Math" pitchFamily="18" charset="0"/>
                <a:ea typeface="Cambria Math" pitchFamily="18" charset="0"/>
              </a:rPr>
              <a:t>Г)1682-1725гг;             </a:t>
            </a:r>
          </a:p>
          <a:p>
            <a:r>
              <a:rPr lang="ru-RU" dirty="0" smtClean="0">
                <a:latin typeface="Cambria Math" pitchFamily="18" charset="0"/>
                <a:ea typeface="Cambria Math" pitchFamily="18" charset="0"/>
              </a:rPr>
              <a:t>Д) 1762- 1796гг;        </a:t>
            </a:r>
          </a:p>
          <a:p>
            <a:pPr>
              <a:buNone/>
            </a:pPr>
            <a:r>
              <a:rPr lang="ru-RU" dirty="0">
                <a:latin typeface="Cambria Math" pitchFamily="18" charset="0"/>
                <a:ea typeface="Cambria Math" pitchFamily="18" charset="0"/>
              </a:rPr>
              <a:t> </a:t>
            </a:r>
            <a:r>
              <a:rPr lang="ru-RU" dirty="0" smtClean="0">
                <a:latin typeface="Cambria Math" pitchFamily="18" charset="0"/>
                <a:ea typeface="Cambria Math" pitchFamily="18" charset="0"/>
              </a:rPr>
              <a:t>                                     </a:t>
            </a:r>
          </a:p>
          <a:p>
            <a:pPr>
              <a:buNone/>
            </a:pPr>
            <a:r>
              <a:rPr lang="ru-RU" dirty="0" smtClean="0">
                <a:latin typeface="Cambria Math" pitchFamily="18" charset="0"/>
                <a:ea typeface="Cambria Math" pitchFamily="18" charset="0"/>
              </a:rPr>
              <a:t>                  </a:t>
            </a:r>
          </a:p>
          <a:p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3929058" y="1600200"/>
            <a:ext cx="5214942" cy="3328998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>
                <a:latin typeface="Cambria Math" pitchFamily="18" charset="0"/>
                <a:ea typeface="Cambria Math" pitchFamily="18" charset="0"/>
              </a:rPr>
              <a:t>1)учреждение </a:t>
            </a:r>
            <a:r>
              <a:rPr lang="ru-RU" dirty="0" smtClean="0">
                <a:latin typeface="Cambria Math" pitchFamily="18" charset="0"/>
                <a:ea typeface="Cambria Math" pitchFamily="18" charset="0"/>
              </a:rPr>
              <a:t>Сената</a:t>
            </a:r>
          </a:p>
          <a:p>
            <a:pPr>
              <a:buNone/>
            </a:pPr>
            <a:r>
              <a:rPr lang="ru-RU" dirty="0" smtClean="0">
                <a:latin typeface="Cambria Math" pitchFamily="18" charset="0"/>
                <a:ea typeface="Cambria Math" pitchFamily="18" charset="0"/>
              </a:rPr>
              <a:t>2)правление Петра </a:t>
            </a:r>
            <a:r>
              <a:rPr lang="ru-RU" dirty="0" smtClean="0">
                <a:latin typeface="Cambria Math" pitchFamily="18" charset="0"/>
                <a:ea typeface="Cambria Math" pitchFamily="18" charset="0"/>
              </a:rPr>
              <a:t>Первого</a:t>
            </a:r>
          </a:p>
          <a:p>
            <a:pPr>
              <a:buNone/>
            </a:pPr>
            <a:r>
              <a:rPr lang="ru-RU" dirty="0" smtClean="0">
                <a:latin typeface="Cambria Math" pitchFamily="18" charset="0"/>
                <a:ea typeface="Cambria Math" pitchFamily="18" charset="0"/>
              </a:rPr>
              <a:t>3) «Жалованная </a:t>
            </a:r>
            <a:r>
              <a:rPr lang="ru-RU" dirty="0" smtClean="0">
                <a:latin typeface="Cambria Math" pitchFamily="18" charset="0"/>
                <a:ea typeface="Cambria Math" pitchFamily="18" charset="0"/>
              </a:rPr>
              <a:t>грамота</a:t>
            </a:r>
            <a:r>
              <a:rPr lang="ru-RU" dirty="0" smtClean="0">
                <a:latin typeface="Cambria Math" pitchFamily="18" charset="0"/>
                <a:ea typeface="Cambria Math" pitchFamily="18" charset="0"/>
              </a:rPr>
              <a:t> дворянству</a:t>
            </a:r>
            <a:r>
              <a:rPr lang="ru-RU" dirty="0" smtClean="0">
                <a:latin typeface="Cambria Math" pitchFamily="18" charset="0"/>
                <a:ea typeface="Cambria Math" pitchFamily="18" charset="0"/>
              </a:rPr>
              <a:t>»</a:t>
            </a:r>
          </a:p>
          <a:p>
            <a:pPr>
              <a:buNone/>
            </a:pPr>
            <a:r>
              <a:rPr lang="ru-RU" dirty="0" smtClean="0">
                <a:latin typeface="Cambria Math" pitchFamily="18" charset="0"/>
                <a:ea typeface="Cambria Math" pitchFamily="18" charset="0"/>
              </a:rPr>
              <a:t>4) царствование    </a:t>
            </a:r>
            <a:r>
              <a:rPr lang="ru-RU" dirty="0" smtClean="0">
                <a:latin typeface="Cambria Math" pitchFamily="18" charset="0"/>
                <a:ea typeface="Cambria Math" pitchFamily="18" charset="0"/>
              </a:rPr>
              <a:t>Лжедмитрия</a:t>
            </a:r>
          </a:p>
          <a:p>
            <a:pPr>
              <a:buNone/>
            </a:pPr>
            <a:r>
              <a:rPr lang="ru-RU" dirty="0" smtClean="0">
                <a:latin typeface="Cambria Math" pitchFamily="18" charset="0"/>
                <a:ea typeface="Cambria Math" pitchFamily="18" charset="0"/>
              </a:rPr>
              <a:t>5) царствование Екатерины</a:t>
            </a:r>
            <a:endParaRPr lang="ru-RU" dirty="0" smtClean="0">
              <a:latin typeface="Cambria Math" pitchFamily="18" charset="0"/>
              <a:ea typeface="Cambria Math" pitchFamily="18" charset="0"/>
            </a:endParaRPr>
          </a:p>
          <a:p>
            <a:pPr>
              <a:buNone/>
            </a:pPr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928662" y="5214950"/>
          <a:ext cx="7286675" cy="74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57335"/>
                <a:gridCol w="1457335"/>
                <a:gridCol w="1457335"/>
                <a:gridCol w="1457335"/>
                <a:gridCol w="1457335"/>
              </a:tblGrid>
              <a:tr h="370840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Cambria Math" pitchFamily="18" charset="0"/>
                          <a:ea typeface="Cambria Math" pitchFamily="18" charset="0"/>
                        </a:rPr>
                        <a:t>А </a:t>
                      </a:r>
                      <a:endParaRPr lang="ru-RU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Cambria Math" pitchFamily="18" charset="0"/>
                          <a:ea typeface="Cambria Math" pitchFamily="18" charset="0"/>
                        </a:rPr>
                        <a:t>Б </a:t>
                      </a:r>
                      <a:endParaRPr lang="ru-RU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Cambria Math" pitchFamily="18" charset="0"/>
                          <a:ea typeface="Cambria Math" pitchFamily="18" charset="0"/>
                        </a:rPr>
                        <a:t>В </a:t>
                      </a:r>
                      <a:endParaRPr lang="ru-RU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Cambria Math" pitchFamily="18" charset="0"/>
                          <a:ea typeface="Cambria Math" pitchFamily="18" charset="0"/>
                        </a:rPr>
                        <a:t>Г </a:t>
                      </a:r>
                      <a:endParaRPr lang="ru-RU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Cambria Math" pitchFamily="18" charset="0"/>
                          <a:ea typeface="Cambria Math" pitchFamily="18" charset="0"/>
                        </a:rPr>
                        <a:t>Д </a:t>
                      </a:r>
                      <a:endParaRPr lang="ru-RU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Cambria Math" pitchFamily="18" charset="0"/>
                          <a:ea typeface="Cambria Math" pitchFamily="18" charset="0"/>
                        </a:rPr>
                        <a:t>3</a:t>
                      </a:r>
                      <a:endParaRPr lang="ru-RU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Cambria Math" pitchFamily="18" charset="0"/>
                          <a:ea typeface="Cambria Math" pitchFamily="18" charset="0"/>
                        </a:rPr>
                        <a:t>4</a:t>
                      </a:r>
                      <a:endParaRPr lang="ru-RU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Cambria Math" pitchFamily="18" charset="0"/>
                          <a:ea typeface="Cambria Math" pitchFamily="18" charset="0"/>
                        </a:rPr>
                        <a:t>1</a:t>
                      </a:r>
                      <a:endParaRPr lang="ru-RU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Cambria Math" pitchFamily="18" charset="0"/>
                          <a:ea typeface="Cambria Math" pitchFamily="18" charset="0"/>
                        </a:rPr>
                        <a:t>2</a:t>
                      </a:r>
                      <a:endParaRPr lang="ru-RU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Cambria Math" pitchFamily="18" charset="0"/>
                          <a:ea typeface="Cambria Math" pitchFamily="18" charset="0"/>
                        </a:rPr>
                        <a:t>5</a:t>
                      </a:r>
                      <a:endParaRPr lang="ru-RU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Cambria Math" pitchFamily="18" charset="0"/>
                <a:ea typeface="Cambria Math" pitchFamily="18" charset="0"/>
              </a:rPr>
              <a:t>3 станция. Улица Понятий</a:t>
            </a:r>
            <a:endParaRPr lang="ru-RU" dirty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2000240"/>
            <a:ext cx="3657600" cy="457203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>
                <a:latin typeface="Cambria Math" pitchFamily="18" charset="0"/>
                <a:ea typeface="Cambria Math" pitchFamily="18" charset="0"/>
              </a:rPr>
              <a:t>Объясните понятия:</a:t>
            </a:r>
          </a:p>
          <a:p>
            <a:r>
              <a:rPr lang="ru-RU" dirty="0" smtClean="0">
                <a:latin typeface="Cambria Math" pitchFamily="18" charset="0"/>
                <a:ea typeface="Cambria Math" pitchFamily="18" charset="0"/>
              </a:rPr>
              <a:t>Вотчина</a:t>
            </a:r>
            <a:endParaRPr lang="ru-RU" dirty="0" smtClean="0">
              <a:latin typeface="Cambria Math" pitchFamily="18" charset="0"/>
              <a:ea typeface="Cambria Math" pitchFamily="18" charset="0"/>
            </a:endParaRPr>
          </a:p>
          <a:p>
            <a:r>
              <a:rPr lang="ru-RU" dirty="0" smtClean="0">
                <a:latin typeface="Cambria Math" pitchFamily="18" charset="0"/>
                <a:ea typeface="Cambria Math" pitchFamily="18" charset="0"/>
              </a:rPr>
              <a:t>Мануфактура</a:t>
            </a:r>
            <a:endParaRPr lang="ru-RU" dirty="0" smtClean="0">
              <a:latin typeface="Cambria Math" pitchFamily="18" charset="0"/>
              <a:ea typeface="Cambria Math" pitchFamily="18" charset="0"/>
            </a:endParaRPr>
          </a:p>
          <a:p>
            <a:r>
              <a:rPr lang="ru-RU" dirty="0">
                <a:latin typeface="Cambria Math" pitchFamily="18" charset="0"/>
                <a:ea typeface="Cambria Math" pitchFamily="18" charset="0"/>
              </a:rPr>
              <a:t> </a:t>
            </a:r>
            <a:r>
              <a:rPr lang="ru-RU" dirty="0" smtClean="0">
                <a:latin typeface="Cambria Math" pitchFamily="18" charset="0"/>
                <a:ea typeface="Cambria Math" pitchFamily="18" charset="0"/>
              </a:rPr>
              <a:t>Опричнина</a:t>
            </a:r>
            <a:endParaRPr lang="ru-RU" dirty="0" smtClean="0">
              <a:latin typeface="Cambria Math" pitchFamily="18" charset="0"/>
              <a:ea typeface="Cambria Math" pitchFamily="18" charset="0"/>
            </a:endParaRPr>
          </a:p>
          <a:p>
            <a:r>
              <a:rPr lang="ru-RU" dirty="0" smtClean="0">
                <a:latin typeface="Cambria Math" pitchFamily="18" charset="0"/>
                <a:ea typeface="Cambria Math" pitchFamily="18" charset="0"/>
              </a:rPr>
              <a:t>Поместье</a:t>
            </a:r>
            <a:endParaRPr lang="ru-RU" dirty="0" smtClean="0">
              <a:latin typeface="Cambria Math" pitchFamily="18" charset="0"/>
              <a:ea typeface="Cambria Math" pitchFamily="18" charset="0"/>
            </a:endParaRPr>
          </a:p>
          <a:p>
            <a:r>
              <a:rPr lang="ru-RU" dirty="0" smtClean="0">
                <a:latin typeface="Cambria Math" pitchFamily="18" charset="0"/>
                <a:ea typeface="Cambria Math" pitchFamily="18" charset="0"/>
              </a:rPr>
              <a:t>Сословие</a:t>
            </a:r>
            <a:endParaRPr lang="ru-RU" dirty="0" smtClean="0">
              <a:latin typeface="Cambria Math" pitchFamily="18" charset="0"/>
              <a:ea typeface="Cambria Math" pitchFamily="18" charset="0"/>
            </a:endParaRPr>
          </a:p>
          <a:p>
            <a:r>
              <a:rPr lang="ru-RU" dirty="0" smtClean="0">
                <a:latin typeface="Cambria Math" pitchFamily="18" charset="0"/>
                <a:ea typeface="Cambria Math" pitchFamily="18" charset="0"/>
              </a:rPr>
              <a:t>Ярмарка</a:t>
            </a:r>
            <a:endParaRPr lang="ru-RU" dirty="0" smtClean="0">
              <a:latin typeface="Cambria Math" pitchFamily="18" charset="0"/>
              <a:ea typeface="Cambria Math" pitchFamily="18" charset="0"/>
            </a:endParaRPr>
          </a:p>
          <a:p>
            <a:endParaRPr lang="ru-RU" dirty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3786182" y="2500306"/>
            <a:ext cx="4141666" cy="4071966"/>
          </a:xfrm>
        </p:spPr>
        <p:txBody>
          <a:bodyPr>
            <a:normAutofit/>
          </a:bodyPr>
          <a:lstStyle/>
          <a:p>
            <a:r>
              <a:rPr lang="ru-RU" dirty="0" smtClean="0">
                <a:latin typeface="Cambria Math" pitchFamily="18" charset="0"/>
                <a:ea typeface="Cambria Math" pitchFamily="18" charset="0"/>
              </a:rPr>
              <a:t>З</a:t>
            </a:r>
            <a:r>
              <a:rPr lang="ru-RU" dirty="0" smtClean="0">
                <a:latin typeface="Cambria Math" pitchFamily="18" charset="0"/>
                <a:ea typeface="Cambria Math" pitchFamily="18" charset="0"/>
              </a:rPr>
              <a:t>емский собор</a:t>
            </a:r>
          </a:p>
          <a:p>
            <a:r>
              <a:rPr lang="ru-RU" dirty="0" smtClean="0">
                <a:latin typeface="Cambria Math" pitchFamily="18" charset="0"/>
                <a:ea typeface="Cambria Math" pitchFamily="18" charset="0"/>
              </a:rPr>
              <a:t>Крепостное право</a:t>
            </a:r>
          </a:p>
          <a:p>
            <a:r>
              <a:rPr lang="ru-RU" dirty="0" smtClean="0">
                <a:latin typeface="Cambria Math" pitchFamily="18" charset="0"/>
                <a:ea typeface="Cambria Math" pitchFamily="18" charset="0"/>
              </a:rPr>
              <a:t>Самодержавие</a:t>
            </a:r>
          </a:p>
          <a:p>
            <a:r>
              <a:rPr lang="ru-RU" dirty="0" smtClean="0">
                <a:latin typeface="Cambria Math" pitchFamily="18" charset="0"/>
                <a:ea typeface="Cambria Math" pitchFamily="18" charset="0"/>
              </a:rPr>
              <a:t>Фрегат</a:t>
            </a:r>
          </a:p>
          <a:p>
            <a:r>
              <a:rPr lang="ru-RU" dirty="0" smtClean="0">
                <a:latin typeface="Cambria Math" pitchFamily="18" charset="0"/>
                <a:ea typeface="Cambria Math" pitchFamily="18" charset="0"/>
              </a:rPr>
              <a:t>Парсуна</a:t>
            </a:r>
          </a:p>
          <a:p>
            <a:r>
              <a:rPr lang="ru-RU" dirty="0" smtClean="0">
                <a:latin typeface="Cambria Math" pitchFamily="18" charset="0"/>
                <a:ea typeface="Cambria Math" pitchFamily="18" charset="0"/>
              </a:rPr>
              <a:t>Коллегии</a:t>
            </a:r>
            <a:endParaRPr lang="ru-RU" dirty="0"/>
          </a:p>
        </p:txBody>
      </p:sp>
      <p:pic>
        <p:nvPicPr>
          <p:cNvPr id="2050" name="Picture 2" descr="C:\Documents and Settings\Admin\Рабочий стол\мамины документы\мама\анимация\Книги\35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388" y="4286256"/>
            <a:ext cx="2012511" cy="242889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68280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857232"/>
            <a:ext cx="8229600" cy="5268931"/>
          </a:xfrm>
        </p:spPr>
        <p:txBody>
          <a:bodyPr/>
          <a:lstStyle/>
          <a:p>
            <a:r>
              <a:rPr lang="ru-RU" b="1" dirty="0" smtClean="0">
                <a:latin typeface="Cambria Math" pitchFamily="18" charset="0"/>
                <a:ea typeface="Cambria Math" pitchFamily="18" charset="0"/>
              </a:rPr>
              <a:t>Органы государственной власти в 16 веке.</a:t>
            </a:r>
            <a:endParaRPr lang="ru-RU" b="1" dirty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4" name="Овал 3"/>
          <p:cNvSpPr/>
          <p:nvPr/>
        </p:nvSpPr>
        <p:spPr>
          <a:xfrm>
            <a:off x="2714612" y="1500174"/>
            <a:ext cx="3643338" cy="150019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Cambria Math" pitchFamily="18" charset="0"/>
                <a:ea typeface="Cambria Math" pitchFamily="18" charset="0"/>
              </a:rPr>
              <a:t>Царь</a:t>
            </a:r>
            <a:r>
              <a:rPr lang="ru-RU" b="1" dirty="0" smtClean="0">
                <a:solidFill>
                  <a:schemeClr val="tx1"/>
                </a:solidFill>
                <a:latin typeface="Cambria Math" pitchFamily="18" charset="0"/>
                <a:ea typeface="Cambria Math" pitchFamily="18" charset="0"/>
              </a:rPr>
              <a:t> </a:t>
            </a:r>
            <a:endParaRPr lang="ru-RU" b="1" dirty="0">
              <a:solidFill>
                <a:schemeClr val="tx1"/>
              </a:solidFill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5" name="Овал 4"/>
          <p:cNvSpPr/>
          <p:nvPr/>
        </p:nvSpPr>
        <p:spPr>
          <a:xfrm>
            <a:off x="285720" y="3357562"/>
            <a:ext cx="2714644" cy="150019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Cambria Math" pitchFamily="18" charset="0"/>
                <a:ea typeface="Cambria Math" pitchFamily="18" charset="0"/>
              </a:rPr>
              <a:t>Избранная Рада</a:t>
            </a:r>
            <a:endParaRPr lang="ru-RU" sz="2800" b="1" dirty="0">
              <a:solidFill>
                <a:schemeClr val="tx1"/>
              </a:solidFill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3143240" y="3357562"/>
            <a:ext cx="2786082" cy="171451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Cambria Math" pitchFamily="18" charset="0"/>
                <a:ea typeface="Cambria Math" pitchFamily="18" charset="0"/>
              </a:rPr>
              <a:t>?</a:t>
            </a:r>
            <a:endParaRPr lang="ru-RU" sz="2800" b="1" dirty="0" smtClean="0">
              <a:solidFill>
                <a:schemeClr val="tx1"/>
              </a:solidFill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7" name="Овал 6"/>
          <p:cNvSpPr/>
          <p:nvPr/>
        </p:nvSpPr>
        <p:spPr>
          <a:xfrm>
            <a:off x="6215074" y="3357562"/>
            <a:ext cx="2786082" cy="157163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Cambria Math" pitchFamily="18" charset="0"/>
                <a:ea typeface="Cambria Math" pitchFamily="18" charset="0"/>
              </a:rPr>
              <a:t>?</a:t>
            </a:r>
            <a:endParaRPr lang="ru-RU" sz="2800" b="1" dirty="0">
              <a:solidFill>
                <a:schemeClr val="tx1"/>
              </a:solidFill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3214678" y="5500702"/>
            <a:ext cx="2643206" cy="135729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3786182" y="5857892"/>
            <a:ext cx="17859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atin typeface="Cambria Math" pitchFamily="18" charset="0"/>
                <a:ea typeface="Cambria Math" pitchFamily="18" charset="0"/>
              </a:rPr>
              <a:t>Приказы</a:t>
            </a:r>
            <a:endParaRPr lang="ru-RU" sz="2800" b="1" dirty="0">
              <a:latin typeface="Cambria Math" pitchFamily="18" charset="0"/>
              <a:ea typeface="Cambria Math" pitchFamily="18" charset="0"/>
            </a:endParaRPr>
          </a:p>
        </p:txBody>
      </p:sp>
      <p:cxnSp>
        <p:nvCxnSpPr>
          <p:cNvPr id="12" name="Прямая со стрелкой 11"/>
          <p:cNvCxnSpPr/>
          <p:nvPr/>
        </p:nvCxnSpPr>
        <p:spPr>
          <a:xfrm>
            <a:off x="5643570" y="2857496"/>
            <a:ext cx="1143008" cy="78581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>
            <a:stCxn id="4" idx="4"/>
            <a:endCxn id="6" idx="0"/>
          </p:cNvCxnSpPr>
          <p:nvPr/>
        </p:nvCxnSpPr>
        <p:spPr>
          <a:xfrm rot="5400000">
            <a:off x="4357686" y="3178967"/>
            <a:ext cx="35719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>
            <a:stCxn id="4" idx="3"/>
          </p:cNvCxnSpPr>
          <p:nvPr/>
        </p:nvCxnSpPr>
        <p:spPr>
          <a:xfrm rot="5400000">
            <a:off x="2228598" y="2480870"/>
            <a:ext cx="719766" cy="131937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>
            <a:stCxn id="6" idx="4"/>
          </p:cNvCxnSpPr>
          <p:nvPr/>
        </p:nvCxnSpPr>
        <p:spPr>
          <a:xfrm rot="5400000">
            <a:off x="4268388" y="5232811"/>
            <a:ext cx="428630" cy="10715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840</TotalTime>
  <Words>746</Words>
  <Application>Microsoft Office PowerPoint</Application>
  <PresentationFormat>Экран (4:3)</PresentationFormat>
  <Paragraphs>195</Paragraphs>
  <Slides>21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Эркер</vt:lpstr>
      <vt:lpstr>  Фестиваль "Нестандартный урок"   </vt:lpstr>
      <vt:lpstr>Цель урока:  создание условий для  систематизации повторения и обобщения   знания учащихся по истории России XVI-XVIIIвв. </vt:lpstr>
      <vt:lpstr>1 станция- Бульвар Карт</vt:lpstr>
      <vt:lpstr>2 станция. Тупичок Дат</vt:lpstr>
      <vt:lpstr>Слайд 5</vt:lpstr>
      <vt:lpstr>     </vt:lpstr>
      <vt:lpstr>Задания для болельщиков</vt:lpstr>
      <vt:lpstr>3 станция. Улица Понятий</vt:lpstr>
      <vt:lpstr>Слайд 9</vt:lpstr>
      <vt:lpstr>Слайд 10</vt:lpstr>
      <vt:lpstr>Органы государственной власти в 17 веке</vt:lpstr>
      <vt:lpstr>Органы государственной власти в 17 веке</vt:lpstr>
      <vt:lpstr>Органы государственной власти  в18веке</vt:lpstr>
      <vt:lpstr>Органы государственной власти  в18веке</vt:lpstr>
      <vt:lpstr>5 станция. Проспект Личностей</vt:lpstr>
      <vt:lpstr>О ком идет речь?</vt:lpstr>
      <vt:lpstr>О ком идет речь?</vt:lpstr>
      <vt:lpstr>Для болельщиков</vt:lpstr>
      <vt:lpstr>6 станция. Площадь Петра</vt:lpstr>
      <vt:lpstr>Источники и  ресурсы.</vt:lpstr>
      <vt:lpstr>Используемая литература: 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Урок обобщения по истории России . (16-18вв.) (Урок –эстафета)</dc:title>
  <dc:creator>Admin</dc:creator>
  <cp:lastModifiedBy>Admin</cp:lastModifiedBy>
  <cp:revision>81</cp:revision>
  <dcterms:created xsi:type="dcterms:W3CDTF">2012-01-05T09:52:42Z</dcterms:created>
  <dcterms:modified xsi:type="dcterms:W3CDTF">2012-01-13T14:12:42Z</dcterms:modified>
</cp:coreProperties>
</file>