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66FF66"/>
    <a:srgbClr val="33CC33"/>
    <a:srgbClr val="CC00CC"/>
    <a:srgbClr val="66FFFF"/>
    <a:srgbClr val="990099"/>
    <a:srgbClr val="0000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5363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5364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5365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66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67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68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69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0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1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2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3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4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5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376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5377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8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9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0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1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2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3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4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5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6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7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8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9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0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1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2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3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4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395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5396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7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8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9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0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1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2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3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4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5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6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7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8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9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0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1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2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413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5414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5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6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7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8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9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20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5421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5422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23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24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425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542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42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428" name="Rectangle 6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5429" name="Rectangle 6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5430" name="Rectangle 7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C715E27-E1D2-4418-B642-E4E78AC020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13B34C-A9AD-4B25-8A25-E0DF31D48D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C55C34-3686-4728-8AC5-A58B0E9D31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42B37-7794-4BB4-A339-E6F0320EAB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75F25-1A91-48A1-8790-63E142463D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88E8FA-204B-42C4-AF85-68E51390CF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43654-9F94-401F-AC92-5B0E4324D2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3BBE64-41CF-4EDF-BC7A-C6174CF7D4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8A7E8A-37D1-49D0-90BB-3698393F96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EF93E-FE3A-477E-990F-020246A71F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A02CA-4583-44DC-96F5-C87BDFD1BB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14339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4340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4341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434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4353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435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6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7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1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4372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437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4390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439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4398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439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0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0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440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1440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40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440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440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440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1835383A-88C3-45DE-8FBF-929E9C7806FA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416.narod.ru/port/Rns/image/r2.gif" TargetMode="External"/><Relationship Id="rId2" Type="http://schemas.openxmlformats.org/officeDocument/2006/relationships/hyperlink" Target="http://www.stihi.ru/pics/2009/03/25/356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mg-fotki.yandex.ru/get/4706/47407354.26b/0_8d6f6_ce8582f8_orig.png" TargetMode="External"/><Relationship Id="rId4" Type="http://schemas.openxmlformats.org/officeDocument/2006/relationships/hyperlink" Target="http://www.iluki.ru/upload/iblock/bae/22.gif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img-fotki.yandex.ru/get/4511/mariflesh.8/0_4f66d_1a9e860b_L.jpg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0000FF"/>
                </a:solidFill>
              </a:rPr>
              <a:t>Лингвистический кросс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088" y="1600200"/>
            <a:ext cx="7561262" cy="4525963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Викторина по русскому языку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7-8 классы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Ушакова Ольга Владимировна –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учитель русского языка и литературы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СОШ п.Заволжский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Пугачёвского района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000"/>
              <a:t>Саратовской области.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>
                <a:solidFill>
                  <a:srgbClr val="FF00FF"/>
                </a:solidFill>
              </a:rPr>
              <a:t>Турнир четвертый.</a:t>
            </a:r>
            <a:r>
              <a:rPr lang="ru-RU" sz="4000"/>
              <a:t/>
            </a:r>
            <a:br>
              <a:rPr lang="ru-RU" sz="4000"/>
            </a:br>
            <a:r>
              <a:rPr lang="ru-RU" sz="4000">
                <a:solidFill>
                  <a:srgbClr val="FF3399"/>
                </a:solidFill>
              </a:rPr>
              <a:t>«Играем в прятки»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 sz="4000" b="1">
                <a:latin typeface="Monotype Corsiva" pitchFamily="66" charset="0"/>
              </a:rPr>
              <a:t>Была гро</a:t>
            </a:r>
            <a:r>
              <a:rPr lang="ru-RU" sz="4000" b="1">
                <a:solidFill>
                  <a:srgbClr val="FFFF00"/>
                </a:solidFill>
                <a:latin typeface="Monotype Corsiva" pitchFamily="66" charset="0"/>
              </a:rPr>
              <a:t>за,</a:t>
            </a:r>
            <a:r>
              <a:rPr lang="ru-RU" sz="4000" b="1">
                <a:latin typeface="Monotype Corsiva" pitchFamily="66" charset="0"/>
              </a:rPr>
              <a:t> </a:t>
            </a:r>
            <a:r>
              <a:rPr lang="ru-RU" sz="4000" b="1">
                <a:solidFill>
                  <a:srgbClr val="FFFF00"/>
                </a:solidFill>
                <a:latin typeface="Monotype Corsiva" pitchFamily="66" charset="0"/>
              </a:rPr>
              <a:t>я ц</a:t>
            </a:r>
            <a:r>
              <a:rPr lang="ru-RU" sz="4000" b="1">
                <a:latin typeface="Monotype Corsiva" pitchFamily="66" charset="0"/>
              </a:rPr>
              <a:t>елый час</a:t>
            </a:r>
          </a:p>
          <a:p>
            <a:pPr>
              <a:buFont typeface="Wingdings" pitchFamily="2" charset="2"/>
              <a:buNone/>
            </a:pPr>
            <a:r>
              <a:rPr lang="ru-RU" sz="4000" b="1">
                <a:latin typeface="Monotype Corsiva" pitchFamily="66" charset="0"/>
              </a:rPr>
              <a:t>Не открывал от страха глаз.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0" y="3500438"/>
            <a:ext cx="2786050" cy="312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8913"/>
            <a:ext cx="8229600" cy="59372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Мне в лесу совсем не худо,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Да и сам я просто чудо!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Высоко летает стриж,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Но со мною не сравнишь.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Я кашу есть не стал… ещё бы!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Крючок торчит из этой сдобы.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Люблю я край родных озёр,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Шуршит камыш, горит костёр,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Туманы предрассветной ранью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Болото затянули тканью…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Знакома рыбам тень моя,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Над гладью вод танцую я.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Притих камыш. Мелькнула птица,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Всё спит, ничто не шевелится.</a:t>
            </a:r>
          </a:p>
        </p:txBody>
      </p:sp>
      <p:pic>
        <p:nvPicPr>
          <p:cNvPr id="30724" name="Picture 4" descr="ED00019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1844675"/>
            <a:ext cx="3563938" cy="3127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503237"/>
          </a:xfrm>
        </p:spPr>
        <p:txBody>
          <a:bodyPr/>
          <a:lstStyle/>
          <a:p>
            <a:r>
              <a:rPr lang="ru-RU" sz="4000">
                <a:solidFill>
                  <a:srgbClr val="FF00FF"/>
                </a:solidFill>
              </a:rPr>
              <a:t>Турнир пятый.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29600" cy="51752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Пять рабочих </a:t>
            </a:r>
            <a:r>
              <a:rPr lang="ru-RU" sz="2400" b="1">
                <a:solidFill>
                  <a:srgbClr val="FF3399"/>
                </a:solidFill>
              </a:rPr>
              <a:t>ставят</a:t>
            </a:r>
            <a:r>
              <a:rPr lang="ru-RU" sz="2400" b="1">
                <a:solidFill>
                  <a:srgbClr val="00FFFF"/>
                </a:solidFill>
              </a:rPr>
              <a:t> дом.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FF3399"/>
                </a:solidFill>
              </a:rPr>
              <a:t>Ставит</a:t>
            </a:r>
            <a:r>
              <a:rPr lang="ru-RU" sz="2400" b="1">
                <a:solidFill>
                  <a:srgbClr val="00FFFF"/>
                </a:solidFill>
              </a:rPr>
              <a:t> опыт агроном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(он растит такую рожь –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С головой в неё уйдёшь)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FF3399"/>
                </a:solidFill>
              </a:rPr>
              <a:t>Ставит</a:t>
            </a:r>
            <a:r>
              <a:rPr lang="ru-RU" sz="2400" b="1">
                <a:solidFill>
                  <a:srgbClr val="00FFFF"/>
                </a:solidFill>
              </a:rPr>
              <a:t> счётчик монтер.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FF3399"/>
                </a:solidFill>
              </a:rPr>
              <a:t>Ставит</a:t>
            </a:r>
            <a:r>
              <a:rPr lang="ru-RU" sz="2400" b="1">
                <a:solidFill>
                  <a:srgbClr val="00FFFF"/>
                </a:solidFill>
              </a:rPr>
              <a:t> фильмы режиссер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(Снял он сказку «Колобок»,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Чтобы ты увидеть мог)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Мама </a:t>
            </a:r>
            <a:r>
              <a:rPr lang="ru-RU" sz="2400" b="1">
                <a:solidFill>
                  <a:srgbClr val="FF3399"/>
                </a:solidFill>
              </a:rPr>
              <a:t>ставит</a:t>
            </a:r>
            <a:r>
              <a:rPr lang="ru-RU" sz="2400" b="1">
                <a:solidFill>
                  <a:srgbClr val="00FFFF"/>
                </a:solidFill>
              </a:rPr>
              <a:t> пироги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(Подойди и помоги)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А диагноз </a:t>
            </a:r>
            <a:r>
              <a:rPr lang="ru-RU" sz="2400" b="1">
                <a:solidFill>
                  <a:srgbClr val="FF3399"/>
                </a:solidFill>
              </a:rPr>
              <a:t>ставит</a:t>
            </a:r>
            <a:r>
              <a:rPr lang="ru-RU" sz="2400" b="1">
                <a:solidFill>
                  <a:srgbClr val="00FFFF"/>
                </a:solidFill>
              </a:rPr>
              <a:t> врач: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«Просто насморк. Ты не плачь»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00FFFF"/>
                </a:solidFill>
              </a:rPr>
              <a:t>Если кончился рассказ,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FF3399"/>
                </a:solidFill>
              </a:rPr>
              <a:t>Ставить</a:t>
            </a:r>
            <a:r>
              <a:rPr lang="ru-RU" sz="2400" b="1">
                <a:solidFill>
                  <a:srgbClr val="00FFFF"/>
                </a:solidFill>
              </a:rPr>
              <a:t> точку в самый раз.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0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20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2000"/>
                                        <p:tgtEl>
                                          <p:spTgt spid="31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0"/>
                                        <p:tgtEl>
                                          <p:spTgt spid="31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2000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2000"/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2000"/>
                                        <p:tgtEl>
                                          <p:spTgt spid="3174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2000"/>
                                        <p:tgtEl>
                                          <p:spTgt spid="317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2000"/>
                                        <p:tgtEl>
                                          <p:spTgt spid="3174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2000"/>
                                        <p:tgtEl>
                                          <p:spTgt spid="317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558800"/>
          </a:xfrm>
        </p:spPr>
        <p:txBody>
          <a:bodyPr/>
          <a:lstStyle/>
          <a:p>
            <a:r>
              <a:rPr lang="ru-RU" sz="4000">
                <a:solidFill>
                  <a:srgbClr val="FF00FF"/>
                </a:solidFill>
              </a:rPr>
              <a:t>Турнир шестой.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b="1">
                <a:solidFill>
                  <a:srgbClr val="66FF33"/>
                </a:solidFill>
              </a:rPr>
              <a:t>Кто что несёт?</a:t>
            </a:r>
          </a:p>
          <a:p>
            <a:pPr>
              <a:buFont typeface="Wingdings" pitchFamily="2" charset="2"/>
              <a:buNone/>
            </a:pPr>
            <a:endParaRPr lang="ru-RU" sz="2800" b="1">
              <a:solidFill>
                <a:srgbClr val="66FF33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sz="4400" b="1">
                <a:solidFill>
                  <a:srgbClr val="990099"/>
                </a:solidFill>
              </a:rPr>
              <a:t>Я  В  Б  Д  Л  М  О  П  К  Ю  И</a:t>
            </a:r>
          </a:p>
          <a:p>
            <a:pPr>
              <a:buFont typeface="Wingdings" pitchFamily="2" charset="2"/>
              <a:buNone/>
            </a:pPr>
            <a:r>
              <a:rPr lang="ru-RU" sz="4400" b="1">
                <a:solidFill>
                  <a:srgbClr val="990099"/>
                </a:solidFill>
              </a:rPr>
              <a:t>В  Г  Д  Ж  Ф  М  П  С  Т  Ю  Э  </a:t>
            </a:r>
          </a:p>
          <a:p>
            <a:pPr>
              <a:buFont typeface="Wingdings" pitchFamily="2" charset="2"/>
              <a:buNone/>
            </a:pPr>
            <a:r>
              <a:rPr lang="ru-RU" sz="4400" b="1">
                <a:solidFill>
                  <a:srgbClr val="990099"/>
                </a:solidFill>
              </a:rPr>
              <a:t>З  Г  Ё  Ф  Р  Ж   Н  С  А  Т   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03262"/>
          </a:xfrm>
        </p:spPr>
        <p:txBody>
          <a:bodyPr/>
          <a:lstStyle/>
          <a:p>
            <a:r>
              <a:rPr lang="ru-RU" sz="4000" b="1">
                <a:solidFill>
                  <a:srgbClr val="FF00FF"/>
                </a:solidFill>
              </a:rPr>
              <a:t>Турнир седьмой.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990099"/>
                </a:solidFill>
              </a:rPr>
              <a:t>Слоговицы.</a:t>
            </a:r>
          </a:p>
          <a:p>
            <a:pPr>
              <a:buFont typeface="Wingdings" pitchFamily="2" charset="2"/>
              <a:buNone/>
            </a:pPr>
            <a:r>
              <a:rPr lang="en-US" b="1">
                <a:solidFill>
                  <a:srgbClr val="66FF33"/>
                </a:solidFill>
              </a:rPr>
              <a:t>I</a:t>
            </a:r>
            <a:r>
              <a:rPr lang="ru-RU"/>
              <a:t> </a:t>
            </a:r>
            <a:r>
              <a:rPr lang="ru-RU">
                <a:solidFill>
                  <a:srgbClr val="FFFF00"/>
                </a:solidFill>
              </a:rPr>
              <a:t>1-2-3 - у всех фигур свои ходы</a:t>
            </a:r>
          </a:p>
          <a:p>
            <a:pPr>
              <a:buFont typeface="Wingdings" pitchFamily="2" charset="2"/>
              <a:buNone/>
            </a:pPr>
            <a:r>
              <a:rPr lang="ru-RU">
                <a:solidFill>
                  <a:srgbClr val="FFFF00"/>
                </a:solidFill>
              </a:rPr>
              <a:t>  4-5-6 - брось в автомат, попьешь воды</a:t>
            </a:r>
          </a:p>
          <a:p>
            <a:pPr>
              <a:buFont typeface="Wingdings" pitchFamily="2" charset="2"/>
              <a:buNone/>
            </a:pPr>
            <a:r>
              <a:rPr lang="ru-RU">
                <a:solidFill>
                  <a:srgbClr val="FFFF00"/>
                </a:solidFill>
              </a:rPr>
              <a:t>  1-6 – завод в глубоких недрах гор.</a:t>
            </a:r>
          </a:p>
          <a:p>
            <a:pPr>
              <a:buFont typeface="Wingdings" pitchFamily="2" charset="2"/>
              <a:buNone/>
            </a:pPr>
            <a:r>
              <a:rPr lang="en-US" b="1">
                <a:solidFill>
                  <a:srgbClr val="66FF33"/>
                </a:solidFill>
              </a:rPr>
              <a:t>II</a:t>
            </a:r>
            <a:r>
              <a:rPr lang="en-US"/>
              <a:t> </a:t>
            </a:r>
            <a:r>
              <a:rPr lang="ru-RU">
                <a:solidFill>
                  <a:srgbClr val="66FFFF"/>
                </a:solidFill>
              </a:rPr>
              <a:t>1-2-3 – сказанье о богатырях</a:t>
            </a:r>
          </a:p>
          <a:p>
            <a:pPr>
              <a:buFont typeface="Wingdings" pitchFamily="2" charset="2"/>
              <a:buNone/>
            </a:pPr>
            <a:r>
              <a:rPr lang="ru-RU">
                <a:solidFill>
                  <a:srgbClr val="66FFFF"/>
                </a:solidFill>
              </a:rPr>
              <a:t>   4-1-5 – волк тащит по лесу в зубах</a:t>
            </a:r>
          </a:p>
          <a:p>
            <a:pPr>
              <a:buFont typeface="Wingdings" pitchFamily="2" charset="2"/>
              <a:buNone/>
            </a:pPr>
            <a:r>
              <a:rPr lang="ru-RU">
                <a:solidFill>
                  <a:srgbClr val="66FFFF"/>
                </a:solidFill>
              </a:rPr>
              <a:t>   5-6-7 – сродни волшебнику и магу,</a:t>
            </a:r>
          </a:p>
          <a:p>
            <a:pPr>
              <a:buFont typeface="Wingdings" pitchFamily="2" charset="2"/>
              <a:buNone/>
            </a:pPr>
            <a:r>
              <a:rPr lang="ru-RU">
                <a:solidFill>
                  <a:srgbClr val="66FFFF"/>
                </a:solidFill>
              </a:rPr>
              <a:t>   4-6-8 – ведёт, не делая ни шагу.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30237"/>
          </a:xfrm>
        </p:spPr>
        <p:txBody>
          <a:bodyPr/>
          <a:lstStyle/>
          <a:p>
            <a:r>
              <a:rPr lang="ru-RU" sz="4000" b="1">
                <a:solidFill>
                  <a:srgbClr val="FF00FF"/>
                </a:solidFill>
              </a:rPr>
              <a:t>Турнир восьмой.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950" y="1052513"/>
            <a:ext cx="9036050" cy="5073650"/>
          </a:xfrm>
        </p:spPr>
        <p:txBody>
          <a:bodyPr/>
          <a:lstStyle/>
          <a:p>
            <a:pPr marL="609600" indent="-609600">
              <a:buFont typeface="Wingdings" pitchFamily="2" charset="2"/>
              <a:buAutoNum type="arabicPeriod"/>
            </a:pPr>
            <a:r>
              <a:rPr lang="ru-RU" sz="4800" b="1">
                <a:solidFill>
                  <a:srgbClr val="CC00CC"/>
                </a:solidFill>
              </a:rPr>
              <a:t>ДЛАЯЙТЕКАЛ.</a:t>
            </a:r>
          </a:p>
          <a:p>
            <a:pPr marL="609600" indent="-609600">
              <a:buFont typeface="Wingdings" pitchFamily="2" charset="2"/>
              <a:buAutoNum type="arabicPeriod"/>
            </a:pPr>
            <a:endParaRPr lang="ru-RU" sz="4800" b="1">
              <a:solidFill>
                <a:srgbClr val="CC00CC"/>
              </a:solidFill>
            </a:endParaRPr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4800" b="1">
                <a:solidFill>
                  <a:srgbClr val="FF0000"/>
                </a:solidFill>
              </a:rPr>
              <a:t>ГКАРВОЗАДИСЬКА</a:t>
            </a:r>
          </a:p>
          <a:p>
            <a:pPr marL="609600" indent="-609600">
              <a:buFont typeface="Wingdings" pitchFamily="2" charset="2"/>
              <a:buAutoNum type="arabicPeriod"/>
            </a:pPr>
            <a:endParaRPr lang="ru-RU" sz="4800"/>
          </a:p>
          <a:p>
            <a:pPr marL="609600" indent="-609600">
              <a:buFont typeface="Wingdings" pitchFamily="2" charset="2"/>
              <a:buAutoNum type="arabicPeriod"/>
            </a:pPr>
            <a:r>
              <a:rPr lang="ru-RU" sz="4800" b="1">
                <a:solidFill>
                  <a:srgbClr val="33CC33"/>
                </a:solidFill>
              </a:rPr>
              <a:t>СММАСОРОЛЕДИННОКА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9600">
                <a:solidFill>
                  <a:srgbClr val="66FF66"/>
                </a:solidFill>
                <a:latin typeface="Monotype Corsiva" pitchFamily="66" charset="0"/>
              </a:rPr>
              <a:t>МОЛОДЦЫ!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-285784" y="0"/>
            <a:ext cx="9429784" cy="718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539580" tIns="539580" rIns="539580" bIns="539580" anchor="ctr">
            <a:spAutoFit/>
          </a:bodyPr>
          <a:lstStyle/>
          <a:p>
            <a:pPr marL="342900" indent="-342900">
              <a:buFontTx/>
              <a:buAutoNum type="arabicPeriod"/>
              <a:tabLst>
                <a:tab pos="161925" algn="l"/>
              </a:tabLst>
            </a:pPr>
            <a:r>
              <a:rPr lang="ru-RU" sz="2400" dirty="0"/>
              <a:t>В.Волина. Русский язык. Учимся играя - Екатеринбург, 1996г.</a:t>
            </a:r>
          </a:p>
          <a:p>
            <a:pPr marL="342900" indent="-342900">
              <a:tabLst>
                <a:tab pos="161925" algn="l"/>
              </a:tabLst>
            </a:pPr>
            <a:r>
              <a:rPr lang="ru-RU" sz="2400" dirty="0" smtClean="0"/>
              <a:t>2</a:t>
            </a:r>
            <a:r>
              <a:rPr lang="ru-RU" sz="2400" dirty="0"/>
              <a:t>. Е.А.Евлампиева. внеклассные мероприятия по</a:t>
            </a:r>
          </a:p>
          <a:p>
            <a:pPr marL="342900" indent="-342900">
              <a:tabLst>
                <a:tab pos="161925" algn="l"/>
              </a:tabLst>
            </a:pPr>
            <a:r>
              <a:rPr lang="ru-RU" sz="2400" dirty="0"/>
              <a:t> русскому языку. - Чебоксары. 1999г.</a:t>
            </a:r>
          </a:p>
          <a:p>
            <a:pPr marL="342900" indent="-342900">
              <a:tabLst>
                <a:tab pos="161925" algn="l"/>
              </a:tabLst>
            </a:pPr>
            <a:r>
              <a:rPr lang="ru-RU" sz="2400" dirty="0" smtClean="0"/>
              <a:t>3</a:t>
            </a:r>
            <a:r>
              <a:rPr lang="ru-RU" sz="2400" dirty="0"/>
              <a:t>. Н.Н. Ушаков. Внеклассные занятия по русскому языку. – </a:t>
            </a:r>
            <a:r>
              <a:rPr lang="ru-RU" sz="2400" dirty="0" smtClean="0"/>
              <a:t>Москва</a:t>
            </a:r>
            <a:r>
              <a:rPr lang="ru-RU" sz="2400" dirty="0"/>
              <a:t>, 1971 г.</a:t>
            </a:r>
          </a:p>
          <a:p>
            <a:pPr marL="342900" indent="-342900">
              <a:tabLst>
                <a:tab pos="161925" algn="l"/>
              </a:tabLst>
            </a:pPr>
            <a:r>
              <a:rPr lang="ru-RU" sz="2400" dirty="0" smtClean="0"/>
              <a:t>4</a:t>
            </a:r>
            <a:r>
              <a:rPr lang="ru-RU" sz="2400" dirty="0"/>
              <a:t>. Т.П.Лозинская. Русский язык... - Москва, </a:t>
            </a:r>
            <a:r>
              <a:rPr lang="ru-RU" sz="2400" dirty="0" smtClean="0"/>
              <a:t>1997г</a:t>
            </a:r>
          </a:p>
          <a:p>
            <a:pPr marL="342900" indent="-342900">
              <a:tabLst>
                <a:tab pos="161925" algn="l"/>
              </a:tabLst>
            </a:pPr>
            <a:r>
              <a:rPr lang="ru-RU" sz="2400" dirty="0" smtClean="0"/>
              <a:t>5. </a:t>
            </a:r>
            <a:r>
              <a:rPr lang="en-US" sz="2400" dirty="0" smtClean="0">
                <a:hlinkClick r:id="rId2"/>
              </a:rPr>
              <a:t>http://</a:t>
            </a:r>
            <a:r>
              <a:rPr lang="en-US" sz="2400" dirty="0" smtClean="0">
                <a:hlinkClick r:id="rId2"/>
              </a:rPr>
              <a:t>www.stihi.ru/pics/2009/03/25/3562.jpg</a:t>
            </a:r>
            <a:r>
              <a:rPr lang="ru-RU" sz="2400" dirty="0" smtClean="0"/>
              <a:t> - фото на слайде 3</a:t>
            </a:r>
          </a:p>
          <a:p>
            <a:pPr marL="342900" indent="-342900">
              <a:tabLst>
                <a:tab pos="161925" algn="l"/>
              </a:tabLst>
            </a:pPr>
            <a:r>
              <a:rPr lang="ru-RU" sz="2400" dirty="0" smtClean="0"/>
              <a:t>6.</a:t>
            </a:r>
            <a:r>
              <a:rPr lang="en-US" sz="2400" dirty="0" smtClean="0"/>
              <a:t> </a:t>
            </a:r>
            <a:r>
              <a:rPr lang="en-US" sz="2400" dirty="0" smtClean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school416.narod.ru/port/Rns/image/r2.gif</a:t>
            </a:r>
            <a:r>
              <a:rPr lang="ru-RU" sz="2400" dirty="0" smtClean="0"/>
              <a:t>  - фото слайд 6 </a:t>
            </a:r>
          </a:p>
          <a:p>
            <a:pPr marL="342900" indent="-342900">
              <a:tabLst>
                <a:tab pos="161925" algn="l"/>
              </a:tabLst>
            </a:pPr>
            <a:r>
              <a:rPr lang="ru-RU" sz="2400" dirty="0" smtClean="0"/>
              <a:t>7.</a:t>
            </a:r>
            <a:r>
              <a:rPr lang="en-US" sz="2400" dirty="0" smtClean="0"/>
              <a:t> </a:t>
            </a:r>
            <a:r>
              <a:rPr lang="en-US" sz="2400" dirty="0" smtClean="0">
                <a:hlinkClick r:id="rId4"/>
              </a:rPr>
              <a:t>http://</a:t>
            </a:r>
            <a:r>
              <a:rPr lang="en-US" sz="2400" dirty="0" smtClean="0">
                <a:hlinkClick r:id="rId4"/>
              </a:rPr>
              <a:t>www.iluki.ru/upload/iblock/bae/22.gif</a:t>
            </a:r>
            <a:r>
              <a:rPr lang="ru-RU" sz="2400" dirty="0" smtClean="0"/>
              <a:t> - фото слайд 11</a:t>
            </a:r>
          </a:p>
          <a:p>
            <a:pPr marL="342900" indent="-342900">
              <a:tabLst>
                <a:tab pos="161925" algn="l"/>
              </a:tabLst>
            </a:pPr>
            <a:r>
              <a:rPr lang="ru-RU" sz="2400" dirty="0" smtClean="0"/>
              <a:t>8.</a:t>
            </a:r>
            <a:r>
              <a:rPr lang="en-US" sz="2400" dirty="0" smtClean="0"/>
              <a:t> </a:t>
            </a:r>
            <a:r>
              <a:rPr lang="en-US" sz="2400" dirty="0" smtClean="0">
                <a:hlinkClick r:id="rId5"/>
              </a:rPr>
              <a:t>http://</a:t>
            </a:r>
            <a:r>
              <a:rPr lang="en-US" sz="2400" dirty="0" smtClean="0">
                <a:hlinkClick r:id="rId5"/>
              </a:rPr>
              <a:t>img-fotki.yandex.ru/get/4706/47407354.26b/0_8d6f6_ce8582f8_orig.png</a:t>
            </a:r>
            <a:r>
              <a:rPr lang="ru-RU" sz="2400" dirty="0" smtClean="0"/>
              <a:t>  фото слайд 9</a:t>
            </a:r>
          </a:p>
          <a:p>
            <a:pPr marL="342900" indent="-342900">
              <a:tabLst>
                <a:tab pos="161925" algn="l"/>
              </a:tabLst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img-fotki.yandex.ru/get/4511/mariflesh.8/0_4f66d_1a9e860b_L.jpg</a:t>
            </a:r>
            <a:r>
              <a:rPr lang="ru-RU" dirty="0" smtClean="0"/>
              <a:t>  - фото слайд 10</a:t>
            </a:r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FF00FF"/>
                </a:solidFill>
              </a:rPr>
              <a:t>Старт </a:t>
            </a:r>
            <a:r>
              <a:rPr lang="en-US">
                <a:solidFill>
                  <a:srgbClr val="FF00FF"/>
                </a:solidFill>
              </a:rPr>
              <a:t>I</a:t>
            </a:r>
            <a:endParaRPr lang="ru-RU">
              <a:solidFill>
                <a:srgbClr val="FF00FF"/>
              </a:solidFill>
            </a:endParaRP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4643438" cy="4525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Поставьте, где нужно Ь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66FFCC"/>
                </a:solidFill>
              </a:rPr>
              <a:t>Полноч.         Сжеч.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66FFCC"/>
                </a:solidFill>
              </a:rPr>
              <a:t>Горяч.            Глуш.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66FFCC"/>
                </a:solidFill>
              </a:rPr>
              <a:t>Маж.те           Товарищ.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66FFCC"/>
                </a:solidFill>
              </a:rPr>
              <a:t>Рощ.               Знаеш.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66FFCC"/>
                </a:solidFill>
              </a:rPr>
              <a:t>Тысяч.           Испеч.ся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600200"/>
            <a:ext cx="4321175" cy="4525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/>
              <a:t>Вставьте Ь или Ъ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FFFF99"/>
                </a:solidFill>
              </a:rPr>
              <a:t>В.ют           Необ.ятный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FFFF99"/>
                </a:solidFill>
              </a:rPr>
              <a:t>В.га            Сер.езный 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FFFF99"/>
                </a:solidFill>
              </a:rPr>
              <a:t>Бар.ер        П.еса 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FFFF99"/>
                </a:solidFill>
              </a:rPr>
              <a:t>Ад.ютант    С.естное 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FFFF99"/>
                </a:solidFill>
              </a:rPr>
              <a:t>Двух.ярусный</a:t>
            </a:r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FFFF99"/>
                </a:solidFill>
              </a:rPr>
              <a:t>Пред.юбилейный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30237"/>
          </a:xfrm>
        </p:spPr>
        <p:txBody>
          <a:bodyPr/>
          <a:lstStyle/>
          <a:p>
            <a:r>
              <a:rPr lang="ru-RU" sz="4000">
                <a:solidFill>
                  <a:srgbClr val="FF00FF"/>
                </a:solidFill>
              </a:rPr>
              <a:t>Старт </a:t>
            </a:r>
            <a:r>
              <a:rPr lang="en-US" sz="4000">
                <a:solidFill>
                  <a:srgbClr val="FF00FF"/>
                </a:solidFill>
              </a:rPr>
              <a:t>II</a:t>
            </a:r>
            <a:endParaRPr lang="ru-RU" sz="4000">
              <a:solidFill>
                <a:srgbClr val="FF00FF"/>
              </a:solidFill>
            </a:endParaRP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052513"/>
            <a:ext cx="4038600" cy="5073650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FF00"/>
                </a:solidFill>
              </a:rPr>
              <a:t>О  или Ё?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 i="1">
                <a:solidFill>
                  <a:srgbClr val="66FFFF"/>
                </a:solidFill>
              </a:rPr>
              <a:t>Ж.рдочка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 i="1">
                <a:solidFill>
                  <a:srgbClr val="66FFFF"/>
                </a:solidFill>
              </a:rPr>
              <a:t>Деш.вый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 i="1">
                <a:solidFill>
                  <a:srgbClr val="66FFFF"/>
                </a:solidFill>
              </a:rPr>
              <a:t>Ш.к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 i="1">
                <a:solidFill>
                  <a:srgbClr val="66FFFF"/>
                </a:solidFill>
              </a:rPr>
              <a:t>Ж.рнов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 i="1">
                <a:solidFill>
                  <a:srgbClr val="66FFFF"/>
                </a:solidFill>
              </a:rPr>
              <a:t>Беч.вка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 i="1">
                <a:solidFill>
                  <a:srgbClr val="66FFFF"/>
                </a:solidFill>
              </a:rPr>
              <a:t>Чащ.ба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 i="1">
                <a:solidFill>
                  <a:srgbClr val="66FFFF"/>
                </a:solidFill>
              </a:rPr>
              <a:t>Обж.ра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 i="1">
                <a:solidFill>
                  <a:srgbClr val="66FFFF"/>
                </a:solidFill>
              </a:rPr>
              <a:t>Врач.м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052513"/>
            <a:ext cx="4038600" cy="5073650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FF00"/>
                </a:solidFill>
              </a:rPr>
              <a:t>Е или И ?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b="1">
              <a:solidFill>
                <a:srgbClr val="FFFF00"/>
              </a:solidFill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99FF"/>
                </a:solidFill>
              </a:rPr>
              <a:t>Вн.мание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99FF"/>
                </a:solidFill>
              </a:rPr>
              <a:t>Отм.рать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99FF"/>
                </a:solidFill>
              </a:rPr>
              <a:t>Заж.галка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99FF"/>
                </a:solidFill>
              </a:rPr>
              <a:t>Упом.нать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99FF"/>
                </a:solidFill>
              </a:rPr>
              <a:t>Прим.рка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99FF"/>
                </a:solidFill>
              </a:rPr>
              <a:t>Забл.стать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99FF"/>
                </a:solidFill>
              </a:rPr>
              <a:t>Изб.ратель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99FF"/>
                </a:solidFill>
              </a:rPr>
              <a:t>Выж.мка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88124">
            <a:off x="3357554" y="2000240"/>
            <a:ext cx="2243142" cy="2990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03262"/>
          </a:xfrm>
        </p:spPr>
        <p:txBody>
          <a:bodyPr/>
          <a:lstStyle/>
          <a:p>
            <a:r>
              <a:rPr lang="ru-RU" sz="4000">
                <a:solidFill>
                  <a:srgbClr val="FF00FF"/>
                </a:solidFill>
              </a:rPr>
              <a:t>Старт </a:t>
            </a:r>
            <a:r>
              <a:rPr lang="en-US" sz="4000">
                <a:solidFill>
                  <a:srgbClr val="FF00FF"/>
                </a:solidFill>
              </a:rPr>
              <a:t>III</a:t>
            </a:r>
            <a:endParaRPr lang="ru-RU" sz="4000">
              <a:solidFill>
                <a:srgbClr val="FF00FF"/>
              </a:solidFill>
            </a:endParaRP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125538"/>
            <a:ext cx="4038600" cy="5000625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ru-RU" b="1" i="1">
                <a:solidFill>
                  <a:srgbClr val="66FF33"/>
                </a:solidFill>
              </a:rPr>
              <a:t>Обращение.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>
                <a:solidFill>
                  <a:srgbClr val="00FFFF"/>
                </a:solidFill>
              </a:rPr>
              <a:t>Едем мы бабушка на реку Смородину, на Калинов мост.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>
                <a:solidFill>
                  <a:srgbClr val="00FFFF"/>
                </a:solidFill>
              </a:rPr>
              <a:t>Не спится что-то мне отец.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>
                <a:solidFill>
                  <a:srgbClr val="00FFFF"/>
                </a:solidFill>
              </a:rPr>
              <a:t>Что ты конь мой спотыкнулся? Отчего ты чёрный ворон встрепенулся?</a:t>
            </a: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125538"/>
            <a:ext cx="4038600" cy="50006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 i="1">
                <a:solidFill>
                  <a:srgbClr val="66FF33"/>
                </a:solidFill>
              </a:rPr>
              <a:t>Прямая речь.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>
                <a:solidFill>
                  <a:srgbClr val="FFFF99"/>
                </a:solidFill>
              </a:rPr>
              <a:t>1) Кай, что ты делаешь вскрикнула девочка.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>
                <a:solidFill>
                  <a:srgbClr val="FFFF99"/>
                </a:solidFill>
              </a:rPr>
              <a:t>2) Но вот впереди обоза кто-то крикнул Кирюха трогай.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>
                <a:solidFill>
                  <a:srgbClr val="FFFF99"/>
                </a:solidFill>
              </a:rPr>
              <a:t>3) Да Герасим был здесь воскликнул вдруг Степан.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FF99FF"/>
                </a:solidFill>
              </a:rPr>
              <a:t>Старт </a:t>
            </a:r>
            <a:r>
              <a:rPr lang="en-US" b="1">
                <a:solidFill>
                  <a:srgbClr val="FF99FF"/>
                </a:solidFill>
              </a:rPr>
              <a:t>IV</a:t>
            </a:r>
            <a:endParaRPr lang="ru-RU" b="1">
              <a:solidFill>
                <a:srgbClr val="FF99FF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68413"/>
            <a:ext cx="4038600" cy="485775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rgbClr val="FFFF00"/>
                </a:solidFill>
              </a:rPr>
              <a:t>Его легко в полях отыщешь.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rgbClr val="FFFF00"/>
                </a:solidFill>
              </a:rPr>
              <a:t>Он под землёю строит дом.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rgbClr val="FFFF00"/>
                </a:solidFill>
              </a:rPr>
              <a:t>Но «и» на место «о» напишешь – 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rgbClr val="FFFF00"/>
                </a:solidFill>
              </a:rPr>
              <a:t>И в краску превратится он.</a:t>
            </a:r>
          </a:p>
          <a:p>
            <a:pPr>
              <a:buFont typeface="Wingdings" pitchFamily="2" charset="2"/>
              <a:buNone/>
            </a:pPr>
            <a:endParaRPr lang="ru-RU" sz="1800">
              <a:solidFill>
                <a:srgbClr val="FFFF00"/>
              </a:solidFill>
            </a:endParaRPr>
          </a:p>
          <a:p>
            <a:pPr>
              <a:buFont typeface="Wingdings" pitchFamily="2" charset="2"/>
              <a:buNone/>
            </a:pPr>
            <a:endParaRPr lang="ru-RU" sz="1800"/>
          </a:p>
          <a:p>
            <a:pPr>
              <a:buFont typeface="Wingdings" pitchFamily="2" charset="2"/>
              <a:buNone/>
            </a:pPr>
            <a:endParaRPr lang="ru-RU" sz="1800"/>
          </a:p>
          <a:p>
            <a:pPr>
              <a:buFont typeface="Wingdings" pitchFamily="2" charset="2"/>
              <a:buNone/>
            </a:pPr>
            <a:endParaRPr lang="ru-RU" sz="1800"/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rgbClr val="FF00FF"/>
                </a:solidFill>
              </a:rPr>
              <a:t>С «с» на дереве расту.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rgbClr val="FF00FF"/>
                </a:solidFill>
              </a:rPr>
              <a:t>С «ж» по дереву ползу.</a:t>
            </a:r>
          </a:p>
          <a:p>
            <a:pPr>
              <a:buFont typeface="Wingdings" pitchFamily="2" charset="2"/>
              <a:buNone/>
            </a:pPr>
            <a:endParaRPr lang="ru-RU" sz="1800">
              <a:solidFill>
                <a:srgbClr val="FF00FF"/>
              </a:solidFill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 sz="2400"/>
          </a:p>
          <a:p>
            <a:pPr>
              <a:buFont typeface="Wingdings" pitchFamily="2" charset="2"/>
              <a:buNone/>
            </a:pPr>
            <a:endParaRPr lang="ru-RU" sz="2400"/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rgbClr val="66FF33"/>
                </a:solidFill>
              </a:rPr>
              <a:t>С буквой «н» - он там, где строят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rgbClr val="66FF33"/>
                </a:solidFill>
              </a:rPr>
              <a:t>Эстакаду или дом.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rgbClr val="66FF33"/>
                </a:solidFill>
              </a:rPr>
              <a:t>С «б» - животное морское,</a:t>
            </a:r>
          </a:p>
          <a:p>
            <a:pPr>
              <a:buFont typeface="Wingdings" pitchFamily="2" charset="2"/>
              <a:buNone/>
            </a:pPr>
            <a:r>
              <a:rPr lang="ru-RU" sz="2400" b="1">
                <a:solidFill>
                  <a:srgbClr val="66FF33"/>
                </a:solidFill>
              </a:rPr>
              <a:t>С «й» - крупнее, чем район.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>
                <a:solidFill>
                  <a:srgbClr val="66FF33"/>
                </a:solidFill>
              </a:rPr>
              <a:t>Шарады.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FF3399"/>
                </a:solidFill>
              </a:rPr>
              <a:t>К торжественному крику прибавь согласный звук,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FF3399"/>
                </a:solidFill>
              </a:rPr>
              <a:t>Чтоб протянулись горы с севера на юг</a:t>
            </a:r>
            <a:r>
              <a:rPr lang="ru-RU" sz="2400" b="1"/>
              <a:t>.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4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4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sz="24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FFFF00"/>
                </a:solidFill>
              </a:rPr>
              <a:t>Корень мой находится в «цене».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FFFF00"/>
                </a:solidFill>
              </a:rPr>
              <a:t>В «очерке» найди приставку мне,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FFFF00"/>
                </a:solidFill>
              </a:rPr>
              <a:t>Суффикс мой в «тетрадке» все встречали,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400" b="1">
                <a:solidFill>
                  <a:srgbClr val="FFFF00"/>
                </a:solidFill>
              </a:rPr>
              <a:t>Весь же – в дневнике или журнале.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3500438"/>
            <a:ext cx="2835086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>
                <a:solidFill>
                  <a:srgbClr val="FF00FF"/>
                </a:solidFill>
              </a:rPr>
              <a:t>Турнир второй.</a:t>
            </a:r>
            <a:r>
              <a:rPr lang="ru-RU" sz="4000"/>
              <a:t> </a:t>
            </a:r>
            <a:br>
              <a:rPr lang="ru-RU" sz="4000"/>
            </a:br>
            <a:r>
              <a:rPr lang="ru-RU" sz="4000">
                <a:solidFill>
                  <a:srgbClr val="FF3399"/>
                </a:solidFill>
              </a:rPr>
              <a:t>Знаете ли вы?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rgbClr val="00FFFF"/>
                </a:solidFill>
              </a:rPr>
              <a:t>1.Писатель, рассказавший о Гавроше.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rgbClr val="00FFFF"/>
                </a:solidFill>
              </a:rPr>
              <a:t>2.Самый весёлый человек, который живёт на крыше.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rgbClr val="00FFFF"/>
                </a:solidFill>
              </a:rPr>
              <a:t>3.Волшебник, колдун, чародей.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rgbClr val="00FFFF"/>
                </a:solidFill>
              </a:rPr>
              <a:t>4.Автор стихов «Дядя Степа»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rgbClr val="00FFFF"/>
                </a:solidFill>
              </a:rPr>
              <a:t>5.Известный русский баснописец.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rgbClr val="00FFFF"/>
                </a:solidFill>
              </a:rPr>
              <a:t>6.Имя мальчика-луковки.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rgbClr val="00FFFF"/>
                </a:solidFill>
              </a:rPr>
              <a:t>7.Автор «Мойдодыра».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rgbClr val="00FFFF"/>
                </a:solidFill>
              </a:rPr>
              <a:t>8.Великий русский писатель, автор стихотворения «Парус».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rgbClr val="00FFFF"/>
                </a:solidFill>
              </a:rPr>
              <a:t>9.Имя колдуньи из поэмы «Руслан и Людмила»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rgbClr val="00FFFF"/>
                </a:solidFill>
              </a:rPr>
              <a:t>10.Имя слуги Д.Артаньяна.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rgbClr val="00FFFF"/>
                </a:solidFill>
              </a:rPr>
              <a:t>11. Имя миледи.</a:t>
            </a:r>
          </a:p>
          <a:p>
            <a:pPr>
              <a:buFont typeface="Wingdings" pitchFamily="2" charset="2"/>
              <a:buNone/>
            </a:pPr>
            <a:r>
              <a:rPr lang="ru-RU" sz="2000" b="1">
                <a:solidFill>
                  <a:srgbClr val="00FFFF"/>
                </a:solidFill>
              </a:rPr>
              <a:t>12. Название корабля, на котором отправились на поиски капитана Гранта герои романа Ж.Верна.</a:t>
            </a:r>
          </a:p>
          <a:p>
            <a:pPr>
              <a:buFont typeface="Wingdings" pitchFamily="2" charset="2"/>
              <a:buNone/>
            </a:pPr>
            <a:endParaRPr lang="ru-RU" sz="200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9" dur="1000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6" dur="1000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3" dur="1000"/>
                                        <p:tgtEl>
                                          <p:spTgt spid="266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0" dur="1000"/>
                                        <p:tgtEl>
                                          <p:spTgt spid="266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03262"/>
          </a:xfrm>
        </p:spPr>
        <p:txBody>
          <a:bodyPr/>
          <a:lstStyle/>
          <a:p>
            <a:r>
              <a:rPr lang="ru-RU" sz="4000">
                <a:solidFill>
                  <a:srgbClr val="FF0066"/>
                </a:solidFill>
              </a:rPr>
              <a:t>«Назови одним словом»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b="1"/>
              <a:t>Остановка в пути во время похода.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b="1"/>
              <a:t>Первые буквы имени, отчества.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b="1"/>
              <a:t>Группа артистов, выступающих как единый коллектив.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b="1"/>
              <a:t>Территория, на которой запрещена охота.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b="1"/>
              <a:t>Искажение черт лица.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b="1"/>
              <a:t>Площадка посредине цирка.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b="1"/>
              <a:t>Круглое окно в борту корабля.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b="1"/>
              <a:t>Лыжная гонка со стрельбой.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b="1"/>
              <a:t>Начало реки.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b="1"/>
              <a:t>Задняя часть судна.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b="1"/>
              <a:t>Сотрудник газеты.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AutoNum type="arabicPeriod"/>
            </a:pPr>
            <a:r>
              <a:rPr lang="ru-RU" sz="2400" b="1"/>
              <a:t>Рисунки в журналах, газетах.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6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68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6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68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68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368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68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8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368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68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8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368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>
                <a:solidFill>
                  <a:srgbClr val="FF00FF"/>
                </a:solidFill>
              </a:rPr>
              <a:t>Турнир третий.</a:t>
            </a:r>
            <a:br>
              <a:rPr lang="ru-RU" sz="4000">
                <a:solidFill>
                  <a:srgbClr val="FF00FF"/>
                </a:solidFill>
              </a:rPr>
            </a:br>
            <a:r>
              <a:rPr lang="ru-RU" sz="4000">
                <a:solidFill>
                  <a:srgbClr val="66FF33"/>
                </a:solidFill>
              </a:rPr>
              <a:t>Игра «Найди новое слово»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4800" dirty="0">
                <a:solidFill>
                  <a:srgbClr val="FFFF99"/>
                </a:solidFill>
              </a:rPr>
              <a:t>Мартышка</a:t>
            </a:r>
            <a:r>
              <a:rPr lang="ru-RU" sz="3600" dirty="0"/>
              <a:t>                            </a:t>
            </a:r>
          </a:p>
          <a:p>
            <a:pPr>
              <a:buFont typeface="Wingdings" pitchFamily="2" charset="2"/>
              <a:buNone/>
            </a:pPr>
            <a:endParaRPr lang="ru-RU" sz="3600" dirty="0"/>
          </a:p>
          <a:p>
            <a:pPr>
              <a:buFont typeface="Wingdings" pitchFamily="2" charset="2"/>
              <a:buNone/>
            </a:pPr>
            <a:endParaRPr lang="ru-RU" sz="3600" dirty="0"/>
          </a:p>
          <a:p>
            <a:pPr>
              <a:buFont typeface="Wingdings" pitchFamily="2" charset="2"/>
              <a:buNone/>
            </a:pPr>
            <a:r>
              <a:rPr lang="ru-RU" sz="3600" dirty="0"/>
              <a:t>                                       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endParaRPr lang="ru-RU" sz="4800" dirty="0" smtClean="0">
              <a:solidFill>
                <a:srgbClr val="0000FF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sz="4800" dirty="0" smtClean="0">
                <a:solidFill>
                  <a:srgbClr val="0000FF"/>
                </a:solidFill>
              </a:rPr>
              <a:t>Промокашка</a:t>
            </a:r>
            <a:r>
              <a:rPr lang="ru-RU" sz="4800" dirty="0" smtClean="0"/>
              <a:t> </a:t>
            </a:r>
            <a:endParaRPr lang="ru-RU" sz="4800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2143116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Ripple</Template>
  <TotalTime>210</TotalTime>
  <Words>827</Words>
  <Application>Microsoft Office PowerPoint</Application>
  <PresentationFormat>Экран (4:3)</PresentationFormat>
  <Paragraphs>190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Круги</vt:lpstr>
      <vt:lpstr>Лингвистический кросс</vt:lpstr>
      <vt:lpstr>Старт I</vt:lpstr>
      <vt:lpstr>Старт II</vt:lpstr>
      <vt:lpstr>Старт III</vt:lpstr>
      <vt:lpstr>Старт IV</vt:lpstr>
      <vt:lpstr>Шарады.</vt:lpstr>
      <vt:lpstr>Турнир второй.  Знаете ли вы?</vt:lpstr>
      <vt:lpstr>«Назови одним словом»</vt:lpstr>
      <vt:lpstr>Турнир третий. Игра «Найди новое слово»</vt:lpstr>
      <vt:lpstr>Турнир четвертый. «Играем в прятки»</vt:lpstr>
      <vt:lpstr>Слайд 11</vt:lpstr>
      <vt:lpstr>Турнир пятый.</vt:lpstr>
      <vt:lpstr>Турнир шестой.</vt:lpstr>
      <vt:lpstr>Турнир седьмой.</vt:lpstr>
      <vt:lpstr>Турнир восьмой.</vt:lpstr>
      <vt:lpstr>Слайд 16</vt:lpstr>
      <vt:lpstr>Слайд 17</vt:lpstr>
      <vt:lpstr>Слайд 18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Лингвистический кросс</dc:title>
  <dc:creator>Customer</dc:creator>
  <cp:lastModifiedBy>zx2011</cp:lastModifiedBy>
  <cp:revision>9</cp:revision>
  <dcterms:created xsi:type="dcterms:W3CDTF">2008-12-03T16:09:40Z</dcterms:created>
  <dcterms:modified xsi:type="dcterms:W3CDTF">2011-11-17T12:41:23Z</dcterms:modified>
</cp:coreProperties>
</file>