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5" r:id="rId19"/>
    <p:sldId id="276" r:id="rId20"/>
    <p:sldId id="265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83D44-5EC3-4798-8F53-007ECE2E5DFB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37811-023E-49AD-8B3F-EF2E13947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565F9E-5772-46D1-B325-EC07ECBBB588}" type="slidenum">
              <a:rPr lang="ru-RU" smtClean="0">
                <a:latin typeface="Arial" pitchFamily="34" charset="0"/>
              </a:rPr>
              <a:pPr/>
              <a:t>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2682AAFF-1FFF-4FD1-8C49-DDDAED8240AF}" type="datetimeFigureOut">
              <a:rPr lang="ru-RU" smtClean="0"/>
              <a:pPr/>
              <a:t>22.05.2011</a:t>
            </a:fld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B56195A5-7F7C-4B58-933A-2E299A932BE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151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5.png"/><Relationship Id="rId4" Type="http://schemas.openxmlformats.org/officeDocument/2006/relationships/oleObject" Target="../embeddings/oleObject3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4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5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BA%D0%B0%D1%80%D1%82%D0%B8%D0%BD%D0%BA%D0%B8%20%D0%BE%20%D0%93%D0%98%D0%90&amp;stype=image&amp;ed=1" TargetMode="External"/><Relationship Id="rId2" Type="http://schemas.openxmlformats.org/officeDocument/2006/relationships/hyperlink" Target="http://images.yandex.ru/yandsearch?ed=1&amp;text=%D0%9A%D0%B0%D1%80%D1%82%D0%B8%D0%BD%D0%BA%D0%B8%20%D0%BF%D1%80%D0%BE%20%D0%93%D0%98%D0%90&amp;p=166&amp;img_url=book3.ucoz.ru/33.jpg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772400" cy="1266836"/>
          </a:xfrm>
        </p:spPr>
        <p:txBody>
          <a:bodyPr/>
          <a:lstStyle/>
          <a:p>
            <a:r>
              <a:rPr lang="ru-RU" sz="3200" b="1" i="0" dirty="0" smtClean="0">
                <a:latin typeface="+mn-lt"/>
              </a:rPr>
              <a:t>Интерактивный тест-тренажер для подготовки к ГИА по математике</a:t>
            </a:r>
            <a:endParaRPr lang="ru-RU" b="1" i="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2600" y="3429000"/>
            <a:ext cx="5410200" cy="2143140"/>
          </a:xfrm>
        </p:spPr>
        <p:txBody>
          <a:bodyPr/>
          <a:lstStyle/>
          <a:p>
            <a:pPr algn="l"/>
            <a:r>
              <a:rPr lang="ru-RU" sz="2400" dirty="0" smtClean="0"/>
              <a:t>Ермолаева Ирина Алексеевна учитель математики и информатики МОУ «Павловская </a:t>
            </a:r>
            <a:r>
              <a:rPr lang="ru-RU" sz="2400" dirty="0" err="1" smtClean="0"/>
              <a:t>сош</a:t>
            </a:r>
            <a:r>
              <a:rPr lang="ru-RU" sz="2400" dirty="0" smtClean="0"/>
              <a:t>»    с.Павловск                          Алтайский край</a:t>
            </a:r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9460" t="42308" r="73821" b="40812"/>
          <a:stretch>
            <a:fillRect/>
          </a:stretch>
        </p:blipFill>
        <p:spPr bwMode="auto">
          <a:xfrm>
            <a:off x="357158" y="3929066"/>
            <a:ext cx="9937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2"/>
          <a:srcRect l="9460" t="42308" r="73821" b="40812"/>
          <a:stretch>
            <a:fillRect/>
          </a:stretch>
        </p:blipFill>
        <p:spPr bwMode="auto">
          <a:xfrm>
            <a:off x="7786710" y="4000504"/>
            <a:ext cx="9937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348" y="571480"/>
            <a:ext cx="77153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Конкурс интерактивных презентаций «Интерактивная мозаика»</a:t>
            </a:r>
          </a:p>
          <a:p>
            <a:pPr algn="ctr"/>
            <a:r>
              <a:rPr lang="ru-RU" sz="2400" b="1" dirty="0" smtClean="0"/>
              <a:t>Номинация «Интерактивный тренажер»</a:t>
            </a:r>
            <a:br>
              <a:rPr lang="ru-RU" sz="2400" b="1" dirty="0" smtClean="0"/>
            </a:br>
            <a:r>
              <a:rPr lang="ru-RU" sz="2400" b="1" dirty="0" smtClean="0">
                <a:hlinkClick r:id="rId3"/>
              </a:rPr>
              <a:t>http://pedsovet.su</a:t>
            </a:r>
            <a:endParaRPr lang="ru-RU" sz="24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8. Найдите среди чисел равные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/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1071539" y="857232"/>
          <a:ext cx="460656" cy="857256"/>
        </p:xfrm>
        <a:graphic>
          <a:graphicData uri="http://schemas.openxmlformats.org/presentationml/2006/ole">
            <p:oleObj spid="_x0000_s28674" name="Формула" r:id="rId3" imgW="266400" imgH="41904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286116" y="857232"/>
          <a:ext cx="563563" cy="857246"/>
        </p:xfrm>
        <a:graphic>
          <a:graphicData uri="http://schemas.openxmlformats.org/presentationml/2006/ole">
            <p:oleObj spid="_x0000_s28675" name="Формула" r:id="rId4" imgW="330120" imgH="41904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143108" y="857231"/>
          <a:ext cx="571504" cy="883853"/>
        </p:xfrm>
        <a:graphic>
          <a:graphicData uri="http://schemas.openxmlformats.org/presentationml/2006/ole">
            <p:oleObj spid="_x0000_s28676" name="Формула" r:id="rId5" imgW="330120" imgH="431640" progId="Equation.3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4572000" y="857232"/>
          <a:ext cx="542018" cy="887409"/>
        </p:xfrm>
        <a:graphic>
          <a:graphicData uri="http://schemas.openxmlformats.org/presentationml/2006/ole">
            <p:oleObj spid="_x0000_s28677" name="Формула" r:id="rId6" imgW="330120" imgH="4572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348" y="1000108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а)         б)          в)             г)          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1857356" y="4071942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Верно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143504" y="2000240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1714480" y="214311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5143504" y="392906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071670" y="278605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а, б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143108" y="471488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в, г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500694" y="271462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а, в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572132" y="464344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б, г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357290" y="285749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7290" y="457200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57752" y="2714620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57752" y="457200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  <p:bldP spid="15" grpId="0" animBg="1"/>
      <p:bldP spid="16" grpId="0" animBg="1"/>
      <p:bldP spid="1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3595686" cy="1143000"/>
          </a:xfrm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9. Решите уравнение 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1857364"/>
            <a:ext cx="2452678" cy="66674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Ответ: ______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4214810" y="857232"/>
          <a:ext cx="2097088" cy="482600"/>
        </p:xfrm>
        <a:graphic>
          <a:graphicData uri="http://schemas.openxmlformats.org/presentationml/2006/ole">
            <p:oleObj spid="_x0000_s26626" name="Формула" r:id="rId3" imgW="1041120" imgH="20304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928688" y="2757488"/>
          <a:ext cx="5786437" cy="2844800"/>
        </p:xfrm>
        <a:graphic>
          <a:graphicData uri="http://schemas.openxmlformats.org/presentationml/2006/ole">
            <p:oleObj spid="_x0000_s26627" name="Формула" r:id="rId4" imgW="2222280" imgH="1168200" progId="Equation.3">
              <p:embed/>
            </p:oleObj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786314" y="5572140"/>
            <a:ext cx="2857520" cy="66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0,25; -3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10. Укажите соответствующее утверждение для каждой системы: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6043626" cy="1397001"/>
          </a:xfrm>
        </p:spPr>
        <p:txBody>
          <a:bodyPr/>
          <a:lstStyle/>
          <a:p>
            <a:pPr marL="514350" indent="-514350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1. </a:t>
            </a:r>
            <a:r>
              <a:rPr lang="ru-RU" sz="2400" dirty="0" smtClean="0"/>
              <a:t>система не имеет решений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2. </a:t>
            </a:r>
            <a:r>
              <a:rPr lang="ru-RU" sz="2400" dirty="0" smtClean="0"/>
              <a:t>система имеет два решения</a:t>
            </a:r>
          </a:p>
          <a:p>
            <a:pPr marL="514350" indent="-514350"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3. </a:t>
            </a:r>
            <a:r>
              <a:rPr lang="ru-RU" sz="2400" dirty="0" smtClean="0"/>
              <a:t>система имеет только одно решение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9" name="Содержимое 18"/>
          <p:cNvGraphicFramePr>
            <a:graphicFrameLocks noGrp="1"/>
          </p:cNvGraphicFramePr>
          <p:nvPr>
            <p:ph sz="quarter" idx="4"/>
          </p:nvPr>
        </p:nvGraphicFramePr>
        <p:xfrm>
          <a:off x="6786578" y="2786058"/>
          <a:ext cx="1971675" cy="74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57225"/>
                <a:gridCol w="657225"/>
                <a:gridCol w="6572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0" y="1285860"/>
            <a:ext cx="807249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785786" y="1142984"/>
          <a:ext cx="1830388" cy="1109662"/>
        </p:xfrm>
        <a:graphic>
          <a:graphicData uri="http://schemas.openxmlformats.org/presentationml/2006/ole">
            <p:oleObj spid="_x0000_s27651" name="Формула" r:id="rId3" imgW="723600" imgH="482400" progId="Equation.3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3500430" y="1142984"/>
          <a:ext cx="1830388" cy="1109662"/>
        </p:xfrm>
        <a:graphic>
          <a:graphicData uri="http://schemas.openxmlformats.org/presentationml/2006/ole">
            <p:oleObj spid="_x0000_s27652" name="Формула" r:id="rId4" imgW="723600" imgH="482400" progId="Equation.3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6429388" y="1142984"/>
          <a:ext cx="1830388" cy="1109662"/>
        </p:xfrm>
        <a:graphic>
          <a:graphicData uri="http://schemas.openxmlformats.org/presentationml/2006/ole">
            <p:oleObj spid="_x0000_s27653" name="Формула" r:id="rId5" imgW="723600" imgH="482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5720" y="142873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А)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142873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Б)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57884" y="142873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В)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3857628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5786" y="507207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21" name="Содержимое 18"/>
          <p:cNvGraphicFramePr>
            <a:graphicFrameLocks noGrp="1"/>
          </p:cNvGraphicFramePr>
          <p:nvPr>
            <p:ph sz="quarter" idx="4"/>
          </p:nvPr>
        </p:nvGraphicFramePr>
        <p:xfrm>
          <a:off x="2214546" y="4857760"/>
          <a:ext cx="1971675" cy="741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57225"/>
                <a:gridCol w="657225"/>
                <a:gridCol w="6572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786578" y="221455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285728"/>
            <a:ext cx="8001056" cy="2643206"/>
          </a:xfrm>
          <a:solidFill>
            <a:schemeClr val="bg1"/>
          </a:solidFill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11. Велосипедист доехал от дома до станции под горку за 2 часа. На обратную дорогу от станции до дома он затратил 3 часа. Скорость на обратном пути была на 2 км/ч меньше. Чему равно расстояние от дома до станции?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Выберите соответствующее уравнение, если расстояние от дома до станции </a:t>
            </a:r>
            <a:r>
              <a:rPr lang="ru-RU" sz="2400" b="1" i="1" dirty="0" err="1" smtClean="0">
                <a:latin typeface="+mn-lt"/>
              </a:rPr>
              <a:t>х</a:t>
            </a:r>
            <a:r>
              <a:rPr lang="ru-RU" sz="2400" b="1" dirty="0" smtClean="0">
                <a:latin typeface="+mn-lt"/>
              </a:rPr>
              <a:t> км.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1500166" y="3571876"/>
          <a:ext cx="1765300" cy="512762"/>
        </p:xfrm>
        <a:graphic>
          <a:graphicData uri="http://schemas.openxmlformats.org/presentationml/2006/ole">
            <p:oleObj spid="_x0000_s29698" name="Формула" r:id="rId3" imgW="876240" imgH="215640" progId="Equation.3">
              <p:embed/>
            </p:oleObj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1500166" y="4857760"/>
          <a:ext cx="1254125" cy="935038"/>
        </p:xfrm>
        <a:graphic>
          <a:graphicData uri="http://schemas.openxmlformats.org/presentationml/2006/ole">
            <p:oleObj spid="_x0000_s29699" name="Формула" r:id="rId4" imgW="622080" imgH="393480" progId="Equation.3">
              <p:embed/>
            </p:oleObj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/>
        </p:nvGraphicFramePr>
        <p:xfrm>
          <a:off x="5643570" y="4714884"/>
          <a:ext cx="1254125" cy="935038"/>
        </p:xfrm>
        <a:graphic>
          <a:graphicData uri="http://schemas.openxmlformats.org/presentationml/2006/ole">
            <p:oleObj spid="_x0000_s29700" name="Формула" r:id="rId5" imgW="622080" imgH="393480" progId="Equation.3">
              <p:embed/>
            </p:oleObj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5572132" y="3500438"/>
          <a:ext cx="1765300" cy="512762"/>
        </p:xfrm>
        <a:graphic>
          <a:graphicData uri="http://schemas.openxmlformats.org/presentationml/2006/ole">
            <p:oleObj spid="_x0000_s29701" name="Формула" r:id="rId6" imgW="876240" imgH="215640" progId="Equation.3">
              <p:embed/>
            </p:oleObj>
          </a:graphicData>
        </a:graphic>
      </p:graphicFrame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зад 21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1142976" y="4429132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Верно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8" name="Прямоугольная выноска 27"/>
          <p:cNvSpPr/>
          <p:nvPr/>
        </p:nvSpPr>
        <p:spPr>
          <a:xfrm>
            <a:off x="5214942" y="2928934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1142976" y="3000372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143504" y="428625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2910" y="350043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500063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7752" y="350043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57752" y="500063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8" grpId="1" animBg="1"/>
      <p:bldP spid="29" grpId="0" animBg="1"/>
      <p:bldP spid="30" grpId="0" animBg="1"/>
      <p:bldP spid="3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12. Найдите значение выражения 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286512" y="1928802"/>
            <a:ext cx="2524116" cy="52386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Ответ: ______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6000760" y="500042"/>
          <a:ext cx="1143008" cy="1143008"/>
        </p:xfrm>
        <a:graphic>
          <a:graphicData uri="http://schemas.openxmlformats.org/presentationml/2006/ole">
            <p:oleObj spid="_x0000_s30722" name="Формула" r:id="rId3" imgW="457200" imgH="41904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642910" y="2857496"/>
          <a:ext cx="7215238" cy="1146175"/>
        </p:xfrm>
        <a:graphic>
          <a:graphicData uri="http://schemas.openxmlformats.org/presentationml/2006/ole">
            <p:oleObj spid="_x0000_s30723" name="Формула" r:id="rId4" imgW="2869920" imgH="482400" progId="Equation.3">
              <p:embed/>
            </p:oleObj>
          </a:graphicData>
        </a:graphic>
      </p:graphicFrame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5715008" y="4929198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3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696200" cy="1143000"/>
          </a:xfrm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13. Укажите наименьшее целое число, не являющееся решением неравенства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4786322"/>
            <a:ext cx="5643602" cy="135732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Значит 3 - наименьшее целое число, не являющееся решением неравенства.                 </a:t>
            </a:r>
            <a:r>
              <a:rPr lang="ru-RU" sz="2400" b="1" dirty="0" smtClean="0">
                <a:solidFill>
                  <a:schemeClr val="tx2"/>
                </a:solidFill>
              </a:rPr>
              <a:t>Ответ: 3</a:t>
            </a:r>
          </a:p>
          <a:p>
            <a:pPr algn="ctr">
              <a:buNone/>
            </a:pPr>
            <a:endParaRPr lang="ru-RU" sz="2400" dirty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5214942" y="1071546"/>
          <a:ext cx="2970230" cy="512763"/>
        </p:xfrm>
        <a:graphic>
          <a:graphicData uri="http://schemas.openxmlformats.org/presentationml/2006/ole">
            <p:oleObj spid="_x0000_s31746" name="Формула" r:id="rId3" imgW="1295280" imgH="21564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714348" y="2571744"/>
          <a:ext cx="3429024" cy="2643206"/>
        </p:xfrm>
        <a:graphic>
          <a:graphicData uri="http://schemas.openxmlformats.org/presentationml/2006/ole">
            <p:oleObj spid="_x0000_s31747" name="Формула" r:id="rId4" imgW="1485720" imgH="1104840" progId="Equation.3">
              <p:embed/>
            </p:oleObj>
          </a:graphicData>
        </a:graphic>
      </p:graphicFrame>
      <p:sp>
        <p:nvSpPr>
          <p:cNvPr id="6" name="Содержимое 3"/>
          <p:cNvSpPr txBox="1">
            <a:spLocks/>
          </p:cNvSpPr>
          <p:nvPr/>
        </p:nvSpPr>
        <p:spPr bwMode="auto">
          <a:xfrm>
            <a:off x="6286512" y="192880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14. Используя график функции                        ,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 решите неравенство 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5715008" y="428604"/>
          <a:ext cx="1866900" cy="542925"/>
        </p:xfrm>
        <a:graphic>
          <a:graphicData uri="http://schemas.openxmlformats.org/presentationml/2006/ole">
            <p:oleObj spid="_x0000_s32770" name="Формула" r:id="rId3" imgW="927000" imgH="22860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4143372" y="928670"/>
          <a:ext cx="1404937" cy="482600"/>
        </p:xfrm>
        <a:graphic>
          <a:graphicData uri="http://schemas.openxmlformats.org/presentationml/2006/ole">
            <p:oleObj spid="_x0000_s32771" name="Формула" r:id="rId4" imgW="698400" imgH="203040" progId="Equation.3">
              <p:embed/>
            </p:oleObj>
          </a:graphicData>
        </a:graphic>
      </p:graphicFrame>
      <p:pic>
        <p:nvPicPr>
          <p:cNvPr id="6" name="Рисунок 5"/>
          <p:cNvPicPr/>
          <p:nvPr/>
        </p:nvPicPr>
        <p:blipFill>
          <a:blip r:embed="rId5"/>
          <a:srcRect l="82464" t="60357" r="4332" b="10622"/>
          <a:stretch>
            <a:fillRect/>
          </a:stretch>
        </p:blipFill>
        <p:spPr bwMode="auto">
          <a:xfrm>
            <a:off x="500034" y="2143116"/>
            <a:ext cx="2038360" cy="2864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868" y="285749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[-4;2]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00063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(-∞;4)U(2;∞)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16" y="278605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[-4;0]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86578" y="500063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Решений нет</a:t>
            </a:r>
            <a:endParaRPr lang="ru-RU" sz="2400" b="1" dirty="0"/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3143240" y="2071654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Верно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6572264" y="214311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3214678" y="4286232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6357950" y="428625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5000628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зад 19">
            <a:hlinkClick r:id="" action="ppaction://hlinkshowjump?jump=previousslide" highlightClick="1"/>
          </p:cNvPr>
          <p:cNvSpPr/>
          <p:nvPr/>
        </p:nvSpPr>
        <p:spPr>
          <a:xfrm>
            <a:off x="3857620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857488" y="285749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86050" y="500063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43636" y="278605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3636" y="500063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6962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+mn-lt"/>
              </a:rPr>
              <a:t>15. При каких значениях </a:t>
            </a:r>
            <a:r>
              <a:rPr lang="en-US" sz="2400" b="1" dirty="0" smtClean="0">
                <a:latin typeface="+mn-lt"/>
              </a:rPr>
              <a:t>x </a:t>
            </a:r>
            <a:r>
              <a:rPr lang="ru-RU" sz="2400" b="1" dirty="0" smtClean="0">
                <a:latin typeface="+mn-lt"/>
              </a:rPr>
              <a:t>имеет смысл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      выражение</a:t>
            </a:r>
            <a:endParaRPr lang="ru-RU" sz="2400" b="1" dirty="0">
              <a:latin typeface="+mn-lt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857356" y="3071810"/>
            <a:ext cx="4857784" cy="64294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выражение имеет смысл, если</a:t>
            </a:r>
            <a:endParaRPr lang="ru-RU" sz="2400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000100" y="2714620"/>
          <a:ext cx="773117" cy="1025525"/>
        </p:xfrm>
        <a:graphic>
          <a:graphicData uri="http://schemas.openxmlformats.org/presentationml/2006/ole">
            <p:oleObj spid="_x0000_s33794" name="Формула" r:id="rId3" imgW="330120" imgH="431640" progId="Equation.3">
              <p:embed/>
            </p:oleObj>
          </a:graphicData>
        </a:graphic>
      </p:graphicFrame>
      <p:sp>
        <p:nvSpPr>
          <p:cNvPr id="5" name="Содержимое 3"/>
          <p:cNvSpPr txBox="1">
            <a:spLocks/>
          </p:cNvSpPr>
          <p:nvPr/>
        </p:nvSpPr>
        <p:spPr bwMode="auto">
          <a:xfrm>
            <a:off x="6286512" y="192880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786050" y="3500438"/>
          <a:ext cx="1427163" cy="2232025"/>
        </p:xfrm>
        <a:graphic>
          <a:graphicData uri="http://schemas.openxmlformats.org/presentationml/2006/ole">
            <p:oleObj spid="_x0000_s33795" name="Формула" r:id="rId4" imgW="609480" imgH="939600" progId="Equation.3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143108" y="5715016"/>
          <a:ext cx="2222517" cy="512763"/>
        </p:xfrm>
        <a:graphic>
          <a:graphicData uri="http://schemas.openxmlformats.org/presentationml/2006/ole">
            <p:oleObj spid="_x0000_s33796" name="Формула" r:id="rId5" imgW="977760" imgH="215640" progId="Equation.3">
              <p:embed/>
            </p:oleObj>
          </a:graphicData>
        </a:graphic>
      </p:graphicFrame>
      <p:sp>
        <p:nvSpPr>
          <p:cNvPr id="11" name="Содержимое 3"/>
          <p:cNvSpPr txBox="1">
            <a:spLocks/>
          </p:cNvSpPr>
          <p:nvPr/>
        </p:nvSpPr>
        <p:spPr bwMode="auto">
          <a:xfrm>
            <a:off x="5357818" y="5500702"/>
            <a:ext cx="1285884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6429388" y="5500702"/>
          <a:ext cx="2222517" cy="512763"/>
        </p:xfrm>
        <a:graphic>
          <a:graphicData uri="http://schemas.openxmlformats.org/presentationml/2006/ole">
            <p:oleObj spid="_x0000_s33797" name="Формула" r:id="rId6" imgW="977760" imgH="215640" progId="Equation.3">
              <p:embed/>
            </p:oleObj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3143240" y="642918"/>
          <a:ext cx="773117" cy="1025525"/>
        </p:xfrm>
        <a:graphic>
          <a:graphicData uri="http://schemas.openxmlformats.org/presentationml/2006/ole">
            <p:oleObj spid="_x0000_s33798" name="Формула" r:id="rId7" imgW="330120" imgH="431640" progId="Equation.3">
              <p:embed/>
            </p:oleObj>
          </a:graphicData>
        </a:graphic>
      </p:graphicFrame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зад 14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072494" cy="1819300"/>
          </a:xfrm>
          <a:solidFill>
            <a:schemeClr val="bg1"/>
          </a:solidFill>
        </p:spPr>
        <p:txBody>
          <a:bodyPr/>
          <a:lstStyle/>
          <a:p>
            <a:r>
              <a:rPr lang="en-US" sz="2400" b="1" dirty="0" smtClean="0">
                <a:latin typeface="+mn-lt"/>
              </a:rPr>
              <a:t>16</a:t>
            </a:r>
            <a:r>
              <a:rPr lang="ru-RU" sz="2400" b="1" dirty="0" smtClean="0">
                <a:latin typeface="+mn-lt"/>
              </a:rPr>
              <a:t>.На графике показано колебание количества автомобилей на улицах в течение 12 часов в Москве и Московской области, по горизонтали отложено время, по вертикали – количество автомобилей в тысячах штук. 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00562" y="4071942"/>
          <a:ext cx="4500596" cy="17526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25149"/>
                <a:gridCol w="1125149"/>
                <a:gridCol w="1125149"/>
                <a:gridCol w="112514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4 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6.30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прибав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 тыс.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700 тыс.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500 тыс.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Московская обл.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700 тыс.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1100 тыс.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400 тыс.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r"/>
                      <a:r>
                        <a:rPr lang="ru-RU" dirty="0" smtClean="0"/>
                        <a:t>На сколько больше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 тыс.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/>
          <p:nvPr/>
        </p:nvPicPr>
        <p:blipFill>
          <a:blip r:embed="rId2"/>
          <a:srcRect l="13600" t="22908" r="52677" b="48106"/>
          <a:stretch>
            <a:fillRect/>
          </a:stretch>
        </p:blipFill>
        <p:spPr bwMode="auto">
          <a:xfrm>
            <a:off x="357158" y="2285992"/>
            <a:ext cx="414340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43504" y="1857364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На сколько больше прибавилось автомобилей в период с 4:00 до 6.30 в Москве, чем в Московской области?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8" y="585789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 100 тыс.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 bwMode="auto">
          <a:xfrm>
            <a:off x="5715008" y="585789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5357826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696200" cy="1500190"/>
          </a:xfrm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17. Из класса, в котором учатся 12 мальчиков и 8 девочек, выбирают по жребию одного дежурного. Какова вероятность того, что это будет мальчик?</a:t>
            </a:r>
            <a:endParaRPr lang="ru-RU" sz="2400" b="1" dirty="0">
              <a:latin typeface="+mn-lt"/>
            </a:endParaRPr>
          </a:p>
        </p:txBody>
      </p:sp>
      <p:sp>
        <p:nvSpPr>
          <p:cNvPr id="4" name="Содержимое 3"/>
          <p:cNvSpPr txBox="1">
            <a:spLocks/>
          </p:cNvSpPr>
          <p:nvPr/>
        </p:nvSpPr>
        <p:spPr bwMode="auto">
          <a:xfrm>
            <a:off x="5572132" y="192880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7" name="Содержимое 24"/>
          <p:cNvSpPr txBox="1">
            <a:spLocks/>
          </p:cNvSpPr>
          <p:nvPr/>
        </p:nvSpPr>
        <p:spPr bwMode="auto">
          <a:xfrm>
            <a:off x="1000100" y="3643314"/>
            <a:ext cx="77724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=12+8=20 – общее число исходов,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=12 – число благоприятных исходов,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Р(А)=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800" kern="0" dirty="0" smtClean="0"/>
              <a:t>                                             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0,6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000232" y="4572008"/>
          <a:ext cx="1000132" cy="714900"/>
        </p:xfrm>
        <a:graphic>
          <a:graphicData uri="http://schemas.openxmlformats.org/presentationml/2006/ole">
            <p:oleObj spid="_x0000_s34818" name="Формула" r:id="rId3" imgW="558720" imgH="393480" progId="Equation.3">
              <p:embed/>
            </p:oleObj>
          </a:graphicData>
        </a:graphic>
      </p:graphicFrame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188" y="188913"/>
            <a:ext cx="8075612" cy="792162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Инструкция по выполнению работы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435" name="Содержимое 5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8501121" cy="4929222"/>
          </a:xfrm>
          <a:solidFill>
            <a:schemeClr val="bg1"/>
          </a:solidFill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dirty="0" smtClean="0"/>
              <a:t>Данный тест-тренажер является интерактивным, т.е. вы можете проверить себя сразу после выполнения задания. 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/>
              <a:t>Порядок проверки:</a:t>
            </a:r>
          </a:p>
          <a:p>
            <a:r>
              <a:rPr lang="ru-RU" sz="2000" dirty="0" smtClean="0"/>
              <a:t>если к заданию приводятся варианты ответов (четыре ответа, из них верный только один), то надо нажать  </a:t>
            </a:r>
            <a:r>
              <a:rPr lang="ru-RU" sz="2000" b="1" dirty="0" smtClean="0"/>
              <a:t>номер выбранного ответа; </a:t>
            </a:r>
            <a:r>
              <a:rPr lang="ru-RU" sz="2000" dirty="0" smtClean="0"/>
              <a:t>при правильном ответе появится               ,            </a:t>
            </a:r>
          </a:p>
          <a:p>
            <a:pPr>
              <a:buNone/>
            </a:pPr>
            <a:r>
              <a:rPr lang="ru-RU" sz="2000" dirty="0" smtClean="0"/>
              <a:t>     при неправильном -                    (можно попробовать исправить ошибку);</a:t>
            </a:r>
          </a:p>
          <a:p>
            <a:r>
              <a:rPr lang="ru-RU" sz="2000" dirty="0" smtClean="0"/>
              <a:t>если к заданию не приводятся варианты ответов, то после выполнения задания для проверки правильности его выполнения нажмите                      .</a:t>
            </a:r>
          </a:p>
          <a:p>
            <a:pPr>
              <a:buFont typeface="Wingdings 2" pitchFamily="18" charset="2"/>
              <a:buNone/>
            </a:pPr>
            <a:r>
              <a:rPr lang="ru-RU" sz="2000" dirty="0" smtClean="0"/>
              <a:t>Для перехода к следующему заданию нажмите       .</a:t>
            </a:r>
            <a:endParaRPr lang="ru-RU" sz="2400" b="1" i="1" dirty="0" smtClean="0"/>
          </a:p>
          <a:p>
            <a:pPr>
              <a:buFont typeface="Wingdings 2" pitchFamily="18" charset="2"/>
              <a:buNone/>
            </a:pPr>
            <a:r>
              <a:rPr lang="ru-RU" sz="2000" dirty="0" smtClean="0"/>
              <a:t>Данный тест не ставит целью оценить ваши знания, постарайтесь быть честными, не открывайте ответы раньше, чем будет выполнено задание!  Проверьте свои силы! </a:t>
            </a:r>
            <a:r>
              <a:rPr lang="ru-RU" sz="2000" b="1" i="1" dirty="0" smtClean="0"/>
              <a:t>Желаю успеха!</a:t>
            </a:r>
            <a:endParaRPr lang="ru-RU" sz="2000" dirty="0" smtClean="0"/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4500570"/>
            <a:ext cx="1368152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10" name="Управляющая кнопка: далее 9">
            <a:hlinkClick r:id="" action="ppaction://noaction" highlightClick="1"/>
          </p:cNvPr>
          <p:cNvSpPr/>
          <p:nvPr/>
        </p:nvSpPr>
        <p:spPr>
          <a:xfrm>
            <a:off x="6072198" y="4786322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3143240" y="3214686"/>
            <a:ext cx="1214446" cy="357190"/>
          </a:xfrm>
          <a:prstGeom prst="wedgeRectCallout">
            <a:avLst>
              <a:gd name="adj1" fmla="val 65806"/>
              <a:gd name="adj2" fmla="val 45530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5715008" y="2857496"/>
            <a:ext cx="1071570" cy="357190"/>
          </a:xfrm>
          <a:prstGeom prst="wedgeRoundRectCallout">
            <a:avLst>
              <a:gd name="adj1" fmla="val 66024"/>
              <a:gd name="adj2" fmla="val 59870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Верно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696200" cy="114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+mn-lt"/>
              </a:rPr>
              <a:t>18. На каком из графиков изображён эскиз графика функции </a:t>
            </a:r>
            <a:endParaRPr lang="ru-RU" sz="2800" b="1" dirty="0">
              <a:latin typeface="+mn-lt"/>
            </a:endParaRP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143504" y="714356"/>
          <a:ext cx="1428760" cy="1034455"/>
        </p:xfrm>
        <a:graphic>
          <a:graphicData uri="http://schemas.openxmlformats.org/presentationml/2006/ole">
            <p:oleObj spid="_x0000_s25602" name="Формула" r:id="rId3" imgW="495000" imgH="393480" progId="Equation.3">
              <p:embed/>
            </p:oleObj>
          </a:graphicData>
        </a:graphic>
      </p:graphicFrame>
      <p:pic>
        <p:nvPicPr>
          <p:cNvPr id="5" name="Рисунок 4"/>
          <p:cNvPicPr/>
          <p:nvPr/>
        </p:nvPicPr>
        <p:blipFill>
          <a:blip r:embed="rId4"/>
          <a:srcRect l="54044" t="20166" r="29411" b="57996"/>
          <a:stretch>
            <a:fillRect/>
          </a:stretch>
        </p:blipFill>
        <p:spPr bwMode="auto">
          <a:xfrm>
            <a:off x="1714480" y="2000240"/>
            <a:ext cx="185738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/>
          <a:srcRect l="77026" t="19479" r="5872" b="58133"/>
          <a:stretch>
            <a:fillRect/>
          </a:stretch>
        </p:blipFill>
        <p:spPr bwMode="auto">
          <a:xfrm>
            <a:off x="1643042" y="4214818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4"/>
          <a:srcRect l="53743" t="41729" r="28743" b="35608"/>
          <a:stretch>
            <a:fillRect/>
          </a:stretch>
        </p:blipFill>
        <p:spPr bwMode="auto">
          <a:xfrm>
            <a:off x="5786446" y="2071678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4"/>
          <a:srcRect l="77129" t="42004" r="5872" b="36171"/>
          <a:stretch>
            <a:fillRect/>
          </a:stretch>
        </p:blipFill>
        <p:spPr bwMode="auto">
          <a:xfrm>
            <a:off x="5857884" y="4286256"/>
            <a:ext cx="192882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ая прямоугольная выноска 21"/>
          <p:cNvSpPr/>
          <p:nvPr/>
        </p:nvSpPr>
        <p:spPr>
          <a:xfrm>
            <a:off x="1214414" y="1928802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Верно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429256" y="2071678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1285852" y="4143380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ая выноска 24"/>
          <p:cNvSpPr/>
          <p:nvPr/>
        </p:nvSpPr>
        <p:spPr>
          <a:xfrm>
            <a:off x="5429256" y="392906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6" name="Управляющая кнопка: далее 25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зад 26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000100" y="2643182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0100" y="4714884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72066" y="2714620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3504" y="457200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19. Решите уравнение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4357686" y="857232"/>
          <a:ext cx="1601788" cy="482600"/>
        </p:xfrm>
        <a:graphic>
          <a:graphicData uri="http://schemas.openxmlformats.org/presentationml/2006/ole">
            <p:oleObj spid="_x0000_s35842" name="Формула" r:id="rId3" imgW="698400" imgH="203040" progId="Equation.3">
              <p:embed/>
            </p:oleObj>
          </a:graphicData>
        </a:graphic>
      </p:graphicFrame>
      <p:sp>
        <p:nvSpPr>
          <p:cNvPr id="5" name="Содержимое 3"/>
          <p:cNvSpPr txBox="1">
            <a:spLocks/>
          </p:cNvSpPr>
          <p:nvPr/>
        </p:nvSpPr>
        <p:spPr bwMode="auto">
          <a:xfrm>
            <a:off x="6286512" y="192880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928662" y="2786058"/>
          <a:ext cx="3378201" cy="2805113"/>
        </p:xfrm>
        <a:graphic>
          <a:graphicData uri="http://schemas.openxmlformats.org/presentationml/2006/ole">
            <p:oleObj spid="_x0000_s35843" name="Формула" r:id="rId4" imgW="1473120" imgH="1180800" progId="Equation.3">
              <p:embed/>
            </p:oleObj>
          </a:graphicData>
        </a:graphic>
      </p:graphicFrame>
      <p:sp>
        <p:nvSpPr>
          <p:cNvPr id="8" name="Содержимое 3"/>
          <p:cNvSpPr txBox="1">
            <a:spLocks/>
          </p:cNvSpPr>
          <p:nvPr/>
        </p:nvSpPr>
        <p:spPr bwMode="auto">
          <a:xfrm>
            <a:off x="5286380" y="5000636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0;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3; -3.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20. Решить неравенство                       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&lt; </a:t>
            </a:r>
            <a:r>
              <a:rPr lang="ru-RU" sz="2400" b="1" dirty="0" smtClean="0">
                <a:latin typeface="+mn-lt"/>
              </a:rPr>
              <a:t/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4500562" y="785794"/>
          <a:ext cx="2052648" cy="573088"/>
        </p:xfrm>
        <a:graphic>
          <a:graphicData uri="http://schemas.openxmlformats.org/presentationml/2006/ole">
            <p:oleObj spid="_x0000_s36866" name="Формула" r:id="rId3" imgW="825480" imgH="24120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715140" y="785794"/>
          <a:ext cx="1452562" cy="542925"/>
        </p:xfrm>
        <a:graphic>
          <a:graphicData uri="http://schemas.openxmlformats.org/presentationml/2006/ole">
            <p:oleObj spid="_x0000_s36867" name="Формула" r:id="rId4" imgW="583920" imgH="228600" progId="Equation.3">
              <p:embed/>
            </p:oleObj>
          </a:graphicData>
        </a:graphic>
      </p:graphicFrame>
      <p:sp>
        <p:nvSpPr>
          <p:cNvPr id="6" name="Содержимое 3"/>
          <p:cNvSpPr txBox="1">
            <a:spLocks/>
          </p:cNvSpPr>
          <p:nvPr/>
        </p:nvSpPr>
        <p:spPr bwMode="auto">
          <a:xfrm>
            <a:off x="6286512" y="192880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1214414" y="2928934"/>
          <a:ext cx="714380" cy="533445"/>
        </p:xfrm>
        <a:graphic>
          <a:graphicData uri="http://schemas.openxmlformats.org/presentationml/2006/ole">
            <p:oleObj spid="_x0000_s36868" name="Формула" r:id="rId5" imgW="291960" imgH="2286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85918" y="2928934"/>
            <a:ext cx="550072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&gt;3,5</a:t>
            </a:r>
            <a:r>
              <a:rPr lang="ru-RU" sz="2800" dirty="0" smtClean="0"/>
              <a:t>, так как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13&gt;12,25</a:t>
            </a:r>
            <a:r>
              <a:rPr lang="ru-RU" sz="2600" dirty="0" smtClean="0"/>
              <a:t>,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     следовательно,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&lt;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5500694" y="3286124"/>
          <a:ext cx="1571636" cy="933928"/>
        </p:xfrm>
        <a:graphic>
          <a:graphicData uri="http://schemas.openxmlformats.org/presentationml/2006/ole">
            <p:oleObj spid="_x0000_s36869" name="Формула" r:id="rId6" imgW="774360" imgH="482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43042" y="4286256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Откуда получаем: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2" name="Содержимое 3"/>
          <p:cNvSpPr txBox="1">
            <a:spLocks/>
          </p:cNvSpPr>
          <p:nvPr/>
        </p:nvSpPr>
        <p:spPr bwMode="auto">
          <a:xfrm>
            <a:off x="6072198" y="5214950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lang="ru-RU" sz="2400" b="1" dirty="0" smtClean="0">
                <a:solidFill>
                  <a:schemeClr val="tx2"/>
                </a:solidFill>
              </a:rPr>
              <a:t>: </a:t>
            </a:r>
            <a:r>
              <a:rPr lang="en-US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+mn-lt"/>
              </a:rPr>
              <a:t>21. В арифметической прогрессии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=16,  а</a:t>
            </a:r>
            <a:r>
              <a:rPr lang="ru-RU" sz="2400" b="1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=6</a:t>
            </a:r>
            <a:r>
              <a:rPr lang="ru-RU" sz="2400" b="1" dirty="0" smtClean="0">
                <a:latin typeface="+mn-lt"/>
              </a:rPr>
              <a:t>. Найдите число</a:t>
            </a:r>
            <a:r>
              <a:rPr lang="en-US" sz="2400" b="1" dirty="0" smtClean="0">
                <a:latin typeface="+mn-lt"/>
              </a:rPr>
              <a:t> </a:t>
            </a:r>
            <a:r>
              <a:rPr lang="ru-RU" sz="2400" b="1" dirty="0" smtClean="0">
                <a:latin typeface="+mn-lt"/>
              </a:rPr>
              <a:t>положительных членов этой прогрессии.</a:t>
            </a:r>
            <a:endParaRPr lang="ru-RU" sz="24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3357562"/>
            <a:ext cx="5786478" cy="300039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-1)∙(-5) &gt; 0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21-5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+ 5 &gt; 0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 -26</a:t>
            </a:r>
          </a:p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 5,2 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Учитывая, что</a:t>
            </a:r>
            <a:r>
              <a:rPr lang="ru-RU" sz="2400" dirty="0" smtClean="0"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cs typeface="Times New Roman" pitchFamily="18" charset="0"/>
              </a:rPr>
              <a:t>натуральное число, первые 5 членов арифметической прогрессии положительные.</a:t>
            </a:r>
            <a:endParaRPr lang="en-US" sz="2000" dirty="0" smtClean="0"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  <p:sp>
        <p:nvSpPr>
          <p:cNvPr id="4" name="Содержимое 3"/>
          <p:cNvSpPr txBox="1">
            <a:spLocks/>
          </p:cNvSpPr>
          <p:nvPr/>
        </p:nvSpPr>
        <p:spPr bwMode="auto">
          <a:xfrm>
            <a:off x="6286512" y="192880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571473" y="2571744"/>
          <a:ext cx="1953302" cy="3643338"/>
        </p:xfrm>
        <a:graphic>
          <a:graphicData uri="http://schemas.openxmlformats.org/presentationml/2006/ole">
            <p:oleObj spid="_x0000_s38914" name="Формула" r:id="rId3" imgW="838080" imgH="1638000" progId="Equation.3">
              <p:embed/>
            </p:oleObj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2928926" y="2500306"/>
          <a:ext cx="2786082" cy="929155"/>
        </p:xfrm>
        <a:graphic>
          <a:graphicData uri="http://schemas.openxmlformats.org/presentationml/2006/ole">
            <p:oleObj spid="_x0000_s38915" name="Формула" r:id="rId4" imgW="1307880" imgH="457200" progId="Equation.3">
              <p:embed/>
            </p:oleObj>
          </a:graphicData>
        </a:graphic>
      </p:graphicFrame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8286776" y="3357562"/>
          <a:ext cx="279400" cy="503237"/>
        </p:xfrm>
        <a:graphic>
          <a:graphicData uri="http://schemas.openxmlformats.org/presentationml/2006/ole">
            <p:oleObj spid="_x0000_s38916" name="Формула" r:id="rId5" imgW="114120" imgH="215640" progId="Equation.3">
              <p:embed/>
            </p:oleObj>
          </a:graphicData>
        </a:graphic>
      </p:graphicFrame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5357818" y="585789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lang="ru-RU" sz="2400" b="1" kern="0" dirty="0" smtClean="0">
                <a:solidFill>
                  <a:schemeClr val="tx2"/>
                </a:solidFill>
              </a:rPr>
              <a:t>5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3400"/>
            <a:ext cx="8143932" cy="1323964"/>
          </a:xfrm>
          <a:solidFill>
            <a:schemeClr val="bg1"/>
          </a:solidFill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22. Прямая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+mn-lt"/>
              </a:rPr>
              <a:t>касается окружности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+y</a:t>
            </a:r>
            <a:r>
              <a:rPr lang="en-US" sz="2400" b="1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=5</a:t>
            </a:r>
            <a:r>
              <a:rPr lang="ru-RU" sz="2400" b="1" dirty="0" smtClean="0">
                <a:latin typeface="+mn-lt"/>
              </a:rPr>
              <a:t> в точке с положительной абсциссой. Определите координаты точки касания.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02" y="1857364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1). Найдём значения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/>
              <a:t>, при которых система</a:t>
            </a:r>
          </a:p>
          <a:p>
            <a:r>
              <a:rPr lang="ru-RU" dirty="0" smtClean="0"/>
              <a:t>имеет единственное решение. </a:t>
            </a:r>
          </a:p>
          <a:p>
            <a:r>
              <a:rPr lang="ru-RU" dirty="0" smtClean="0"/>
              <a:t>Выполнив подстановку, получим уравнение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+(2x+b)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=5</a:t>
            </a:r>
            <a:r>
              <a:rPr lang="ru-RU" dirty="0" smtClean="0"/>
              <a:t>, то есть </a:t>
            </a:r>
            <a:r>
              <a:rPr lang="en-US" dirty="0" smtClean="0"/>
              <a:t>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+4xb+b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-5=0</a:t>
            </a:r>
            <a:r>
              <a:rPr lang="ru-RU" dirty="0" smtClean="0"/>
              <a:t>.</a:t>
            </a:r>
          </a:p>
          <a:p>
            <a:r>
              <a:rPr lang="ru-RU" dirty="0" smtClean="0"/>
              <a:t>2). Полученное уравнение имеет единственное решение, когда его дискриминант равен нулю. Имеем: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=(4b)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4∙5(b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4b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/>
              <a:t>. Решив уравнение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4b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/>
              <a:t>, получим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b=±5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cs typeface="Times New Roman" pitchFamily="18" charset="0"/>
              </a:rPr>
              <a:t>3). Таким образом, получили уравнения двух прямых, касающихся окружности: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y=2x+5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y=2x-5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Найдём абсциссы точек касания, подставив найденные значения </a:t>
            </a:r>
            <a:r>
              <a:rPr lang="en-US" dirty="0" smtClean="0">
                <a:cs typeface="Times New Roman" pitchFamily="18" charset="0"/>
              </a:rPr>
              <a:t>b </a:t>
            </a:r>
            <a:r>
              <a:rPr lang="ru-RU" dirty="0" smtClean="0">
                <a:cs typeface="Times New Roman" pitchFamily="18" charset="0"/>
              </a:rPr>
              <a:t>в уравнение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+4xb+b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-5=0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при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b=5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получим уравнение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+4x+4=0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cs typeface="Times New Roman" pitchFamily="18" charset="0"/>
              </a:rPr>
              <a:t>откуда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x=-2</a:t>
            </a:r>
            <a:r>
              <a:rPr lang="ru-RU" dirty="0" smtClean="0">
                <a:cs typeface="Times New Roman" pitchFamily="18" charset="0"/>
              </a:rPr>
              <a:t>, этот корень не удовлетворяет условию задачи;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cs typeface="Times New Roman" pitchFamily="18" charset="0"/>
              </a:rPr>
              <a:t>при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b=-5 </a:t>
            </a:r>
            <a:r>
              <a:rPr lang="ru-RU" dirty="0" smtClean="0">
                <a:cs typeface="Times New Roman" pitchFamily="18" charset="0"/>
              </a:rPr>
              <a:t>получим уравнение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4x+4=0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cs typeface="Times New Roman" pitchFamily="18" charset="0"/>
              </a:rPr>
              <a:t> откуда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x=2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cs typeface="Times New Roman" pitchFamily="18" charset="0"/>
              </a:rPr>
              <a:t>Найдём соответствующее значение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y:  y= 2x-5=2∙2-5=-1</a:t>
            </a:r>
            <a:r>
              <a:rPr lang="ru-RU" dirty="0" smtClean="0">
                <a:cs typeface="Times New Roman" pitchFamily="18" charset="0"/>
              </a:rPr>
              <a:t>. Координаты точки касания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(2; -1).                                                                           </a:t>
            </a:r>
            <a:r>
              <a:rPr lang="ru-RU" sz="2000" b="1" dirty="0" smtClean="0">
                <a:solidFill>
                  <a:schemeClr val="tx2"/>
                </a:solidFill>
                <a:cs typeface="Times New Roman" pitchFamily="18" charset="0"/>
              </a:rPr>
              <a:t>Ответ: (2;-1)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5500694" y="1643050"/>
          <a:ext cx="1320824" cy="772023"/>
        </p:xfrm>
        <a:graphic>
          <a:graphicData uri="http://schemas.openxmlformats.org/presentationml/2006/ole">
            <p:oleObj spid="_x0000_s40962" name="Формула" r:id="rId3" imgW="787320" imgH="48240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42910" y="1428736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6215074" y="1571612"/>
            <a:ext cx="2524116" cy="52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______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15370" cy="2571768"/>
          </a:xfrm>
          <a:solidFill>
            <a:schemeClr val="bg1"/>
          </a:solidFill>
        </p:spPr>
        <p:txBody>
          <a:bodyPr/>
          <a:lstStyle/>
          <a:p>
            <a:r>
              <a:rPr lang="ru-RU" sz="2300" b="1" dirty="0" smtClean="0">
                <a:latin typeface="+mn-lt"/>
              </a:rPr>
              <a:t>23. Из пункта А в пункт В, расстояние между которыми равно 8 км, одновременно вышли два лыжника. Скорость одного из них на 4 км/ч меньше скорости другого. Лыжник, который первым прибыл в пункт В, сразу же повернул обратно и встретил другого лыжника через 45 мин. После выхода из пункта А. На каком расстоянии из пункта В произошла встреча?</a:t>
            </a:r>
            <a:endParaRPr lang="ru-RU" sz="23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3071810"/>
            <a:ext cx="2071702" cy="428628"/>
          </a:xfrm>
        </p:spPr>
        <p:txBody>
          <a:bodyPr/>
          <a:lstStyle/>
          <a:p>
            <a:pPr>
              <a:buNone/>
            </a:pPr>
            <a:r>
              <a:rPr lang="ru-RU" sz="2300" b="1" dirty="0" smtClean="0">
                <a:solidFill>
                  <a:schemeClr val="tx2"/>
                </a:solidFill>
              </a:rPr>
              <a:t>Ответ: _____</a:t>
            </a:r>
            <a:endParaRPr lang="ru-RU" sz="2300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357554" y="4429132"/>
            <a:ext cx="2928958" cy="130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3786190"/>
          <a:ext cx="6858047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21684"/>
                <a:gridCol w="2200705"/>
                <a:gridCol w="1323788"/>
                <a:gridCol w="2011870"/>
              </a:tblGrid>
              <a:tr h="333377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Скорость (км/ч)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Время (ч)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Расстояние (км)</a:t>
                      </a:r>
                      <a:endParaRPr lang="ru-RU" sz="1600" dirty="0"/>
                    </a:p>
                  </a:txBody>
                  <a:tcPr/>
                </a:tc>
              </a:tr>
              <a:tr h="3333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лыжник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0,75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0,75∙</a:t>
                      </a:r>
                      <a:r>
                        <a:rPr lang="ru-RU" sz="1600" dirty="0" err="1" smtClean="0"/>
                        <a:t>х</a:t>
                      </a:r>
                      <a:endParaRPr lang="ru-RU" sz="1600" dirty="0"/>
                    </a:p>
                  </a:txBody>
                  <a:tcPr/>
                </a:tc>
              </a:tr>
              <a:tr h="3333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 лыжник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х+4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0,75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0,75∙(х+4)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1472" y="2928934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4929198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Получаем уравнение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0,75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+0,75(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+4)=16; 1,5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=13</a:t>
            </a:r>
            <a:r>
              <a:rPr lang="ru-RU" dirty="0" smtClean="0"/>
              <a:t>; </a:t>
            </a:r>
            <a:endParaRPr lang="ru-RU" dirty="0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5715008" y="4786322"/>
          <a:ext cx="635040" cy="566725"/>
        </p:xfrm>
        <a:graphic>
          <a:graphicData uri="http://schemas.openxmlformats.org/presentationml/2006/ole">
            <p:oleObj spid="_x0000_s39938" name="Формула" r:id="rId3" imgW="45720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0034" y="5357826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Расстояние, пройденное первым лыжником:</a:t>
            </a:r>
            <a:endParaRPr lang="ru-RU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5286380" y="5286388"/>
          <a:ext cx="1604962" cy="566737"/>
        </p:xfrm>
        <a:graphic>
          <a:graphicData uri="http://schemas.openxmlformats.org/presentationml/2006/ole">
            <p:oleObj spid="_x0000_s39939" name="Формула" r:id="rId4" imgW="1155600" imgH="3934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0034" y="5786454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Расстояние до пункта В равно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8 - 6,5 =1,5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6286512" y="5786454"/>
            <a:ext cx="207170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1,5</a:t>
            </a:r>
            <a:r>
              <a:rPr kumimoji="0" lang="ru-RU" sz="23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км</a:t>
            </a:r>
            <a:endParaRPr kumimoji="0" lang="ru-RU" sz="23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dirty="0" smtClean="0"/>
              <a:t> Итак, вы закончили 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 выполнение интерактивного теста ГИА по математике. 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Если у вас не всё получилось, значит есть над чем поработать!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Надеюсь, что этот тест помог вам в подготовке к ГИА по математике!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Желаю успехов на экзамене !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7358082" y="500042"/>
            <a:ext cx="1152525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Источники</a:t>
            </a:r>
            <a:r>
              <a:rPr lang="en-US" b="1" dirty="0" smtClean="0">
                <a:latin typeface="+mn-lt"/>
              </a:rPr>
              <a:t> </a:t>
            </a:r>
            <a:r>
              <a:rPr lang="ru-RU" b="1" dirty="0" smtClean="0">
                <a:latin typeface="+mn-lt"/>
              </a:rPr>
              <a:t>основного содержания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857364"/>
            <a:ext cx="7358114" cy="4014798"/>
          </a:xfrm>
        </p:spPr>
        <p:txBody>
          <a:bodyPr/>
          <a:lstStyle/>
          <a:p>
            <a:r>
              <a:rPr lang="ru-RU" sz="2400" dirty="0" smtClean="0"/>
              <a:t>Учебно-тренировочные и тематические тесты по математике. Базовый уровень. 9 класс. Государственная итоговая аттестация в новой форме./И.Н. Попова. – Издательство «Экзамен». – Москва, 2010</a:t>
            </a:r>
            <a:endParaRPr lang="en-US" sz="24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Источники иллюстраций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785926"/>
            <a:ext cx="7358114" cy="4014798"/>
          </a:xfrm>
        </p:spPr>
        <p:txBody>
          <a:bodyPr/>
          <a:lstStyle/>
          <a:p>
            <a:pPr>
              <a:buNone/>
            </a:pPr>
            <a:endParaRPr lang="ru-RU" sz="2000" dirty="0" smtClean="0">
              <a:hlinkClick r:id="rId2"/>
            </a:endParaRPr>
          </a:p>
          <a:p>
            <a:r>
              <a:rPr lang="en-US" sz="2000" dirty="0" smtClean="0">
                <a:hlinkClick r:id="rId3"/>
              </a:rPr>
              <a:t>http://gymnasium7.com/raspisanie-gia/</a:t>
            </a:r>
          </a:p>
          <a:p>
            <a:endParaRPr lang="en-US" sz="2000" dirty="0" smtClean="0">
              <a:hlinkClick r:id="rId3"/>
            </a:endParaRPr>
          </a:p>
          <a:p>
            <a:endParaRPr lang="en-US" sz="2000" dirty="0" smtClean="0">
              <a:hlinkClick r:id="rId3"/>
            </a:endParaRPr>
          </a:p>
          <a:p>
            <a:r>
              <a:rPr lang="en-US" sz="2000" dirty="0" smtClean="0">
                <a:hlinkClick r:id="rId3"/>
              </a:rPr>
              <a:t>http://images.yandex.ru/yandsearch?p=1&amp;text=%D0%BA%D0%B0%D1%80%D1%82%D0%B8%D0%BD%D0%BA%D0%B8%20%D0%BE%20%D0%93%D0%98%D0%90&amp;stype=image&amp;ed=1</a:t>
            </a:r>
            <a:endParaRPr lang="en-US" sz="2000" dirty="0" smtClean="0"/>
          </a:p>
          <a:p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4"/>
          <a:srcRect l="9460" t="42308" r="73821" b="40812"/>
          <a:stretch>
            <a:fillRect/>
          </a:stretch>
        </p:blipFill>
        <p:spPr bwMode="auto">
          <a:xfrm>
            <a:off x="500034" y="2071678"/>
            <a:ext cx="9937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H="1" flipV="1">
            <a:off x="500034" y="3286124"/>
            <a:ext cx="10001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3214678" y="6357958"/>
            <a:ext cx="2428892" cy="357190"/>
          </a:xfrm>
          <a:prstGeom prst="actionButtonBlank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Завершить работу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33400"/>
            <a:ext cx="8215370" cy="1143000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 Численность населения г. Кропоткина составляет 8,02∙10</a:t>
            </a:r>
            <a:r>
              <a:rPr lang="ru-RU" sz="2400" b="1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человек, а Москвы 1,04 ∙10</a:t>
            </a:r>
            <a:r>
              <a:rPr lang="ru-RU" sz="2400" b="1" baseline="30000" dirty="0" smtClean="0">
                <a:latin typeface="Arial" pitchFamily="34" charset="0"/>
                <a:cs typeface="Arial" pitchFamily="34" charset="0"/>
              </a:rPr>
              <a:t>7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 Во сколько раз численность населения г. Кропоткина меньше численности населения Москвы?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5852" y="250030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Примерно в 13 раз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4" y="4143380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Примерно в 13 000 раз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00694" y="2500306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Примерно в 130 раз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421481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Примерно в 1300 раз</a:t>
            </a:r>
            <a:endParaRPr lang="ru-RU" sz="2400" dirty="0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42910" y="242886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4143380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29190" y="250030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57752" y="421481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5214942" y="1857364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Верно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1000100" y="185736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ая выноска 24"/>
          <p:cNvSpPr/>
          <p:nvPr/>
        </p:nvSpPr>
        <p:spPr>
          <a:xfrm>
            <a:off x="1071538" y="3429000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5286380" y="364331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86742" cy="2247928"/>
          </a:xfrm>
          <a:solidFill>
            <a:schemeClr val="bg1"/>
          </a:solidFill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2. В таблице представлены итоги голосования по принятию решения в соответствии с полом голосовавших депутатов. Сколько процентов составляют мужчины, голосовавшие против принятия решения от общего количества голосовавших?</a:t>
            </a:r>
            <a:endParaRPr lang="ru-RU" sz="2400" b="1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2571744"/>
          <a:ext cx="7696200" cy="1112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565400"/>
                <a:gridCol w="2565400"/>
                <a:gridCol w="2565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ПРОТИВ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Женщины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Мужчины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57356" y="450057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46%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928794" y="571501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55%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450057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27%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571501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24%</a:t>
            </a:r>
            <a:endParaRPr lang="ru-RU" sz="2800" dirty="0"/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1571604" y="3857628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1571604" y="5143512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5857884" y="3929066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5715008" y="5143512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Верно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4414" y="4500570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4414" y="571501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29256" y="4500570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29256" y="571501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 Одна из точек, отмеченных на координатной прямой, соответствует числу          . Какая это точка?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6" name="Object 48"/>
          <p:cNvGraphicFramePr>
            <a:graphicFrameLocks noChangeAspect="1"/>
          </p:cNvGraphicFramePr>
          <p:nvPr/>
        </p:nvGraphicFramePr>
        <p:xfrm>
          <a:off x="5357818" y="857232"/>
          <a:ext cx="754224" cy="460368"/>
        </p:xfrm>
        <a:graphic>
          <a:graphicData uri="http://schemas.openxmlformats.org/presentationml/2006/ole">
            <p:oleObj spid="_x0000_s1026" name="Формула" r:id="rId3" imgW="317160" imgH="228600" progId="Equation.3">
              <p:embed/>
            </p:oleObj>
          </a:graphicData>
        </a:graphic>
      </p:graphicFrame>
      <p:pic>
        <p:nvPicPr>
          <p:cNvPr id="5" name="Рисунок 4"/>
          <p:cNvPicPr/>
          <p:nvPr/>
        </p:nvPicPr>
        <p:blipFill>
          <a:blip r:embed="rId4"/>
          <a:srcRect l="16195" t="72009" r="8119" b="8974"/>
          <a:stretch>
            <a:fillRect/>
          </a:stretch>
        </p:blipFill>
        <p:spPr bwMode="auto">
          <a:xfrm>
            <a:off x="1857356" y="1714488"/>
            <a:ext cx="5072098" cy="113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00166" y="3429000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Точка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Q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34" y="5000636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Точка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6446" y="3429000"/>
            <a:ext cx="2214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Точка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86414" y="5072074"/>
            <a:ext cx="2000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Точка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назад 18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429256" y="2714620"/>
            <a:ext cx="1500198" cy="428628"/>
          </a:xfrm>
          <a:prstGeom prst="wedgeRoundRectCallout">
            <a:avLst>
              <a:gd name="adj1" fmla="val -23651"/>
              <a:gd name="adj2" fmla="val 12178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01600">
              <a:schemeClr val="tx2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Верно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1214414" y="2786058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1214414" y="4286256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500694" y="4357694"/>
            <a:ext cx="1357322" cy="428628"/>
          </a:xfrm>
          <a:prstGeom prst="wedgeRectCallout">
            <a:avLst>
              <a:gd name="adj1" fmla="val -29139"/>
              <a:gd name="adj2" fmla="val 118025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Подумай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4348" y="3286124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4348" y="500063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628" y="3357562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0628" y="500063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86808" cy="1143000"/>
          </a:xfrm>
        </p:spPr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 Найдите значение выражения                  при х=-1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idx="1"/>
          </p:nvPr>
        </p:nvGraphicFramePr>
        <p:xfrm>
          <a:off x="5286380" y="642918"/>
          <a:ext cx="1500198" cy="823913"/>
        </p:xfrm>
        <a:graphic>
          <a:graphicData uri="http://schemas.openxmlformats.org/presentationml/2006/ole">
            <p:oleObj spid="_x0000_s2050" name="Формула" r:id="rId3" imgW="622080" imgH="393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185736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 ___________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571744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2051" name="Object 2"/>
          <p:cNvGraphicFramePr>
            <a:graphicFrameLocks noChangeAspect="1"/>
          </p:cNvGraphicFramePr>
          <p:nvPr/>
        </p:nvGraphicFramePr>
        <p:xfrm>
          <a:off x="571472" y="3357562"/>
          <a:ext cx="7951811" cy="913428"/>
        </p:xfrm>
        <a:graphic>
          <a:graphicData uri="http://schemas.openxmlformats.org/presentationml/2006/ole">
            <p:oleObj spid="_x0000_s2051" name="Формула" r:id="rId4" imgW="346680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86446" y="528638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</a:t>
            </a:r>
            <a:r>
              <a:rPr lang="en-US" sz="2400" b="1" dirty="0" smtClean="0">
                <a:solidFill>
                  <a:schemeClr val="tx2"/>
                </a:solidFill>
              </a:rPr>
              <a:t> 0</a:t>
            </a:r>
            <a:r>
              <a:rPr lang="ru-RU" sz="2400" b="1" dirty="0" smtClean="0">
                <a:solidFill>
                  <a:schemeClr val="tx2"/>
                </a:solidFill>
              </a:rPr>
              <a:t>,9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72560" cy="1752592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5. Время, за которое тело падает с высоты, выражается формулой          , где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– ускорение свободного падения. Выразите из формулы высоту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428868"/>
            <a:ext cx="2738430" cy="71438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Ответ: ________</a:t>
            </a:r>
            <a:endParaRPr lang="ru-RU" dirty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929058" y="1142984"/>
          <a:ext cx="829918" cy="815962"/>
        </p:xfrm>
        <a:graphic>
          <a:graphicData uri="http://schemas.openxmlformats.org/presentationml/2006/ole">
            <p:oleObj spid="_x0000_s3074" name="Формула" r:id="rId3" imgW="545760" imgH="46980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1472" y="3286124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571604" y="4000504"/>
          <a:ext cx="5715040" cy="1214446"/>
        </p:xfrm>
        <a:graphic>
          <a:graphicData uri="http://schemas.openxmlformats.org/presentationml/2006/ole">
            <p:oleObj spid="_x0000_s3075" name="Формула" r:id="rId4" imgW="2616120" imgH="4698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29124" y="5357826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Ответ: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5572132" y="5072074"/>
          <a:ext cx="1109662" cy="1082675"/>
        </p:xfrm>
        <a:graphic>
          <a:graphicData uri="http://schemas.openxmlformats.org/presentationml/2006/ole">
            <p:oleObj spid="_x0000_s3076" name="Формула" r:id="rId5" imgW="507960" imgH="419040" progId="Equation.3">
              <p:embed/>
            </p:oleObj>
          </a:graphicData>
        </a:graphic>
      </p:graphicFrame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6. Вычислите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995613" y="500063"/>
          <a:ext cx="1125537" cy="1058862"/>
        </p:xfrm>
        <a:graphic>
          <a:graphicData uri="http://schemas.openxmlformats.org/presentationml/2006/ole">
            <p:oleObj spid="_x0000_s23554" name="Формула" r:id="rId3" imgW="558720" imgH="444240" progId="Equation.3">
              <p:embed/>
            </p:oleObj>
          </a:graphicData>
        </a:graphic>
      </p:graphicFrame>
      <p:sp>
        <p:nvSpPr>
          <p:cNvPr id="9" name="Скругленная прямоугольная выноска 8"/>
          <p:cNvSpPr/>
          <p:nvPr/>
        </p:nvSpPr>
        <p:spPr>
          <a:xfrm>
            <a:off x="1714480" y="2000240"/>
            <a:ext cx="1071570" cy="357190"/>
          </a:xfrm>
          <a:prstGeom prst="wedgeRoundRectCallout">
            <a:avLst>
              <a:gd name="adj1" fmla="val -19309"/>
              <a:gd name="adj2" fmla="val 12649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effectLst>
            <a:glow rad="101600">
              <a:schemeClr val="accent5">
                <a:lumMod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Верно</a:t>
            </a:r>
            <a:endParaRPr lang="ru-RU" b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5929322" y="2214554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643042" y="3857628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5929322" y="3929066"/>
            <a:ext cx="1285884" cy="357190"/>
          </a:xfrm>
          <a:prstGeom prst="wedgeRectCallout">
            <a:avLst>
              <a:gd name="adj1" fmla="val -20833"/>
              <a:gd name="adj2" fmla="val 140214"/>
            </a:avLst>
          </a:prstGeom>
          <a:solidFill>
            <a:schemeClr val="accent3">
              <a:lumMod val="85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Подумай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2143108" y="2571744"/>
          <a:ext cx="460375" cy="936625"/>
        </p:xfrm>
        <a:graphic>
          <a:graphicData uri="http://schemas.openxmlformats.org/presentationml/2006/ole">
            <p:oleObj spid="_x0000_s23555" name="Формула" r:id="rId4" imgW="228600" imgH="393480" progId="Equation.3">
              <p:embed/>
            </p:oleObj>
          </a:graphicData>
        </a:graphic>
      </p:graphicFrame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2143108" y="4357694"/>
          <a:ext cx="500066" cy="1017376"/>
        </p:xfrm>
        <a:graphic>
          <a:graphicData uri="http://schemas.openxmlformats.org/presentationml/2006/ole">
            <p:oleObj spid="_x0000_s23556" name="Формула" r:id="rId5" imgW="228600" imgH="393480" progId="Equation.3">
              <p:embed/>
            </p:oleObj>
          </a:graphicData>
        </a:graphic>
      </p:graphicFrame>
      <p:graphicFrame>
        <p:nvGraphicFramePr>
          <p:cNvPr id="15" name="Object 2"/>
          <p:cNvGraphicFramePr>
            <a:graphicFrameLocks noChangeAspect="1"/>
          </p:cNvGraphicFramePr>
          <p:nvPr/>
        </p:nvGraphicFramePr>
        <p:xfrm>
          <a:off x="6357950" y="2786058"/>
          <a:ext cx="485775" cy="936625"/>
        </p:xfrm>
        <a:graphic>
          <a:graphicData uri="http://schemas.openxmlformats.org/presentationml/2006/ole">
            <p:oleObj spid="_x0000_s23557" name="Формула" r:id="rId6" imgW="241200" imgH="393480" progId="Equation.3">
              <p:embed/>
            </p:oleObj>
          </a:graphicData>
        </a:graphic>
      </p:graphicFrame>
      <p:graphicFrame>
        <p:nvGraphicFramePr>
          <p:cNvPr id="16" name="Object 2"/>
          <p:cNvGraphicFramePr>
            <a:graphicFrameLocks noChangeAspect="1"/>
          </p:cNvGraphicFramePr>
          <p:nvPr/>
        </p:nvGraphicFramePr>
        <p:xfrm>
          <a:off x="6429388" y="4429132"/>
          <a:ext cx="384175" cy="889000"/>
        </p:xfrm>
        <a:graphic>
          <a:graphicData uri="http://schemas.openxmlformats.org/presentationml/2006/ole">
            <p:oleObj spid="_x0000_s23558" name="Формула" r:id="rId7" imgW="215640" imgH="393480" progId="Equation.3">
              <p:embed/>
            </p:oleObj>
          </a:graphicData>
        </a:graphic>
      </p:graphicFrame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357290" y="278605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1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4500570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2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3570" y="2857496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3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43570" y="4572008"/>
            <a:ext cx="571504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latin typeface="+mn-lt"/>
              </a:rPr>
              <a:t>7</a:t>
            </a:r>
            <a:r>
              <a:rPr lang="ru-RU" sz="2400" b="1" dirty="0" smtClean="0">
                <a:latin typeface="+mn-lt"/>
              </a:rPr>
              <a:t>. Упростите выражение 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785926"/>
            <a:ext cx="3381372" cy="595306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Ответ: _________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4786314" y="500042"/>
          <a:ext cx="1662113" cy="1028700"/>
        </p:xfrm>
        <a:graphic>
          <a:graphicData uri="http://schemas.openxmlformats.org/presentationml/2006/ole">
            <p:oleObj spid="_x0000_s24578" name="Формула" r:id="rId3" imgW="825480" imgH="43164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7224" y="2571744"/>
            <a:ext cx="1785950" cy="50006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785786" y="3643314"/>
          <a:ext cx="3656013" cy="1028700"/>
        </p:xfrm>
        <a:graphic>
          <a:graphicData uri="http://schemas.openxmlformats.org/presentationml/2006/ole">
            <p:oleObj spid="_x0000_s24579" name="Формула" r:id="rId4" imgW="1815840" imgH="431640" progId="Equation.3">
              <p:embed/>
            </p:oleObj>
          </a:graphicData>
        </a:graphic>
      </p:graphicFrame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2428860" y="4857760"/>
            <a:ext cx="1643074" cy="59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1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4786314" y="6357958"/>
            <a:ext cx="714380" cy="357190"/>
          </a:xfrm>
          <a:prstGeom prst="actionButtonForwardNext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643306" y="6357958"/>
            <a:ext cx="714380" cy="357190"/>
          </a:xfrm>
          <a:prstGeom prst="actionButtonBackPrevious">
            <a:avLst/>
          </a:prstGeom>
          <a:effectLst>
            <a:glow rad="101600">
              <a:schemeClr val="accent5">
                <a:lumMod val="25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презентация</Template>
  <TotalTime>1109</TotalTime>
  <Words>1309</Words>
  <Application>Microsoft Office PowerPoint</Application>
  <PresentationFormat>Экран (4:3)</PresentationFormat>
  <Paragraphs>256</Paragraphs>
  <Slides>28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Студия</vt:lpstr>
      <vt:lpstr>Формула</vt:lpstr>
      <vt:lpstr>Интерактивный тест-тренажер для подготовки к ГИА по математике</vt:lpstr>
      <vt:lpstr>Инструкция по выполнению работы</vt:lpstr>
      <vt:lpstr>1. Численность населения г. Кропоткина составляет 8,02∙104 человек, а Москвы 1,04 ∙107 . Во сколько раз численность населения г. Кропоткина меньше численности населения Москвы? </vt:lpstr>
      <vt:lpstr>2. В таблице представлены итоги голосования по принятию решения в соответствии с полом голосовавших депутатов. Сколько процентов составляют мужчины, голосовавшие против принятия решения от общего количества голосовавших?</vt:lpstr>
      <vt:lpstr>3. Одна из точек, отмеченных на координатной прямой, соответствует числу          . Какая это точка?</vt:lpstr>
      <vt:lpstr>      4. Найдите значение выражения                  при х=-1  </vt:lpstr>
      <vt:lpstr>5. Время, за которое тело падает с высоты, выражается формулой          , где g – ускорение свободного падения. Выразите из формулы высоту h.</vt:lpstr>
      <vt:lpstr>6. Вычислите </vt:lpstr>
      <vt:lpstr>7. Упростите выражение  </vt:lpstr>
      <vt:lpstr>8. Найдите среди чисел равные  </vt:lpstr>
      <vt:lpstr>9. Решите уравнение  </vt:lpstr>
      <vt:lpstr>10. Укажите соответствующее утверждение для каждой системы: </vt:lpstr>
      <vt:lpstr>11. Велосипедист доехал от дома до станции под горку за 2 часа. На обратную дорогу от станции до дома он затратил 3 часа. Скорость на обратном пути была на 2 км/ч меньше. Чему равно расстояние от дома до станции? Выберите соответствующее уравнение, если расстояние от дома до станции х км.</vt:lpstr>
      <vt:lpstr>12. Найдите значение выражения  </vt:lpstr>
      <vt:lpstr>13. Укажите наименьшее целое число, не являющееся решением неравенства </vt:lpstr>
      <vt:lpstr>14. Используя график функции                        ,  решите неравенство  </vt:lpstr>
      <vt:lpstr>15. При каких значениях x имеет смысл       выражение</vt:lpstr>
      <vt:lpstr>16.На графике показано колебание количества автомобилей на улицах в течение 12 часов в Москве и Московской области, по горизонтали отложено время, по вертикали – количество автомобилей в тысячах штук. </vt:lpstr>
      <vt:lpstr>17. Из класса, в котором учатся 12 мальчиков и 8 девочек, выбирают по жребию одного дежурного. Какова вероятность того, что это будет мальчик?</vt:lpstr>
      <vt:lpstr>18. На каком из графиков изображён эскиз графика функции </vt:lpstr>
      <vt:lpstr>19. Решите уравнение </vt:lpstr>
      <vt:lpstr>20. Решить неравенство                        &lt;  </vt:lpstr>
      <vt:lpstr>21. В арифметической прогрессии a2=16,  а4=6. Найдите число положительных членов этой прогрессии.</vt:lpstr>
      <vt:lpstr>22. Прямая y=2x+b касается окружности x2+y2=5 в точке с положительной абсциссой. Определите координаты точки касания. </vt:lpstr>
      <vt:lpstr>23. Из пункта А в пункт В, расстояние между которыми равно 8 км, одновременно вышли два лыжника. Скорость одного из них на 4 км/ч меньше скорости другого. Лыжник, который первым прибыл в пункт В, сразу же повернул обратно и встретил другого лыжника через 45 мин. После выхода из пункта А. На каком расстоянии из пункта В произошла встреча?</vt:lpstr>
      <vt:lpstr>Заключение</vt:lpstr>
      <vt:lpstr>Источники основного содержания</vt:lpstr>
      <vt:lpstr>Источники иллюстраций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тест ГИА по математике  9 класс</dc:title>
  <dc:creator>Comp</dc:creator>
  <cp:lastModifiedBy>Comp</cp:lastModifiedBy>
  <cp:revision>121</cp:revision>
  <dcterms:created xsi:type="dcterms:W3CDTF">2011-05-20T13:14:43Z</dcterms:created>
  <dcterms:modified xsi:type="dcterms:W3CDTF">2011-05-22T12:11:02Z</dcterms:modified>
</cp:coreProperties>
</file>