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12A00A4-C154-40E2-9EF6-07E0C52E4073}">
          <p14:sldIdLst>
            <p14:sldId id="260"/>
            <p14:sldId id="25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 varScale="1">
        <p:scale>
          <a:sx n="108" d="100"/>
          <a:sy n="108" d="100"/>
        </p:scale>
        <p:origin x="-17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1" y="4723695"/>
            <a:ext cx="2016223" cy="1704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06817">
            <a:off x="7467890" y="4971946"/>
            <a:ext cx="1428774" cy="1207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1840" flipH="1">
            <a:off x="6986909" y="4160800"/>
            <a:ext cx="963542" cy="81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0" y="764702"/>
            <a:ext cx="9231884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Магический квадрат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методика мгновенной проверки знаний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теме </a:t>
            </a:r>
          </a:p>
          <a:p>
            <a:pPr algn="ctr"/>
            <a:r>
              <a:rPr lang="ru-RU" sz="4800" b="1" dirty="0" smtClean="0">
                <a:ln w="19050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«НЕ с различными частями речи»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23147" y="5846488"/>
            <a:ext cx="41865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Автор-разработчик </a:t>
            </a:r>
            <a:r>
              <a:rPr lang="ru-RU" b="1" i="1" dirty="0" err="1" smtClean="0">
                <a:solidFill>
                  <a:srgbClr val="002060"/>
                </a:solidFill>
              </a:rPr>
              <a:t>Мокрышева</a:t>
            </a:r>
            <a:r>
              <a:rPr lang="ru-RU" b="1" i="1" dirty="0" smtClean="0">
                <a:solidFill>
                  <a:srgbClr val="002060"/>
                </a:solidFill>
              </a:rPr>
              <a:t> Н.А.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 Новый Уренгой.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2011г.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48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Овал 132"/>
          <p:cNvSpPr/>
          <p:nvPr/>
        </p:nvSpPr>
        <p:spPr>
          <a:xfrm>
            <a:off x="5578475" y="6092825"/>
            <a:ext cx="2881957" cy="4064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 smtClean="0">
                <a:solidFill>
                  <a:srgbClr val="FFFF00"/>
                </a:solidFill>
              </a:rPr>
              <a:t>Ответ готов</a:t>
            </a:r>
            <a:endParaRPr lang="ru-RU" b="1" i="1" dirty="0">
              <a:solidFill>
                <a:srgbClr val="FFFF00"/>
              </a:solidFill>
            </a:endParaRPr>
          </a:p>
        </p:txBody>
      </p:sp>
      <p:grpSp>
        <p:nvGrpSpPr>
          <p:cNvPr id="5123" name="Группа 69"/>
          <p:cNvGrpSpPr>
            <a:grpSpLocks/>
          </p:cNvGrpSpPr>
          <p:nvPr/>
        </p:nvGrpSpPr>
        <p:grpSpPr bwMode="auto">
          <a:xfrm>
            <a:off x="5484813" y="2544763"/>
            <a:ext cx="2870200" cy="2914650"/>
            <a:chOff x="5488332" y="2544743"/>
            <a:chExt cx="2870573" cy="2915059"/>
          </a:xfrm>
        </p:grpSpPr>
        <p:grpSp>
          <p:nvGrpSpPr>
            <p:cNvPr id="5167" name="Группа 39"/>
            <p:cNvGrpSpPr>
              <a:grpSpLocks/>
            </p:cNvGrpSpPr>
            <p:nvPr/>
          </p:nvGrpSpPr>
          <p:grpSpPr bwMode="auto">
            <a:xfrm>
              <a:off x="5488332" y="2544743"/>
              <a:ext cx="2870573" cy="576064"/>
              <a:chOff x="395536" y="1621749"/>
              <a:chExt cx="2870573" cy="576064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395536" y="1621749"/>
                <a:ext cx="576337" cy="5763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971873" y="1621749"/>
                <a:ext cx="576338" cy="5763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1548211" y="1621749"/>
                <a:ext cx="574750" cy="5763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2113434" y="1621749"/>
                <a:ext cx="576337" cy="5763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2689771" y="1621749"/>
                <a:ext cx="576338" cy="5763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</p:grpSp>
        <p:grpSp>
          <p:nvGrpSpPr>
            <p:cNvPr id="5168" name="Группа 45"/>
            <p:cNvGrpSpPr>
              <a:grpSpLocks/>
            </p:cNvGrpSpPr>
            <p:nvPr/>
          </p:nvGrpSpPr>
          <p:grpSpPr bwMode="auto">
            <a:xfrm>
              <a:off x="5488332" y="3120807"/>
              <a:ext cx="2870573" cy="576064"/>
              <a:chOff x="395536" y="1621749"/>
              <a:chExt cx="2870573" cy="576064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395536" y="1622028"/>
                <a:ext cx="576337" cy="5763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971873" y="1622028"/>
                <a:ext cx="576338" cy="5763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1548211" y="1622028"/>
                <a:ext cx="574750" cy="5763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2113434" y="1622028"/>
                <a:ext cx="576337" cy="5763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2689771" y="1622028"/>
                <a:ext cx="576338" cy="5763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</p:grpSp>
        <p:grpSp>
          <p:nvGrpSpPr>
            <p:cNvPr id="5169" name="Группа 51"/>
            <p:cNvGrpSpPr>
              <a:grpSpLocks/>
            </p:cNvGrpSpPr>
            <p:nvPr/>
          </p:nvGrpSpPr>
          <p:grpSpPr bwMode="auto">
            <a:xfrm>
              <a:off x="5488332" y="3696871"/>
              <a:ext cx="2870573" cy="576064"/>
              <a:chOff x="395536" y="1621749"/>
              <a:chExt cx="2870573" cy="576064"/>
            </a:xfrm>
          </p:grpSpPr>
          <p:sp>
            <p:nvSpPr>
              <p:cNvPr id="53" name="Прямоугольник 52"/>
              <p:cNvSpPr/>
              <p:nvPr/>
            </p:nvSpPr>
            <p:spPr>
              <a:xfrm>
                <a:off x="395536" y="1622308"/>
                <a:ext cx="576337" cy="5747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971873" y="1622308"/>
                <a:ext cx="576338" cy="5747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55" name="Прямоугольник 54"/>
              <p:cNvSpPr/>
              <p:nvPr/>
            </p:nvSpPr>
            <p:spPr>
              <a:xfrm>
                <a:off x="1548211" y="1622308"/>
                <a:ext cx="574750" cy="5747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2113434" y="1622308"/>
                <a:ext cx="576337" cy="5747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57" name="Прямоугольник 56"/>
              <p:cNvSpPr/>
              <p:nvPr/>
            </p:nvSpPr>
            <p:spPr>
              <a:xfrm>
                <a:off x="2689771" y="1622308"/>
                <a:ext cx="576338" cy="5747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</p:grpSp>
        <p:grpSp>
          <p:nvGrpSpPr>
            <p:cNvPr id="5170" name="Группа 57"/>
            <p:cNvGrpSpPr>
              <a:grpSpLocks/>
            </p:cNvGrpSpPr>
            <p:nvPr/>
          </p:nvGrpSpPr>
          <p:grpSpPr bwMode="auto">
            <a:xfrm>
              <a:off x="5488332" y="4285859"/>
              <a:ext cx="2870573" cy="576064"/>
              <a:chOff x="395536" y="1621749"/>
              <a:chExt cx="2870573" cy="576064"/>
            </a:xfrm>
          </p:grpSpPr>
          <p:sp>
            <p:nvSpPr>
              <p:cNvPr id="59" name="Прямоугольник 58"/>
              <p:cNvSpPr/>
              <p:nvPr/>
            </p:nvSpPr>
            <p:spPr>
              <a:xfrm>
                <a:off x="395536" y="1622364"/>
                <a:ext cx="576337" cy="5747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60" name="Прямоугольник 59"/>
              <p:cNvSpPr/>
              <p:nvPr/>
            </p:nvSpPr>
            <p:spPr>
              <a:xfrm>
                <a:off x="971873" y="1622364"/>
                <a:ext cx="576338" cy="5747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61" name="Прямоугольник 60"/>
              <p:cNvSpPr/>
              <p:nvPr/>
            </p:nvSpPr>
            <p:spPr>
              <a:xfrm>
                <a:off x="1548211" y="1622364"/>
                <a:ext cx="574750" cy="5747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2113434" y="1622364"/>
                <a:ext cx="576337" cy="5747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2689771" y="1622364"/>
                <a:ext cx="576338" cy="57475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</p:grpSp>
        <p:grpSp>
          <p:nvGrpSpPr>
            <p:cNvPr id="5171" name="Группа 63"/>
            <p:cNvGrpSpPr>
              <a:grpSpLocks/>
            </p:cNvGrpSpPr>
            <p:nvPr/>
          </p:nvGrpSpPr>
          <p:grpSpPr bwMode="auto">
            <a:xfrm>
              <a:off x="5488332" y="4883738"/>
              <a:ext cx="2870573" cy="576064"/>
              <a:chOff x="395536" y="1621749"/>
              <a:chExt cx="2870573" cy="576064"/>
            </a:xfrm>
          </p:grpSpPr>
          <p:sp>
            <p:nvSpPr>
              <p:cNvPr id="65" name="Прямоугольник 64"/>
              <p:cNvSpPr/>
              <p:nvPr/>
            </p:nvSpPr>
            <p:spPr>
              <a:xfrm>
                <a:off x="395536" y="1621469"/>
                <a:ext cx="576337" cy="5763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>
                <a:off x="971873" y="1621469"/>
                <a:ext cx="576338" cy="5763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67" name="Прямоугольник 66"/>
              <p:cNvSpPr/>
              <p:nvPr/>
            </p:nvSpPr>
            <p:spPr>
              <a:xfrm>
                <a:off x="1548211" y="1621469"/>
                <a:ext cx="574750" cy="5763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68" name="Прямоугольник 67"/>
              <p:cNvSpPr/>
              <p:nvPr/>
            </p:nvSpPr>
            <p:spPr>
              <a:xfrm>
                <a:off x="2113434" y="1621469"/>
                <a:ext cx="576337" cy="5763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2689771" y="1621469"/>
                <a:ext cx="576338" cy="576344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</p:grpSp>
      </p:grpSp>
      <p:sp>
        <p:nvSpPr>
          <p:cNvPr id="97" name="Прямоугольник 96"/>
          <p:cNvSpPr/>
          <p:nvPr/>
        </p:nvSpPr>
        <p:spPr>
          <a:xfrm>
            <a:off x="5486400" y="2544763"/>
            <a:ext cx="576263" cy="5762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6062663" y="2544763"/>
            <a:ext cx="576262" cy="5762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6638925" y="2544763"/>
            <a:ext cx="576263" cy="5762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3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7205663" y="2544763"/>
            <a:ext cx="576262" cy="5762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4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7781925" y="2544763"/>
            <a:ext cx="574675" cy="5762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5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486400" y="3121025"/>
            <a:ext cx="576263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6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6062663" y="3121025"/>
            <a:ext cx="576262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7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6638925" y="3121025"/>
            <a:ext cx="576263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8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7205663" y="3121025"/>
            <a:ext cx="576262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9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7781925" y="3121025"/>
            <a:ext cx="574675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10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5486400" y="3697288"/>
            <a:ext cx="576263" cy="5762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11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062663" y="3697288"/>
            <a:ext cx="576262" cy="5762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12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6638925" y="3697288"/>
            <a:ext cx="576263" cy="5762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13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7205663" y="3697288"/>
            <a:ext cx="576262" cy="5762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14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7781925" y="3697288"/>
            <a:ext cx="574675" cy="5762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15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486400" y="4286250"/>
            <a:ext cx="576263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16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6062663" y="4286250"/>
            <a:ext cx="576262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17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6638925" y="4286250"/>
            <a:ext cx="576263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18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7205663" y="4286250"/>
            <a:ext cx="576262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19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7781925" y="4286250"/>
            <a:ext cx="574675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20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486400" y="4883150"/>
            <a:ext cx="576263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21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062663" y="4883150"/>
            <a:ext cx="576262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22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6638925" y="4883150"/>
            <a:ext cx="576263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23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7205663" y="4883150"/>
            <a:ext cx="576262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24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781925" y="4883150"/>
            <a:ext cx="574675" cy="5762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</a:rPr>
              <a:t>25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>
            <a:off x="7331075" y="5003800"/>
            <a:ext cx="325438" cy="334963"/>
          </a:xfrm>
          <a:prstGeom prst="star5">
            <a:avLst/>
          </a:prstGeom>
          <a:solidFill>
            <a:srgbClr val="FFFF00"/>
          </a:solidFill>
          <a:ln>
            <a:solidFill>
              <a:srgbClr val="B80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" name="5-конечная звезда 101"/>
          <p:cNvSpPr/>
          <p:nvPr/>
        </p:nvSpPr>
        <p:spPr>
          <a:xfrm>
            <a:off x="7904163" y="3149600"/>
            <a:ext cx="325437" cy="333375"/>
          </a:xfrm>
          <a:prstGeom prst="star5">
            <a:avLst/>
          </a:prstGeom>
          <a:solidFill>
            <a:srgbClr val="FFFF00"/>
          </a:solidFill>
          <a:ln>
            <a:solidFill>
              <a:srgbClr val="B80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3" name="5-конечная звезда 102"/>
          <p:cNvSpPr/>
          <p:nvPr/>
        </p:nvSpPr>
        <p:spPr>
          <a:xfrm>
            <a:off x="6186488" y="4392613"/>
            <a:ext cx="325437" cy="333375"/>
          </a:xfrm>
          <a:prstGeom prst="star5">
            <a:avLst/>
          </a:prstGeom>
          <a:solidFill>
            <a:srgbClr val="FFFF00"/>
          </a:solidFill>
          <a:ln>
            <a:solidFill>
              <a:srgbClr val="B80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4" name="5-конечная звезда 103"/>
          <p:cNvSpPr/>
          <p:nvPr/>
        </p:nvSpPr>
        <p:spPr>
          <a:xfrm>
            <a:off x="6764338" y="2678113"/>
            <a:ext cx="325437" cy="334962"/>
          </a:xfrm>
          <a:prstGeom prst="star5">
            <a:avLst/>
          </a:prstGeom>
          <a:solidFill>
            <a:srgbClr val="FFFF00"/>
          </a:solidFill>
          <a:ln>
            <a:solidFill>
              <a:srgbClr val="B80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5" name="5-конечная звезда 104"/>
          <p:cNvSpPr/>
          <p:nvPr/>
        </p:nvSpPr>
        <p:spPr>
          <a:xfrm>
            <a:off x="6186488" y="3817938"/>
            <a:ext cx="325437" cy="333375"/>
          </a:xfrm>
          <a:prstGeom prst="star5">
            <a:avLst/>
          </a:prstGeom>
          <a:solidFill>
            <a:srgbClr val="FFFF00"/>
          </a:solidFill>
          <a:ln>
            <a:solidFill>
              <a:srgbClr val="B80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6" name="5-конечная звезда 105"/>
          <p:cNvSpPr/>
          <p:nvPr/>
        </p:nvSpPr>
        <p:spPr>
          <a:xfrm>
            <a:off x="5578475" y="3763963"/>
            <a:ext cx="323850" cy="334962"/>
          </a:xfrm>
          <a:prstGeom prst="star5">
            <a:avLst/>
          </a:prstGeom>
          <a:solidFill>
            <a:srgbClr val="FFFF00"/>
          </a:solidFill>
          <a:ln>
            <a:solidFill>
              <a:srgbClr val="B80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7" name="5-конечная звезда 106"/>
          <p:cNvSpPr/>
          <p:nvPr/>
        </p:nvSpPr>
        <p:spPr>
          <a:xfrm>
            <a:off x="5600455" y="5003800"/>
            <a:ext cx="325438" cy="334963"/>
          </a:xfrm>
          <a:prstGeom prst="star5">
            <a:avLst/>
          </a:prstGeom>
          <a:solidFill>
            <a:srgbClr val="FFFF00"/>
          </a:solidFill>
          <a:ln>
            <a:solidFill>
              <a:srgbClr val="B80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8" name="5-конечная звезда 107"/>
          <p:cNvSpPr/>
          <p:nvPr/>
        </p:nvSpPr>
        <p:spPr>
          <a:xfrm>
            <a:off x="7907338" y="4406900"/>
            <a:ext cx="323850" cy="333375"/>
          </a:xfrm>
          <a:prstGeom prst="star5">
            <a:avLst/>
          </a:prstGeom>
          <a:solidFill>
            <a:srgbClr val="FFFF00"/>
          </a:solidFill>
          <a:ln>
            <a:solidFill>
              <a:srgbClr val="B80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9" name="5-конечная звезда 108"/>
          <p:cNvSpPr/>
          <p:nvPr/>
        </p:nvSpPr>
        <p:spPr>
          <a:xfrm>
            <a:off x="6762750" y="3817938"/>
            <a:ext cx="323850" cy="333375"/>
          </a:xfrm>
          <a:prstGeom prst="star5">
            <a:avLst/>
          </a:prstGeom>
          <a:solidFill>
            <a:srgbClr val="FFFF00"/>
          </a:solidFill>
          <a:ln>
            <a:solidFill>
              <a:srgbClr val="B80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0" name="5-конечная звезда 109"/>
          <p:cNvSpPr/>
          <p:nvPr/>
        </p:nvSpPr>
        <p:spPr>
          <a:xfrm>
            <a:off x="5600456" y="2678113"/>
            <a:ext cx="325437" cy="334962"/>
          </a:xfrm>
          <a:prstGeom prst="star5">
            <a:avLst/>
          </a:prstGeom>
          <a:solidFill>
            <a:srgbClr val="FFFF00"/>
          </a:solidFill>
          <a:ln>
            <a:solidFill>
              <a:srgbClr val="B80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646439" y="36378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Вам предложен список из 25 словосочетаний.  Подумайте, слитно или раздельно нужно писать НЕ в данных примерах. </a:t>
            </a:r>
            <a:r>
              <a:rPr lang="ru-RU" sz="1600" dirty="0" smtClean="0">
                <a:solidFill>
                  <a:srgbClr val="FF0000"/>
                </a:solidFill>
              </a:rPr>
              <a:t>Выберите только 10 ответов, где НЕ со словом пишется </a:t>
            </a:r>
            <a:r>
              <a:rPr lang="ru-RU" sz="1600" b="1" dirty="0" smtClean="0">
                <a:solidFill>
                  <a:srgbClr val="FF0000"/>
                </a:solidFill>
              </a:rPr>
              <a:t>раздельно</a:t>
            </a:r>
            <a:r>
              <a:rPr lang="ru-RU" sz="1600" dirty="0" smtClean="0">
                <a:solidFill>
                  <a:srgbClr val="FF0000"/>
                </a:solidFill>
              </a:rPr>
              <a:t>. </a:t>
            </a:r>
            <a:r>
              <a:rPr lang="ru-RU" sz="1600" dirty="0" smtClean="0">
                <a:solidFill>
                  <a:srgbClr val="0070C0"/>
                </a:solidFill>
              </a:rPr>
              <a:t>«Кликните» на квадратиках с теми номерами, которые вы выбрали. Завершив задание, кликните «Ответ готов».</a:t>
            </a:r>
            <a:endParaRPr lang="ru-RU" sz="1600" dirty="0">
              <a:solidFill>
                <a:srgbClr val="0070C0"/>
              </a:solidFill>
            </a:endParaRPr>
          </a:p>
        </p:txBody>
      </p:sp>
      <p:grpSp>
        <p:nvGrpSpPr>
          <p:cNvPr id="18" name="Группа 17"/>
          <p:cNvGrpSpPr>
            <a:grpSpLocks/>
          </p:cNvGrpSpPr>
          <p:nvPr/>
        </p:nvGrpSpPr>
        <p:grpSpPr bwMode="auto">
          <a:xfrm>
            <a:off x="-9398000" y="26989"/>
            <a:ext cx="9217025" cy="1817836"/>
            <a:chOff x="-9397552" y="27223"/>
            <a:chExt cx="9217024" cy="214919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9397552" y="27223"/>
              <a:ext cx="9217024" cy="214919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ru-RU" sz="1600" dirty="0">
                  <a:solidFill>
                    <a:prstClr val="black"/>
                  </a:solidFill>
                  <a:latin typeface="Arial" charset="0"/>
                  <a:cs typeface="Arial" charset="0"/>
                </a:rPr>
                <a:t>Верный ответ          </a:t>
              </a:r>
              <a:r>
                <a:rPr lang="ru-RU" sz="1600" dirty="0" smtClean="0">
                  <a:solidFill>
                    <a:prstClr val="black"/>
                  </a:solidFill>
                  <a:latin typeface="Arial" charset="0"/>
                  <a:cs typeface="Arial" charset="0"/>
                </a:rPr>
                <a:t> желтая </a:t>
              </a:r>
              <a:r>
                <a:rPr lang="ru-RU" sz="1600" dirty="0">
                  <a:solidFill>
                    <a:prstClr val="black"/>
                  </a:solidFill>
                  <a:latin typeface="Arial" charset="0"/>
                  <a:cs typeface="Arial" charset="0"/>
                </a:rPr>
                <a:t>звездочка на синем фоне </a:t>
              </a:r>
              <a:r>
                <a:rPr lang="ru-RU" sz="1600" b="1" dirty="0" smtClean="0">
                  <a:solidFill>
                    <a:srgbClr val="C00000"/>
                  </a:solidFill>
                  <a:latin typeface="Arial" charset="0"/>
                  <a:cs typeface="Arial" charset="0"/>
                </a:rPr>
                <a:t>10 </a:t>
              </a:r>
              <a:r>
                <a:rPr lang="ru-RU" sz="1600" b="1" dirty="0">
                  <a:solidFill>
                    <a:srgbClr val="C00000"/>
                  </a:solidFill>
                  <a:latin typeface="Arial" charset="0"/>
                  <a:cs typeface="Arial" charset="0"/>
                </a:rPr>
                <a:t>звездочек – «пятёрка»  </a:t>
              </a:r>
            </a:p>
            <a:p>
              <a:pPr>
                <a:defRPr/>
              </a:pPr>
              <a:r>
                <a:rPr lang="ru-RU" sz="1600" b="1" dirty="0">
                  <a:solidFill>
                    <a:srgbClr val="C00000"/>
                  </a:solidFill>
                  <a:latin typeface="Arial" charset="0"/>
                  <a:cs typeface="Arial" charset="0"/>
                </a:rPr>
                <a:t>                                                                                         </a:t>
              </a:r>
              <a:r>
                <a:rPr lang="ru-RU" sz="1600" b="1" dirty="0" smtClean="0">
                  <a:solidFill>
                    <a:srgbClr val="C00000"/>
                  </a:solidFill>
                  <a:latin typeface="Arial" charset="0"/>
                  <a:cs typeface="Arial" charset="0"/>
                </a:rPr>
                <a:t> 9-7 </a:t>
              </a:r>
              <a:r>
                <a:rPr lang="ru-RU" sz="1600" b="1" dirty="0">
                  <a:solidFill>
                    <a:srgbClr val="C00000"/>
                  </a:solidFill>
                  <a:latin typeface="Arial" charset="0"/>
                  <a:cs typeface="Arial" charset="0"/>
                </a:rPr>
                <a:t>– «четверка»</a:t>
              </a:r>
            </a:p>
            <a:p>
              <a:pPr>
                <a:defRPr/>
              </a:pPr>
              <a:r>
                <a:rPr lang="ru-RU" sz="1600" b="1" dirty="0">
                  <a:solidFill>
                    <a:srgbClr val="C00000"/>
                  </a:solidFill>
                  <a:latin typeface="Arial" charset="0"/>
                  <a:cs typeface="Arial" charset="0"/>
                </a:rPr>
                <a:t>                                                                                        </a:t>
              </a:r>
              <a:r>
                <a:rPr lang="ru-RU" sz="1600" b="1" dirty="0" smtClean="0">
                  <a:solidFill>
                    <a:srgbClr val="C00000"/>
                  </a:solidFill>
                  <a:latin typeface="Arial" charset="0"/>
                  <a:cs typeface="Arial" charset="0"/>
                </a:rPr>
                <a:t>  6-5 </a:t>
              </a:r>
              <a:r>
                <a:rPr lang="ru-RU" sz="1600" b="1" dirty="0">
                  <a:solidFill>
                    <a:srgbClr val="C00000"/>
                  </a:solidFill>
                  <a:latin typeface="Arial" charset="0"/>
                  <a:cs typeface="Arial" charset="0"/>
                </a:rPr>
                <a:t>– «тройка»</a:t>
              </a:r>
            </a:p>
            <a:p>
              <a:pPr>
                <a:defRPr/>
              </a:pPr>
              <a:r>
                <a:rPr lang="ru-RU" sz="1600" b="1" dirty="0">
                  <a:solidFill>
                    <a:srgbClr val="C00000"/>
                  </a:solidFill>
                  <a:latin typeface="Arial" charset="0"/>
                  <a:cs typeface="Arial" charset="0"/>
                </a:rPr>
                <a:t>                                                                                         </a:t>
              </a:r>
              <a:r>
                <a:rPr lang="ru-RU" sz="1600" b="1" dirty="0" smtClean="0">
                  <a:solidFill>
                    <a:srgbClr val="C00000"/>
                  </a:solidFill>
                  <a:latin typeface="Arial" charset="0"/>
                  <a:cs typeface="Arial" charset="0"/>
                </a:rPr>
                <a:t> 4-0 </a:t>
              </a:r>
              <a:r>
                <a:rPr lang="ru-RU" sz="1600" b="1" dirty="0">
                  <a:solidFill>
                    <a:srgbClr val="C00000"/>
                  </a:solidFill>
                  <a:latin typeface="Arial" charset="0"/>
                  <a:cs typeface="Arial" charset="0"/>
                </a:rPr>
                <a:t>– «</a:t>
              </a:r>
              <a:r>
                <a:rPr lang="ru-RU" sz="1600" b="1" dirty="0" smtClean="0">
                  <a:solidFill>
                    <a:srgbClr val="C00000"/>
                  </a:solidFill>
                  <a:latin typeface="Arial" charset="0"/>
                  <a:cs typeface="Arial" charset="0"/>
                </a:rPr>
                <a:t>двойка»</a:t>
              </a:r>
            </a:p>
            <a:p>
              <a:pPr>
                <a:defRPr/>
              </a:pPr>
              <a:r>
                <a:rPr lang="ru-RU" sz="1600" dirty="0" smtClean="0">
                  <a:solidFill>
                    <a:prstClr val="black"/>
                  </a:solidFill>
                  <a:latin typeface="Arial" charset="0"/>
                  <a:cs typeface="Arial" charset="0"/>
                </a:rPr>
                <a:t>Неверный </a:t>
              </a:r>
              <a:r>
                <a:rPr lang="ru-RU" sz="1600" dirty="0">
                  <a:solidFill>
                    <a:prstClr val="black"/>
                  </a:solidFill>
                  <a:latin typeface="Arial" charset="0"/>
                  <a:cs typeface="Arial" charset="0"/>
                </a:rPr>
                <a:t>ответ             </a:t>
              </a:r>
              <a:r>
                <a:rPr lang="ru-RU" sz="1400" dirty="0">
                  <a:solidFill>
                    <a:prstClr val="black"/>
                  </a:solidFill>
                  <a:latin typeface="Arial" charset="0"/>
                  <a:cs typeface="Arial" charset="0"/>
                </a:rPr>
                <a:t>на синем фоне нет звездочки</a:t>
              </a:r>
            </a:p>
            <a:p>
              <a:pPr>
                <a:defRPr/>
              </a:pPr>
              <a:endParaRPr lang="ru-RU" sz="1600" dirty="0">
                <a:solidFill>
                  <a:prstClr val="black"/>
                </a:solidFill>
                <a:latin typeface="Arial" charset="0"/>
                <a:cs typeface="Arial" charset="0"/>
              </a:endParaRPr>
            </a:p>
            <a:p>
              <a:pPr>
                <a:defRPr/>
              </a:pPr>
              <a:r>
                <a:rPr lang="ru-RU" sz="1600" dirty="0">
                  <a:solidFill>
                    <a:prstClr val="black"/>
                  </a:solidFill>
                  <a:latin typeface="Arial" charset="0"/>
                  <a:cs typeface="Arial" charset="0"/>
                </a:rPr>
                <a:t>                                       </a:t>
              </a:r>
              <a:r>
                <a:rPr lang="ru-RU" sz="1600" dirty="0" smtClean="0">
                  <a:solidFill>
                    <a:prstClr val="black"/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1400" dirty="0" smtClean="0">
                  <a:solidFill>
                    <a:prstClr val="black"/>
                  </a:solidFill>
                  <a:latin typeface="Arial" charset="0"/>
                  <a:cs typeface="Arial" charset="0"/>
                </a:rPr>
                <a:t>желтая </a:t>
              </a:r>
              <a:r>
                <a:rPr lang="ru-RU" sz="1400" dirty="0">
                  <a:solidFill>
                    <a:prstClr val="black"/>
                  </a:solidFill>
                  <a:latin typeface="Arial" charset="0"/>
                  <a:cs typeface="Arial" charset="0"/>
                </a:rPr>
                <a:t>звездочка на желтом фоне</a:t>
              </a:r>
            </a:p>
          </p:txBody>
        </p:sp>
        <p:grpSp>
          <p:nvGrpSpPr>
            <p:cNvPr id="5161" name="Группа 7"/>
            <p:cNvGrpSpPr>
              <a:grpSpLocks/>
            </p:cNvGrpSpPr>
            <p:nvPr/>
          </p:nvGrpSpPr>
          <p:grpSpPr bwMode="auto">
            <a:xfrm>
              <a:off x="-7916609" y="134352"/>
              <a:ext cx="760412" cy="2042065"/>
              <a:chOff x="1968146" y="499759"/>
              <a:chExt cx="748531" cy="2042065"/>
            </a:xfrm>
          </p:grpSpPr>
          <p:sp>
            <p:nvSpPr>
              <p:cNvPr id="64" name="Прямоугольник 63"/>
              <p:cNvSpPr/>
              <p:nvPr/>
            </p:nvSpPr>
            <p:spPr>
              <a:xfrm>
                <a:off x="1968146" y="499759"/>
                <a:ext cx="460995" cy="493030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2181393" y="1389134"/>
                <a:ext cx="535284" cy="576345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2181393" y="1965479"/>
                <a:ext cx="524705" cy="576345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</p:grpSp>
        <p:sp>
          <p:nvSpPr>
            <p:cNvPr id="111" name="5-конечная звезда 110"/>
            <p:cNvSpPr/>
            <p:nvPr/>
          </p:nvSpPr>
          <p:spPr>
            <a:xfrm>
              <a:off x="-7892082" y="106464"/>
              <a:ext cx="384213" cy="456806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B800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2" name="5-конечная звезда 111"/>
            <p:cNvSpPr/>
            <p:nvPr/>
          </p:nvSpPr>
          <p:spPr>
            <a:xfrm>
              <a:off x="-7611015" y="1721533"/>
              <a:ext cx="325438" cy="333422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B800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650821"/>
              </p:ext>
            </p:extLst>
          </p:nvPr>
        </p:nvGraphicFramePr>
        <p:xfrm>
          <a:off x="0" y="1742090"/>
          <a:ext cx="5364087" cy="51943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9333"/>
                <a:gridCol w="1656184"/>
                <a:gridCol w="1958570"/>
              </a:tblGrid>
              <a:tr h="554513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1.(не)улыбаясь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9.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разбрелись по (не)кошеному лугу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17.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(не)мог сказать</a:t>
                      </a:r>
                    </a:p>
                    <a:p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4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2. (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не)уклюжий господин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(не)</a:t>
                      </a:r>
                      <a:r>
                        <a:rPr lang="ru-RU" sz="1400" b="0" baseline="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</a:rPr>
                        <a:t>деревянный дом, а каменный</a:t>
                      </a:r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18.(не)исследованная местность</a:t>
                      </a:r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812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никем (не)  замечаемый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smtClean="0">
                          <a:solidFill>
                            <a:srgbClr val="002060"/>
                          </a:solidFill>
                        </a:rPr>
                        <a:t>11.к</a:t>
                      </a:r>
                      <a:r>
                        <a:rPr lang="ru-RU" sz="1400" b="0" kern="120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омпьютер 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не)  подключен к сети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19. (не)веселое событие</a:t>
                      </a:r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4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4.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остро (не)довольный собой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12.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иностранцы, (не)видевшие нашей страны</a:t>
                      </a:r>
                      <a:endParaRPr lang="ru-RU" sz="1400" b="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20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.(не)</a:t>
                      </a:r>
                      <a:r>
                        <a:rPr lang="ru-RU" sz="1400" b="0" dirty="0" err="1" smtClean="0">
                          <a:solidFill>
                            <a:srgbClr val="002060"/>
                          </a:solidFill>
                        </a:rPr>
                        <a:t>дружелюбный,а</a:t>
                      </a:r>
                      <a:r>
                        <a:rPr lang="ru-RU" sz="1400" b="0" baseline="0" dirty="0" smtClean="0">
                          <a:solidFill>
                            <a:srgbClr val="002060"/>
                          </a:solidFill>
                        </a:rPr>
                        <a:t> враждебный</a:t>
                      </a:r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4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5.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(не)большой, но уютный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13.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рукопись (не)закончена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21.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ничуть (не)больно</a:t>
                      </a:r>
                    </a:p>
                    <a:p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4513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6.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(не)исправленные ошибки</a:t>
                      </a:r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14.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отвечал (не)впопад</a:t>
                      </a:r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22. Сказанное было (не)правдой</a:t>
                      </a:r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4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7.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(не)интересном фильме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15.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(не)откуда взять</a:t>
                      </a:r>
                    </a:p>
                    <a:p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23.(не)разумный поступок</a:t>
                      </a:r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4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8.</a:t>
                      </a:r>
                      <a:r>
                        <a:rPr lang="ru-RU" sz="1400" b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(не)возможно вообразить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16.(</a:t>
                      </a:r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не)убранная квартира</a:t>
                      </a:r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24.(не)было аргумента</a:t>
                      </a:r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4513">
                <a:tc>
                  <a:txBody>
                    <a:bodyPr/>
                    <a:lstStyle/>
                    <a:p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rgbClr val="002060"/>
                          </a:solidFill>
                        </a:rPr>
                        <a:t>25.(не)широкая, но комфортная дорога</a:t>
                      </a:r>
                      <a:endParaRPr lang="ru-RU" sz="1400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4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0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8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4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0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8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4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1" presetClass="exit" presetSubtype="1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0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6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xit" presetSubtype="1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8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1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4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0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3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6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9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2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5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3923E-6 L 1.02378 -0.01203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98" y="-6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8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133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77" grpId="0" animBg="1"/>
      <p:bldP spid="78" grpId="0" animBg="1"/>
      <p:bldP spid="79" grpId="0" animBg="1"/>
      <p:bldP spid="80" grpId="0" animBg="1"/>
      <p:bldP spid="8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278</Words>
  <Application>Microsoft Office PowerPoint</Application>
  <PresentationFormat>Экран (4:3)</PresentationFormat>
  <Paragraphs>66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наташа</cp:lastModifiedBy>
  <cp:revision>12</cp:revision>
  <dcterms:created xsi:type="dcterms:W3CDTF">2011-06-28T11:33:48Z</dcterms:created>
  <dcterms:modified xsi:type="dcterms:W3CDTF">2011-06-28T15:53:38Z</dcterms:modified>
</cp:coreProperties>
</file>