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01" r:id="rId2"/>
  </p:sldMasterIdLst>
  <p:notesMasterIdLst>
    <p:notesMasterId r:id="rId10"/>
  </p:notesMasterIdLst>
  <p:sldIdLst>
    <p:sldId id="258" r:id="rId3"/>
    <p:sldId id="256" r:id="rId4"/>
    <p:sldId id="259" r:id="rId5"/>
    <p:sldId id="260" r:id="rId6"/>
    <p:sldId id="257" r:id="rId7"/>
    <p:sldId id="262" r:id="rId8"/>
    <p:sldId id="261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 showScrollbar="0"/>
    <p:sldRg st="2" end="7"/>
    <p:penClr>
      <a:srgbClr val="FF0000"/>
    </p:penClr>
  </p:showPr>
  <p:clrMru>
    <a:srgbClr val="FFE2C5"/>
    <a:srgbClr val="FFCC99"/>
    <a:srgbClr val="003300"/>
    <a:srgbClr val="800000"/>
    <a:srgbClr val="FFFF00"/>
    <a:srgbClr val="009900"/>
    <a:srgbClr val="1C1C1C"/>
    <a:srgbClr val="33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4" autoAdjust="0"/>
    <p:restoredTop sz="94660"/>
  </p:normalViewPr>
  <p:slideViewPr>
    <p:cSldViewPr>
      <p:cViewPr varScale="1">
        <p:scale>
          <a:sx n="48" d="100"/>
          <a:sy n="48" d="100"/>
        </p:scale>
        <p:origin x="-84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42E138-A0C3-4E1B-B0AC-6BB8A3113261}" type="datetimeFigureOut">
              <a:rPr lang="ru-RU" smtClean="0"/>
              <a:pPr/>
              <a:t>16.04.2011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97028-75B7-4B26-A858-346D2185AA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97028-75B7-4B26-A858-346D2185AA6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97028-75B7-4B26-A858-346D2185AA6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97028-75B7-4B26-A858-346D2185AA61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97028-75B7-4B26-A858-346D2185AA61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97028-75B7-4B26-A858-346D2185AA61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97028-75B7-4B26-A858-346D2185AA61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97028-75B7-4B26-A858-346D2185AA61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11646-2CBF-4A94-8489-88BA0FF359A4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7B1C11-8CD4-42C3-A83D-D3A55EE289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Прямоугольный треугольник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Полилиния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10F152-A46C-4853-BA47-A067029952CD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8B0604-0A5D-4FF4-99ED-B9B12195E4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849F39-D828-4B5B-AB5C-3C227BE13613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DE40A1-611B-4E31-931C-E32CB3CFB3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D84F5-40C1-4B4A-96CE-010C68E9F92A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591113-04AD-42BE-B214-0F4CC9F813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109E39-D437-4564-BEDD-89218638CE39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FBE14-0876-4E0A-BC86-521550ACE9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E864F7-00CD-4F5D-B532-40383AA8145C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38EA47-CFD2-4F61-946A-65F86CB8F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4B8E01-9433-4B9E-8C54-758E23518664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724E67-34C0-4211-9DE7-4BF53BB685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C68D0-AF33-4018-8288-02A99B4C6914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3BB9-B93B-4798-9BFC-7356C0F4A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448B65-01E6-4CDD-892B-572BD35D6AF6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A4D2A-088F-425C-ADDA-D17676639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725CDF-4A6D-4A46-9419-0F8C771CAF92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332234-DCE1-42CA-8784-D240A2882E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0FFF83-9D5F-4D47-BD0D-C77DC0E498D8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783527-6CD1-4BEE-84B8-E190622DB9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0DD2E0-3B0D-42EC-AC82-84135E3EFD1E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375632-F426-4E4B-9CEE-5450EC88A2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39BB2-D860-4E6E-8D3C-7360857CCBFD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2603A-BF7E-4E66-8323-4832C9644C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3BD82C-4256-4487-A903-0AB6A83D9637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8805F6-8DD0-4E3F-9102-AEE0AA5C7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1A167C-BDD6-4077-82E7-3B8BE3286718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AAD19-7DBF-437F-A193-12563AFFF0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258D30-1B06-4AF6-84FB-F87EF684F742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07765A-0CD8-45E7-9C79-159D0CFDE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9B56F6-2888-45E0-A02E-A69A77822364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9B68C4-4833-4530-AEE3-C459C340C1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0900C-AB35-46E9-BF79-F517BDC23F98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12DC0F-FBE7-4B4A-A421-3C4317183C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19E79A-8282-41C0-B27D-0FD7ED0753B0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642796-4CCA-4389-BAFF-3F1C280CEE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74F719-DE59-47CF-B256-16FFC8C5C031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C0EE71-C785-48D5-846F-B15CF31C91F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A985E7-A893-43A0-ADF1-301D89CF4746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8F34D-37FD-4A42-B16B-BAD9069449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AC26A-8AE0-4D6A-9513-6A71882A0933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900F22-7216-4E1E-8B60-427BD8EF56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243BDD-E0BE-424C-864A-5CD5A5B949F1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195AA4-C0A6-4CAC-994C-9E6BE7C0F9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15C5B-8096-4DA3-87EF-A247EECBC121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74382-A9C9-43CF-9A40-4C45F4CF55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gi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2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blipFill dpi="0" rotWithShape="1">
          <a:blip r:embed="rId14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+mn-lt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034CA3DA-E7BE-4872-9A66-933AF1B5C07C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D3E706A1-BCAF-4C92-9FFE-7801F675F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3" r:id="rId1"/>
    <p:sldLayoutId id="2147484084" r:id="rId2"/>
    <p:sldLayoutId id="2147484085" r:id="rId3"/>
    <p:sldLayoutId id="2147484086" r:id="rId4"/>
    <p:sldLayoutId id="2147484087" r:id="rId5"/>
    <p:sldLayoutId id="2147484088" r:id="rId6"/>
    <p:sldLayoutId id="2147484089" r:id="rId7"/>
    <p:sldLayoutId id="2147484090" r:id="rId8"/>
    <p:sldLayoutId id="2147484091" r:id="rId9"/>
    <p:sldLayoutId id="2147484092" r:id="rId10"/>
    <p:sldLayoutId id="2147484093" r:id="rId11"/>
    <p:sldLayoutId id="2147484094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D2DA7A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FADA7A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 shadeToTitle="1">
        <a:blipFill dpi="0" rotWithShape="1">
          <a:blip r:embed="rId14" cstate="print">
            <a:lum/>
          </a:blip>
          <a:srcRect/>
          <a:stretch>
            <a:fillRect t="-25000" b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31FC442-39B1-4EC1-B6CD-D7A0309E5B18}" type="datetimeFigureOut">
              <a:rPr lang="ru-RU"/>
              <a:pPr>
                <a:defRPr/>
              </a:pPr>
              <a:t>16.04.2011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671705E-8F4D-4426-8720-4D566DE0CD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71" r:id="rId1"/>
    <p:sldLayoutId id="2147484072" r:id="rId2"/>
    <p:sldLayoutId id="2147484073" r:id="rId3"/>
    <p:sldLayoutId id="2147484074" r:id="rId4"/>
    <p:sldLayoutId id="2147484075" r:id="rId5"/>
    <p:sldLayoutId id="2147484076" r:id="rId6"/>
    <p:sldLayoutId id="2147484077" r:id="rId7"/>
    <p:sldLayoutId id="2147484078" r:id="rId8"/>
    <p:sldLayoutId id="2147484079" r:id="rId9"/>
    <p:sldLayoutId id="2147484080" r:id="rId10"/>
    <p:sldLayoutId id="2147484081" r:id="rId11"/>
    <p:sldLayoutId id="214748408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6.xml"/><Relationship Id="rId5" Type="http://schemas.openxmlformats.org/officeDocument/2006/relationships/slide" Target="slide5.xml"/><Relationship Id="rId4" Type="http://schemas.openxmlformats.org/officeDocument/2006/relationships/slide" Target="slide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animashky.ru/index/0-15?1-10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500034" y="1857364"/>
            <a:ext cx="7851648" cy="18288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</a:b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536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3" y="4500563"/>
            <a:ext cx="7854950" cy="1752600"/>
          </a:xfrm>
        </p:spPr>
        <p:txBody>
          <a:bodyPr/>
          <a:lstStyle/>
          <a:p>
            <a:pPr marR="0" eaLnBrk="1" hangingPunct="1"/>
            <a:r>
              <a:rPr lang="ru-RU" dirty="0" smtClean="0">
                <a:solidFill>
                  <a:srgbClr val="373D54"/>
                </a:solidFill>
              </a:rPr>
              <a:t>Составила учитель начальных классов </a:t>
            </a:r>
          </a:p>
          <a:p>
            <a:pPr marR="0" eaLnBrk="1" hangingPunct="1"/>
            <a:r>
              <a:rPr lang="ru-RU" dirty="0" smtClean="0">
                <a:solidFill>
                  <a:srgbClr val="373D54"/>
                </a:solidFill>
              </a:rPr>
              <a:t>МОУ «</a:t>
            </a:r>
            <a:r>
              <a:rPr lang="ru-RU" dirty="0" err="1" smtClean="0">
                <a:solidFill>
                  <a:srgbClr val="373D54"/>
                </a:solidFill>
              </a:rPr>
              <a:t>Сакмарская</a:t>
            </a:r>
            <a:r>
              <a:rPr lang="ru-RU" dirty="0" smtClean="0">
                <a:solidFill>
                  <a:srgbClr val="373D54"/>
                </a:solidFill>
              </a:rPr>
              <a:t> СОШ» </a:t>
            </a:r>
          </a:p>
          <a:p>
            <a:pPr marR="0" eaLnBrk="1" hangingPunct="1"/>
            <a:r>
              <a:rPr lang="ru-RU" dirty="0" smtClean="0">
                <a:solidFill>
                  <a:srgbClr val="373D54"/>
                </a:solidFill>
              </a:rPr>
              <a:t>Суханова </a:t>
            </a:r>
            <a:r>
              <a:rPr lang="ru-RU" dirty="0" smtClean="0">
                <a:solidFill>
                  <a:srgbClr val="373D54"/>
                </a:solidFill>
              </a:rPr>
              <a:t>Надежда  Владимировна.</a:t>
            </a:r>
            <a:endParaRPr lang="ru-RU" dirty="0" smtClean="0">
              <a:solidFill>
                <a:srgbClr val="373D54"/>
              </a:solidFill>
            </a:endParaRPr>
          </a:p>
        </p:txBody>
      </p:sp>
      <p:sp>
        <p:nvSpPr>
          <p:cNvPr id="4" name="Заголовок 3"/>
          <p:cNvSpPr txBox="1">
            <a:spLocks/>
          </p:cNvSpPr>
          <p:nvPr/>
        </p:nvSpPr>
        <p:spPr bwMode="auto">
          <a:xfrm>
            <a:off x="500034" y="2643182"/>
            <a:ext cx="8305800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5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Звук </a:t>
            </a:r>
            <a:r>
              <a:rPr lang="en-US" sz="5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[</a:t>
            </a:r>
            <a:r>
              <a:rPr lang="ru-RU" sz="5600" b="1" dirty="0" err="1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й</a:t>
            </a:r>
            <a:r>
              <a:rPr lang="en-US" sz="6600" b="1" baseline="30000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,</a:t>
            </a:r>
            <a:r>
              <a:rPr lang="en-US" sz="5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]</a:t>
            </a:r>
            <a:r>
              <a:rPr lang="ru-RU" sz="5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rPr>
              <a:t> и его буквы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Скругленный прямоугольник 41">
            <a:hlinkClick r:id="rId3" action="ppaction://hlinksldjump"/>
          </p:cNvPr>
          <p:cNvSpPr/>
          <p:nvPr/>
        </p:nvSpPr>
        <p:spPr>
          <a:xfrm>
            <a:off x="500034" y="1071546"/>
            <a:ext cx="3214710" cy="785818"/>
          </a:xfrm>
          <a:prstGeom prst="round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 Narrow" pitchFamily="34" charset="0"/>
              </a:rPr>
              <a:t>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1 способ</a:t>
            </a:r>
          </a:p>
        </p:txBody>
      </p:sp>
      <p:sp>
        <p:nvSpPr>
          <p:cNvPr id="44" name="Скругленный прямоугольник 43">
            <a:hlinkClick r:id="rId4" action="ppaction://hlinksldjump"/>
          </p:cNvPr>
          <p:cNvSpPr/>
          <p:nvPr/>
        </p:nvSpPr>
        <p:spPr>
          <a:xfrm>
            <a:off x="428596" y="3000372"/>
            <a:ext cx="3214710" cy="857256"/>
          </a:xfrm>
          <a:prstGeom prst="round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 Narrow" pitchFamily="34" charset="0"/>
              </a:rPr>
              <a:t>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2 способ</a:t>
            </a:r>
          </a:p>
        </p:txBody>
      </p:sp>
      <p:sp>
        <p:nvSpPr>
          <p:cNvPr id="45" name="Скругленный прямоугольник 44">
            <a:hlinkClick r:id="rId5" action="ppaction://hlinksldjump"/>
          </p:cNvPr>
          <p:cNvSpPr/>
          <p:nvPr/>
        </p:nvSpPr>
        <p:spPr>
          <a:xfrm>
            <a:off x="428596" y="5143512"/>
            <a:ext cx="3214710" cy="857256"/>
          </a:xfrm>
          <a:prstGeom prst="round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 Narrow" pitchFamily="34" charset="0"/>
              </a:rPr>
              <a:t> </a:t>
            </a:r>
            <a:r>
              <a:rPr lang="ru-RU" sz="4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3 способ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6" name="Скругленный прямоугольник 5">
            <a:hlinkClick r:id="rId6" action="ppaction://hlinksldjump"/>
          </p:cNvPr>
          <p:cNvSpPr/>
          <p:nvPr/>
        </p:nvSpPr>
        <p:spPr>
          <a:xfrm>
            <a:off x="7572396" y="428604"/>
            <a:ext cx="1000132" cy="6143668"/>
          </a:xfrm>
          <a:prstGeom prst="round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wordArtVert" anchor="ctr"/>
          <a:lstStyle/>
          <a:p>
            <a:pPr algn="ctr">
              <a:defRPr/>
            </a:pPr>
            <a:r>
              <a:rPr 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ПОТРЕНИРУЕМСЯ!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00563" y="857250"/>
            <a:ext cx="2428875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3600" dirty="0" err="1"/>
              <a:t>ма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[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й</a:t>
            </a:r>
            <a:r>
              <a:rPr lang="en-US" sz="3600" b="1" baseline="50000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,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]</a:t>
            </a:r>
          </a:p>
          <a:p>
            <a:pPr>
              <a:defRPr/>
            </a:pPr>
            <a:r>
              <a:rPr lang="ru-RU" sz="3600" dirty="0" err="1"/>
              <a:t>ма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[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й</a:t>
            </a:r>
            <a:r>
              <a:rPr lang="en-US" sz="3600" b="1" baseline="50000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,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]</a:t>
            </a:r>
            <a:r>
              <a:rPr lang="ru-RU" sz="3600" dirty="0" err="1"/>
              <a:t>ка</a:t>
            </a:r>
            <a:r>
              <a:rPr lang="ru-RU" sz="3600" dirty="0"/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14813" y="2786063"/>
            <a:ext cx="2506662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[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й</a:t>
            </a:r>
            <a:r>
              <a:rPr lang="en-US" sz="3600" b="1" baseline="50000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,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а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]</a:t>
            </a:r>
            <a:r>
              <a:rPr lang="ru-RU" sz="3600" dirty="0" err="1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блоко</a:t>
            </a:r>
            <a:endParaRPr lang="ru-RU" sz="3600" dirty="0"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>
              <a:defRPr/>
            </a:pPr>
            <a:r>
              <a:rPr lang="ru-RU" sz="3600" dirty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спело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[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й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</a:t>
            </a:r>
            <a:r>
              <a:rPr lang="en-US" sz="4000" b="1" baseline="50000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,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]</a:t>
            </a:r>
            <a:r>
              <a:rPr lang="ru-RU" sz="3600" dirty="0"/>
              <a:t>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214813" y="4857750"/>
            <a:ext cx="2533650" cy="12001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3600" b="1" dirty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варе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[</a:t>
            </a:r>
            <a:r>
              <a:rPr lang="ru-RU" sz="3600" b="1" dirty="0">
                <a:solidFill>
                  <a:srgbClr val="C00000"/>
                </a:solidFill>
              </a:rPr>
              <a:t>н</a:t>
            </a:r>
            <a:r>
              <a:rPr lang="en-US" sz="3600" b="1" baseline="50000" dirty="0">
                <a:solidFill>
                  <a:srgbClr val="C00000"/>
                </a:solidFill>
              </a:rPr>
              <a:t>,</a:t>
            </a:r>
            <a:r>
              <a:rPr lang="ru-RU" sz="3600" b="1" dirty="0" err="1">
                <a:solidFill>
                  <a:srgbClr val="C00000"/>
                </a:solidFill>
              </a:rPr>
              <a:t>й</a:t>
            </a:r>
            <a:r>
              <a:rPr lang="en-US" sz="3600" b="1" baseline="50000" dirty="0">
                <a:solidFill>
                  <a:srgbClr val="C00000"/>
                </a:solidFill>
              </a:rPr>
              <a:t>,</a:t>
            </a:r>
            <a:r>
              <a:rPr lang="ru-RU" sz="3600" b="1" dirty="0">
                <a:solidFill>
                  <a:srgbClr val="C00000"/>
                </a:solidFill>
              </a:rPr>
              <a:t>э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]</a:t>
            </a:r>
            <a:endParaRPr lang="ru-RU" sz="3600" b="1" dirty="0">
              <a:solidFill>
                <a:srgbClr val="C00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>
              <a:defRPr/>
            </a:pP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 [</a:t>
            </a:r>
            <a:r>
              <a:rPr lang="ru-RU" sz="3600" b="1" dirty="0" err="1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сй</a:t>
            </a:r>
            <a:r>
              <a:rPr lang="en-US" sz="3600" b="1" baseline="50000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,</a:t>
            </a:r>
            <a:r>
              <a:rPr lang="ru-RU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э</a:t>
            </a:r>
            <a:r>
              <a:rPr lang="en-US" sz="3600" b="1" dirty="0">
                <a:solidFill>
                  <a:srgbClr val="C00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]</a:t>
            </a:r>
            <a:r>
              <a:rPr lang="ru-RU" sz="3600" b="1" dirty="0"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</a:rPr>
              <a:t>л</a:t>
            </a:r>
            <a:r>
              <a:rPr lang="ru-RU" sz="3600" dirty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7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4" dur="2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15" dur="2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" dur="250" autoRev="1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2" dur="250" autoRev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23" dur="250" autoRev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0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>
                                      <p:cBhvr>
                                        <p:cTn id="31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2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50" autoRev="1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xit" presetSubtype="4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3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Box 4"/>
          <p:cNvSpPr txBox="1">
            <a:spLocks noChangeArrowheads="1"/>
          </p:cNvSpPr>
          <p:nvPr/>
        </p:nvSpPr>
        <p:spPr bwMode="auto">
          <a:xfrm>
            <a:off x="2571750" y="1071563"/>
            <a:ext cx="4071938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u="sng"/>
              <a:t>_</a:t>
            </a:r>
            <a:r>
              <a:rPr lang="en-US" sz="4400" b="1" u="sng"/>
              <a:t> [</a:t>
            </a:r>
            <a:r>
              <a:rPr lang="ru-RU" sz="4400" b="1" u="sng"/>
              <a:t>й</a:t>
            </a:r>
            <a:r>
              <a:rPr lang="en-US" sz="4400" b="1" u="sng" baseline="30000"/>
              <a:t>,</a:t>
            </a:r>
            <a:r>
              <a:rPr lang="en-US" sz="4400" b="1" u="sng"/>
              <a:t>]</a:t>
            </a:r>
            <a:r>
              <a:rPr lang="en-US" sz="4400" b="1"/>
              <a:t>     </a:t>
            </a:r>
            <a:r>
              <a:rPr lang="en-US" sz="4400" b="1" u="sng"/>
              <a:t>[</a:t>
            </a:r>
            <a:r>
              <a:rPr lang="ru-RU" sz="4400" b="1" u="sng"/>
              <a:t>й</a:t>
            </a:r>
            <a:r>
              <a:rPr lang="en-US" sz="4400" b="1" u="sng" baseline="30000"/>
              <a:t>,</a:t>
            </a:r>
            <a:r>
              <a:rPr lang="en-US" sz="4400" b="1" u="sng"/>
              <a:t>]</a:t>
            </a:r>
            <a:r>
              <a:rPr lang="en-US" sz="4400" b="1"/>
              <a:t>           </a:t>
            </a:r>
            <a:r>
              <a:rPr lang="ru-RU" sz="4400" b="1" u="sng"/>
              <a:t> </a:t>
            </a:r>
            <a:endParaRPr lang="ru-RU" sz="4400" u="sng"/>
          </a:p>
        </p:txBody>
      </p:sp>
      <p:cxnSp>
        <p:nvCxnSpPr>
          <p:cNvPr id="13" name="Прямая со стрелкой 12"/>
          <p:cNvCxnSpPr/>
          <p:nvPr/>
        </p:nvCxnSpPr>
        <p:spPr>
          <a:xfrm rot="16200000" flipH="1">
            <a:off x="3178969" y="2107407"/>
            <a:ext cx="1000125" cy="642937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rot="5400000">
            <a:off x="4822031" y="2035970"/>
            <a:ext cx="1000125" cy="785812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4" name="TextBox 22"/>
          <p:cNvSpPr txBox="1">
            <a:spLocks noChangeArrowheads="1"/>
          </p:cNvSpPr>
          <p:nvPr/>
        </p:nvSpPr>
        <p:spPr bwMode="auto">
          <a:xfrm>
            <a:off x="3643313" y="2786063"/>
            <a:ext cx="178593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6600" b="1">
                <a:solidFill>
                  <a:srgbClr val="800000"/>
                </a:solidFill>
                <a:cs typeface="Times New Roman" pitchFamily="18" charset="0"/>
              </a:rPr>
              <a:t>й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214546" y="5643578"/>
            <a:ext cx="3571900" cy="785818"/>
          </a:xfrm>
          <a:prstGeom prst="round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Arial Narrow" pitchFamily="34" charset="0"/>
              </a:rPr>
              <a:t>Например</a:t>
            </a: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714375" y="4000500"/>
            <a:ext cx="6072188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solidFill>
                  <a:srgbClr val="003300"/>
                </a:solidFill>
                <a:cs typeface="Arial" charset="0"/>
              </a:rPr>
              <a:t>За</a:t>
            </a:r>
            <a:r>
              <a:rPr lang="ru-RU" sz="3200" b="1">
                <a:solidFill>
                  <a:srgbClr val="800000"/>
                </a:solidFill>
                <a:cs typeface="Arial" charset="0"/>
              </a:rPr>
              <a:t>й</a:t>
            </a:r>
            <a:r>
              <a:rPr lang="ru-RU" sz="3200" b="1">
                <a:solidFill>
                  <a:srgbClr val="003300"/>
                </a:solidFill>
                <a:cs typeface="Arial" charset="0"/>
              </a:rPr>
              <a:t>ки трудятся все лето – </a:t>
            </a:r>
          </a:p>
          <a:p>
            <a:r>
              <a:rPr lang="ru-RU" sz="3200" b="1">
                <a:solidFill>
                  <a:srgbClr val="003300"/>
                </a:solidFill>
                <a:cs typeface="Arial" charset="0"/>
              </a:rPr>
              <a:t>Зна</a:t>
            </a:r>
            <a:r>
              <a:rPr lang="ru-RU" sz="3200" b="1">
                <a:solidFill>
                  <a:srgbClr val="800000"/>
                </a:solidFill>
                <a:cs typeface="Arial" charset="0"/>
              </a:rPr>
              <a:t>й</a:t>
            </a:r>
            <a:r>
              <a:rPr lang="ru-RU" sz="3200" b="1">
                <a:solidFill>
                  <a:srgbClr val="003300"/>
                </a:solidFill>
                <a:cs typeface="Arial" charset="0"/>
              </a:rPr>
              <a:t> сажа</a:t>
            </a:r>
            <a:r>
              <a:rPr lang="ru-RU" sz="3200" b="1">
                <a:solidFill>
                  <a:srgbClr val="800000"/>
                </a:solidFill>
                <a:cs typeface="Arial" charset="0"/>
              </a:rPr>
              <a:t>й</a:t>
            </a:r>
            <a:r>
              <a:rPr lang="ru-RU" sz="3200" b="1">
                <a:solidFill>
                  <a:srgbClr val="003300"/>
                </a:solidFill>
                <a:cs typeface="Arial" charset="0"/>
              </a:rPr>
              <a:t> да полива</a:t>
            </a:r>
            <a:r>
              <a:rPr lang="ru-RU" sz="3200" b="1">
                <a:solidFill>
                  <a:srgbClr val="800000"/>
                </a:solidFill>
                <a:cs typeface="Arial" charset="0"/>
              </a:rPr>
              <a:t>й</a:t>
            </a:r>
            <a:r>
              <a:rPr lang="ru-RU" sz="3200" b="1">
                <a:solidFill>
                  <a:srgbClr val="003300"/>
                </a:solidFill>
                <a:cs typeface="Arial" charset="0"/>
              </a:rPr>
              <a:t>!</a:t>
            </a:r>
          </a:p>
          <a:p>
            <a:r>
              <a:rPr lang="ru-RU" sz="3200" b="1">
                <a:solidFill>
                  <a:srgbClr val="003300"/>
                </a:solidFill>
                <a:cs typeface="Arial" charset="0"/>
              </a:rPr>
              <a:t>Лес им к осени за это</a:t>
            </a:r>
          </a:p>
          <a:p>
            <a:r>
              <a:rPr lang="ru-RU" sz="3200" b="1">
                <a:solidFill>
                  <a:srgbClr val="003300"/>
                </a:solidFill>
                <a:cs typeface="Arial" charset="0"/>
              </a:rPr>
              <a:t>Даст богатый урожа</a:t>
            </a:r>
            <a:r>
              <a:rPr lang="ru-RU" sz="3200" b="1">
                <a:solidFill>
                  <a:srgbClr val="800000"/>
                </a:solidFill>
                <a:cs typeface="Arial" charset="0"/>
              </a:rPr>
              <a:t>й</a:t>
            </a:r>
            <a:r>
              <a:rPr lang="ru-RU" sz="3200" b="1">
                <a:solidFill>
                  <a:srgbClr val="003300"/>
                </a:solidFill>
                <a:cs typeface="Arial" charset="0"/>
              </a:rPr>
              <a:t>!</a:t>
            </a:r>
          </a:p>
          <a:p>
            <a:pPr algn="ctr"/>
            <a:endParaRPr lang="ru-RU" sz="4000" b="1">
              <a:solidFill>
                <a:srgbClr val="002060"/>
              </a:solidFill>
            </a:endParaRPr>
          </a:p>
          <a:p>
            <a:pPr algn="ctr"/>
            <a:endParaRPr lang="ru-RU" sz="4000" b="1">
              <a:solidFill>
                <a:srgbClr val="002060"/>
              </a:solidFill>
            </a:endParaRPr>
          </a:p>
        </p:txBody>
      </p:sp>
      <p:sp>
        <p:nvSpPr>
          <p:cNvPr id="9" name="Управляющая кнопка: домой 8">
            <a:hlinkClick r:id="rId3" action="ppaction://hlinksldjump" highlightClick="1"/>
          </p:cNvPr>
          <p:cNvSpPr/>
          <p:nvPr/>
        </p:nvSpPr>
        <p:spPr>
          <a:xfrm>
            <a:off x="7858125" y="5715000"/>
            <a:ext cx="714375" cy="714375"/>
          </a:xfrm>
          <a:prstGeom prst="actionButtonHome">
            <a:avLst/>
          </a:prstGeom>
          <a:solidFill>
            <a:srgbClr val="FFE2C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572125" y="1143000"/>
            <a:ext cx="642938" cy="642938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174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1643063" y="428625"/>
            <a:ext cx="128587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400" b="1"/>
              <a:t> [</a:t>
            </a:r>
            <a:r>
              <a:rPr lang="ru-RU" sz="4400" b="1"/>
              <a:t>й</a:t>
            </a:r>
            <a:r>
              <a:rPr lang="en-US" sz="6600" b="1" baseline="30000"/>
              <a:t>,</a:t>
            </a:r>
            <a:r>
              <a:rPr lang="en-US" sz="4400" b="1"/>
              <a:t>]</a:t>
            </a:r>
            <a:r>
              <a:rPr lang="ru-RU" sz="4400" b="1" u="sng"/>
              <a:t> </a:t>
            </a:r>
            <a:endParaRPr lang="ru-RU" sz="4400" u="sng"/>
          </a:p>
        </p:txBody>
      </p:sp>
      <p:sp>
        <p:nvSpPr>
          <p:cNvPr id="18435" name="Прямоугольник 5"/>
          <p:cNvSpPr>
            <a:spLocks noChangeArrowheads="1"/>
          </p:cNvSpPr>
          <p:nvPr/>
        </p:nvSpPr>
        <p:spPr bwMode="auto">
          <a:xfrm>
            <a:off x="6215063" y="428625"/>
            <a:ext cx="962025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4400" b="1"/>
              <a:t>[</a:t>
            </a:r>
            <a:r>
              <a:rPr lang="ru-RU" sz="4400" b="1"/>
              <a:t>й</a:t>
            </a:r>
            <a:r>
              <a:rPr lang="en-US" sz="4400" b="1" baseline="30000"/>
              <a:t>,</a:t>
            </a:r>
            <a:r>
              <a:rPr lang="en-US" sz="4400" b="1"/>
              <a:t>]</a:t>
            </a:r>
            <a:endParaRPr lang="ru-RU" sz="4400"/>
          </a:p>
        </p:txBody>
      </p:sp>
      <p:cxnSp>
        <p:nvCxnSpPr>
          <p:cNvPr id="8" name="Прямая со стрелкой 7"/>
          <p:cNvCxnSpPr/>
          <p:nvPr/>
        </p:nvCxnSpPr>
        <p:spPr>
          <a:xfrm>
            <a:off x="2857500" y="1285875"/>
            <a:ext cx="1428750" cy="64293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0800000" flipV="1">
            <a:off x="5286375" y="1285875"/>
            <a:ext cx="1357313" cy="64293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4143375" y="1714500"/>
            <a:ext cx="1143000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800" b="1">
                <a:solidFill>
                  <a:srgbClr val="800000"/>
                </a:solidFill>
              </a:rPr>
              <a:t>е</a:t>
            </a:r>
          </a:p>
          <a:p>
            <a:pPr algn="ctr"/>
            <a:r>
              <a:rPr lang="ru-RU" sz="4800" b="1">
                <a:solidFill>
                  <a:srgbClr val="800000"/>
                </a:solidFill>
              </a:rPr>
              <a:t>ё</a:t>
            </a:r>
          </a:p>
          <a:p>
            <a:pPr algn="ctr"/>
            <a:r>
              <a:rPr lang="ru-RU" sz="4800" b="1">
                <a:solidFill>
                  <a:srgbClr val="800000"/>
                </a:solidFill>
              </a:rPr>
              <a:t>ю</a:t>
            </a:r>
          </a:p>
          <a:p>
            <a:pPr algn="ctr"/>
            <a:r>
              <a:rPr lang="ru-RU" sz="4800" b="1">
                <a:solidFill>
                  <a:srgbClr val="800000"/>
                </a:solidFill>
              </a:rPr>
              <a:t>я</a:t>
            </a:r>
          </a:p>
          <a:p>
            <a:endParaRPr lang="ru-RU" sz="4400">
              <a:solidFill>
                <a:srgbClr val="80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785918" y="5429264"/>
            <a:ext cx="4071966" cy="928694"/>
          </a:xfrm>
          <a:prstGeom prst="round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Arial Narrow" pitchFamily="34" charset="0"/>
              </a:rPr>
              <a:t>Например</a:t>
            </a:r>
          </a:p>
        </p:txBody>
      </p:sp>
      <p:sp>
        <p:nvSpPr>
          <p:cNvPr id="12" name="Управляющая кнопка: домой 11">
            <a:hlinkClick r:id="rId3" action="ppaction://hlinksldjump" highlightClick="1"/>
          </p:cNvPr>
          <p:cNvSpPr/>
          <p:nvPr/>
        </p:nvSpPr>
        <p:spPr>
          <a:xfrm>
            <a:off x="7858125" y="5715000"/>
            <a:ext cx="714375" cy="714375"/>
          </a:xfrm>
          <a:prstGeom prst="actionButtonHome">
            <a:avLst/>
          </a:prstGeom>
          <a:solidFill>
            <a:srgbClr val="FFE2C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500063" y="5286375"/>
            <a:ext cx="5786437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003300"/>
                </a:solidFill>
              </a:rPr>
              <a:t> </a:t>
            </a:r>
            <a:r>
              <a:rPr lang="ru-RU" sz="3600" b="1">
                <a:solidFill>
                  <a:srgbClr val="003300"/>
                </a:solidFill>
              </a:rPr>
              <a:t>По</a:t>
            </a:r>
            <a:r>
              <a:rPr lang="ru-RU" sz="3600" b="1">
                <a:solidFill>
                  <a:srgbClr val="800000"/>
                </a:solidFill>
              </a:rPr>
              <a:t>я</a:t>
            </a:r>
            <a:r>
              <a:rPr lang="ru-RU" sz="3600" b="1">
                <a:solidFill>
                  <a:srgbClr val="003300"/>
                </a:solidFill>
              </a:rPr>
              <a:t>вилась</a:t>
            </a:r>
            <a:r>
              <a:rPr lang="ru-RU" sz="3600" b="1">
                <a:solidFill>
                  <a:srgbClr val="800000"/>
                </a:solidFill>
              </a:rPr>
              <a:t> </a:t>
            </a:r>
            <a:r>
              <a:rPr lang="ru-RU" sz="3600" b="1">
                <a:solidFill>
                  <a:srgbClr val="003300"/>
                </a:solidFill>
              </a:rPr>
              <a:t>у</a:t>
            </a:r>
            <a:r>
              <a:rPr lang="ru-RU" sz="3600" b="1">
                <a:solidFill>
                  <a:srgbClr val="800000"/>
                </a:solidFill>
              </a:rPr>
              <a:t> е</a:t>
            </a:r>
            <a:r>
              <a:rPr lang="ru-RU" sz="3600" b="1">
                <a:solidFill>
                  <a:srgbClr val="003300"/>
                </a:solidFill>
              </a:rPr>
              <a:t>нота</a:t>
            </a:r>
            <a:r>
              <a:rPr lang="ru-RU" sz="3600" b="1">
                <a:solidFill>
                  <a:srgbClr val="800000"/>
                </a:solidFill>
              </a:rPr>
              <a:t> </a:t>
            </a:r>
          </a:p>
          <a:p>
            <a:pPr algn="ctr"/>
            <a:r>
              <a:rPr lang="ru-RU" sz="3600" b="1">
                <a:solidFill>
                  <a:srgbClr val="003300"/>
                </a:solidFill>
              </a:rPr>
              <a:t>Очень</a:t>
            </a:r>
            <a:r>
              <a:rPr lang="ru-RU" sz="3600" b="1">
                <a:solidFill>
                  <a:srgbClr val="800000"/>
                </a:solidFill>
              </a:rPr>
              <a:t> </a:t>
            </a:r>
            <a:r>
              <a:rPr lang="ru-RU" sz="3600" b="1">
                <a:solidFill>
                  <a:srgbClr val="003300"/>
                </a:solidFill>
              </a:rPr>
              <a:t>важна</a:t>
            </a:r>
            <a:r>
              <a:rPr lang="ru-RU" sz="3600" b="1">
                <a:solidFill>
                  <a:srgbClr val="800000"/>
                </a:solidFill>
              </a:rPr>
              <a:t>я </a:t>
            </a:r>
            <a:r>
              <a:rPr lang="ru-RU" sz="3600" b="1">
                <a:solidFill>
                  <a:srgbClr val="003300"/>
                </a:solidFill>
              </a:rPr>
              <a:t>работа.</a:t>
            </a:r>
            <a:endParaRPr lang="en-US" sz="3600" b="1">
              <a:solidFill>
                <a:srgbClr val="003300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2857500" y="500063"/>
            <a:ext cx="714375" cy="71437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5429250" y="500063"/>
            <a:ext cx="714375" cy="71437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7215188" y="500063"/>
            <a:ext cx="714375" cy="71437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3786188" y="571500"/>
            <a:ext cx="11430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5400" b="1" u="sng">
                <a:latin typeface="Calibri" pitchFamily="34" charset="0"/>
              </a:rPr>
              <a:t>[</a:t>
            </a:r>
            <a:r>
              <a:rPr lang="ru-RU" sz="5400" b="1" u="sng">
                <a:latin typeface="Calibri" pitchFamily="34" charset="0"/>
              </a:rPr>
              <a:t>й</a:t>
            </a:r>
            <a:r>
              <a:rPr lang="en-US" sz="5400" b="1" u="sng" baseline="30000">
                <a:latin typeface="Calibri" pitchFamily="34" charset="0"/>
              </a:rPr>
              <a:t>,</a:t>
            </a:r>
            <a:r>
              <a:rPr lang="en-US" sz="5400" b="1" u="sng">
                <a:latin typeface="Calibri" pitchFamily="34" charset="0"/>
              </a:rPr>
              <a:t>]</a:t>
            </a:r>
            <a:endParaRPr lang="ru-RU" sz="5400">
              <a:latin typeface="Calibri" pitchFamily="34" charset="0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5572125" y="714375"/>
            <a:ext cx="714375" cy="714375"/>
          </a:xfrm>
          <a:prstGeom prst="ellipse">
            <a:avLst/>
          </a:prstGeom>
          <a:noFill/>
          <a:ln w="571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571750" y="714375"/>
            <a:ext cx="642938" cy="642938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4357688" y="1928813"/>
            <a:ext cx="16430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5400" b="1">
                <a:solidFill>
                  <a:srgbClr val="800000"/>
                </a:solidFill>
                <a:latin typeface="Calibri" pitchFamily="34" charset="0"/>
              </a:rPr>
              <a:t>е</a:t>
            </a:r>
          </a:p>
          <a:p>
            <a:pPr algn="ctr"/>
            <a:r>
              <a:rPr lang="ru-RU" sz="5400" b="1">
                <a:solidFill>
                  <a:srgbClr val="800000"/>
                </a:solidFill>
                <a:latin typeface="Calibri" pitchFamily="34" charset="0"/>
              </a:rPr>
              <a:t>ё</a:t>
            </a:r>
          </a:p>
          <a:p>
            <a:pPr algn="ctr"/>
            <a:r>
              <a:rPr lang="ru-RU" sz="5400" b="1">
                <a:solidFill>
                  <a:srgbClr val="800000"/>
                </a:solidFill>
                <a:latin typeface="Calibri" pitchFamily="34" charset="0"/>
              </a:rPr>
              <a:t>ю</a:t>
            </a:r>
          </a:p>
          <a:p>
            <a:pPr algn="ctr"/>
            <a:r>
              <a:rPr lang="ru-RU" sz="5400" b="1">
                <a:solidFill>
                  <a:srgbClr val="800000"/>
                </a:solidFill>
                <a:latin typeface="Calibri" pitchFamily="34" charset="0"/>
              </a:rPr>
              <a:t>я</a:t>
            </a:r>
            <a:endParaRPr lang="ru-RU" sz="5400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86125" y="2214563"/>
            <a:ext cx="8572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6000" b="1">
                <a:latin typeface="Calibri" pitchFamily="34" charset="0"/>
              </a:rPr>
              <a:t>ъ     </a:t>
            </a:r>
          </a:p>
          <a:p>
            <a:r>
              <a:rPr lang="ru-RU" sz="6000" b="1">
                <a:latin typeface="Calibri" pitchFamily="34" charset="0"/>
              </a:rPr>
              <a:t>ь   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4250532" y="1607344"/>
            <a:ext cx="785812" cy="57150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5250657" y="1678781"/>
            <a:ext cx="785812" cy="428625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Скругленный прямоугольник 15"/>
          <p:cNvSpPr/>
          <p:nvPr/>
        </p:nvSpPr>
        <p:spPr>
          <a:xfrm>
            <a:off x="1214414" y="5643578"/>
            <a:ext cx="4071966" cy="785818"/>
          </a:xfrm>
          <a:prstGeom prst="roundRect">
            <a:avLst/>
          </a:prstGeom>
          <a:solidFill>
            <a:schemeClr val="accent5">
              <a:lumMod val="7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4000" b="1" dirty="0">
                <a:solidFill>
                  <a:schemeClr val="bg1"/>
                </a:solidFill>
                <a:latin typeface="Arial Narrow" pitchFamily="34" charset="0"/>
              </a:rPr>
              <a:t>Например</a:t>
            </a:r>
          </a:p>
        </p:txBody>
      </p:sp>
      <p:sp>
        <p:nvSpPr>
          <p:cNvPr id="11" name="Управляющая кнопка: домой 10">
            <a:hlinkClick r:id="rId3" action="ppaction://hlinksldjump" highlightClick="1"/>
          </p:cNvPr>
          <p:cNvSpPr/>
          <p:nvPr/>
        </p:nvSpPr>
        <p:spPr>
          <a:xfrm>
            <a:off x="7858125" y="5715000"/>
            <a:ext cx="714375" cy="714375"/>
          </a:xfrm>
          <a:prstGeom prst="actionButtonHome">
            <a:avLst/>
          </a:prstGeom>
          <a:solidFill>
            <a:srgbClr val="FFE2C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85750" y="5534025"/>
            <a:ext cx="7000875" cy="126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003300"/>
                </a:solidFill>
              </a:rPr>
              <a:t>Суп с</a:t>
            </a:r>
            <a:r>
              <a:rPr lang="ru-RU" sz="3600" b="1">
                <a:solidFill>
                  <a:srgbClr val="800000"/>
                </a:solidFill>
              </a:rPr>
              <a:t>ъе</a:t>
            </a:r>
            <a:r>
              <a:rPr lang="ru-RU" sz="3600" b="1">
                <a:solidFill>
                  <a:srgbClr val="003300"/>
                </a:solidFill>
              </a:rPr>
              <a:t>дим, чайку поп</a:t>
            </a:r>
            <a:r>
              <a:rPr lang="ru-RU" sz="3600" b="1">
                <a:solidFill>
                  <a:srgbClr val="800000"/>
                </a:solidFill>
              </a:rPr>
              <a:t>ье</a:t>
            </a:r>
            <a:r>
              <a:rPr lang="ru-RU" sz="3600" b="1">
                <a:solidFill>
                  <a:srgbClr val="003300"/>
                </a:solidFill>
              </a:rPr>
              <a:t>м.</a:t>
            </a:r>
          </a:p>
          <a:p>
            <a:endParaRPr lang="ru-RU" sz="4000">
              <a:solidFill>
                <a:srgbClr val="8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>
                      <p:stCondLst>
                        <p:cond delay="0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7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Управляющая кнопка: домой 35">
            <a:hlinkClick r:id="rId3" action="ppaction://hlinksldjump" highlightClick="1"/>
          </p:cNvPr>
          <p:cNvSpPr/>
          <p:nvPr/>
        </p:nvSpPr>
        <p:spPr>
          <a:xfrm>
            <a:off x="6715125" y="6072188"/>
            <a:ext cx="642938" cy="571500"/>
          </a:xfrm>
          <a:prstGeom prst="actionButtonHome">
            <a:avLst/>
          </a:prstGeom>
          <a:solidFill>
            <a:srgbClr val="FFE2C5"/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0484" name="TextBox 34"/>
          <p:cNvSpPr txBox="1">
            <a:spLocks noChangeArrowheads="1"/>
          </p:cNvSpPr>
          <p:nvPr/>
        </p:nvSpPr>
        <p:spPr bwMode="auto">
          <a:xfrm>
            <a:off x="642938" y="2071688"/>
            <a:ext cx="1785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Серы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1928813" y="2071688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/>
              <a:t>[</a:t>
            </a:r>
            <a:r>
              <a:rPr lang="ru-RU" sz="4000"/>
              <a:t>й</a:t>
            </a:r>
            <a:r>
              <a:rPr lang="ru-RU" sz="4000" b="1" baseline="62000"/>
              <a:t>,</a:t>
            </a:r>
            <a:r>
              <a:rPr lang="en-US" sz="4000"/>
              <a:t>]</a:t>
            </a:r>
            <a:endParaRPr lang="ru-RU" sz="4000"/>
          </a:p>
        </p:txBody>
      </p:sp>
      <p:sp>
        <p:nvSpPr>
          <p:cNvPr id="38" name="TextBox 37"/>
          <p:cNvSpPr txBox="1">
            <a:spLocks noChangeArrowheads="1"/>
          </p:cNvSpPr>
          <p:nvPr/>
        </p:nvSpPr>
        <p:spPr bwMode="auto">
          <a:xfrm>
            <a:off x="2000250" y="2071688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3300"/>
                </a:solidFill>
              </a:rPr>
              <a:t>й</a:t>
            </a:r>
          </a:p>
        </p:txBody>
      </p:sp>
      <p:sp>
        <p:nvSpPr>
          <p:cNvPr id="20487" name="TextBox 38"/>
          <p:cNvSpPr txBox="1">
            <a:spLocks noChangeArrowheads="1"/>
          </p:cNvSpPr>
          <p:nvPr/>
        </p:nvSpPr>
        <p:spPr bwMode="auto">
          <a:xfrm>
            <a:off x="2857500" y="2071688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за</a:t>
            </a:r>
          </a:p>
        </p:txBody>
      </p:sp>
      <p:sp>
        <p:nvSpPr>
          <p:cNvPr id="41" name="TextBox 40"/>
          <p:cNvSpPr txBox="1">
            <a:spLocks noChangeArrowheads="1"/>
          </p:cNvSpPr>
          <p:nvPr/>
        </p:nvSpPr>
        <p:spPr bwMode="auto">
          <a:xfrm>
            <a:off x="3357563" y="2071688"/>
            <a:ext cx="1428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/>
              <a:t>[</a:t>
            </a:r>
            <a:r>
              <a:rPr lang="ru-RU" sz="4000"/>
              <a:t>й</a:t>
            </a:r>
            <a:r>
              <a:rPr lang="ru-RU" sz="4000" b="1" baseline="62000"/>
              <a:t>,</a:t>
            </a:r>
            <a:r>
              <a:rPr lang="ru-RU" sz="4000"/>
              <a:t>а</a:t>
            </a:r>
            <a:r>
              <a:rPr lang="en-US" sz="4000"/>
              <a:t>]</a:t>
            </a:r>
            <a:endParaRPr lang="ru-RU" sz="4000"/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3429000" y="2071688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43" name="TextBox 42"/>
          <p:cNvSpPr txBox="1">
            <a:spLocks noChangeArrowheads="1"/>
          </p:cNvSpPr>
          <p:nvPr/>
        </p:nvSpPr>
        <p:spPr bwMode="auto">
          <a:xfrm>
            <a:off x="4286250" y="2071688"/>
            <a:ext cx="785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ц</a:t>
            </a:r>
          </a:p>
        </p:txBody>
      </p:sp>
      <p:sp>
        <p:nvSpPr>
          <p:cNvPr id="20491" name="TextBox 43"/>
          <p:cNvSpPr txBox="1">
            <a:spLocks noChangeArrowheads="1"/>
          </p:cNvSpPr>
          <p:nvPr/>
        </p:nvSpPr>
        <p:spPr bwMode="auto">
          <a:xfrm>
            <a:off x="4929188" y="2071688"/>
            <a:ext cx="2571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под сосно</a:t>
            </a:r>
          </a:p>
        </p:txBody>
      </p:sp>
      <p:sp>
        <p:nvSpPr>
          <p:cNvPr id="45" name="TextBox 44"/>
          <p:cNvSpPr txBox="1">
            <a:spLocks noChangeArrowheads="1"/>
          </p:cNvSpPr>
          <p:nvPr/>
        </p:nvSpPr>
        <p:spPr bwMode="auto">
          <a:xfrm>
            <a:off x="7286625" y="2071688"/>
            <a:ext cx="9286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/>
              <a:t>[</a:t>
            </a:r>
            <a:r>
              <a:rPr lang="ru-RU" sz="4000"/>
              <a:t>й</a:t>
            </a:r>
            <a:r>
              <a:rPr lang="ru-RU" sz="4000" b="1" baseline="62000"/>
              <a:t>,</a:t>
            </a:r>
            <a:r>
              <a:rPr lang="en-US" sz="4000"/>
              <a:t>]</a:t>
            </a:r>
            <a:endParaRPr lang="ru-RU" sz="4000"/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7286625" y="2071688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3300"/>
                </a:solidFill>
              </a:rPr>
              <a:t>й</a:t>
            </a:r>
          </a:p>
        </p:txBody>
      </p:sp>
      <p:sp>
        <p:nvSpPr>
          <p:cNvPr id="20494" name="TextBox 46"/>
          <p:cNvSpPr txBox="1">
            <a:spLocks noChangeArrowheads="1"/>
          </p:cNvSpPr>
          <p:nvPr/>
        </p:nvSpPr>
        <p:spPr bwMode="auto">
          <a:xfrm>
            <a:off x="642938" y="3000375"/>
            <a:ext cx="92868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Об</a:t>
            </a:r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1357313" y="3000375"/>
            <a:ext cx="12858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/>
              <a:t>[</a:t>
            </a:r>
            <a:r>
              <a:rPr lang="ru-RU" sz="4000"/>
              <a:t>й</a:t>
            </a:r>
            <a:r>
              <a:rPr lang="ru-RU" sz="4000" b="1" baseline="62000"/>
              <a:t>,</a:t>
            </a:r>
            <a:r>
              <a:rPr lang="ru-RU" sz="4000"/>
              <a:t>а</a:t>
            </a:r>
            <a:r>
              <a:rPr lang="en-US" sz="4000"/>
              <a:t>]</a:t>
            </a:r>
            <a:endParaRPr lang="ru-RU" sz="4000"/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1428750" y="3000375"/>
            <a:ext cx="1000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C00000"/>
                </a:solidFill>
              </a:rPr>
              <a:t>ъ</a:t>
            </a:r>
            <a:r>
              <a:rPr lang="ru-RU" sz="4000" b="1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20497" name="TextBox 49"/>
          <p:cNvSpPr txBox="1">
            <a:spLocks noChangeArrowheads="1"/>
          </p:cNvSpPr>
          <p:nvPr/>
        </p:nvSpPr>
        <p:spPr bwMode="auto">
          <a:xfrm>
            <a:off x="2286000" y="3000375"/>
            <a:ext cx="4929188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вил,  что он  портно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6929438" y="3000375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/>
              <a:t>[</a:t>
            </a:r>
            <a:r>
              <a:rPr lang="ru-RU" sz="4000"/>
              <a:t>й</a:t>
            </a:r>
            <a:r>
              <a:rPr lang="ru-RU" sz="4000" b="1" baseline="62000"/>
              <a:t>,</a:t>
            </a:r>
            <a:r>
              <a:rPr lang="en-US" sz="4000"/>
              <a:t>]</a:t>
            </a:r>
            <a:endParaRPr lang="ru-RU" sz="4000"/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7000875" y="3000375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3300"/>
                </a:solidFill>
              </a:rPr>
              <a:t>й</a:t>
            </a:r>
          </a:p>
        </p:txBody>
      </p:sp>
      <p:sp>
        <p:nvSpPr>
          <p:cNvPr id="20500" name="TextBox 52"/>
          <p:cNvSpPr txBox="1">
            <a:spLocks noChangeArrowheads="1"/>
          </p:cNvSpPr>
          <p:nvPr/>
        </p:nvSpPr>
        <p:spPr bwMode="auto">
          <a:xfrm>
            <a:off x="7643813" y="3000375"/>
            <a:ext cx="1214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…</a:t>
            </a:r>
          </a:p>
        </p:txBody>
      </p:sp>
      <p:sp>
        <p:nvSpPr>
          <p:cNvPr id="20501" name="TextBox 54"/>
          <p:cNvSpPr txBox="1">
            <a:spLocks noChangeArrowheads="1"/>
          </p:cNvSpPr>
          <p:nvPr/>
        </p:nvSpPr>
        <p:spPr bwMode="auto">
          <a:xfrm>
            <a:off x="714375" y="3857625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За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1285875" y="3857625"/>
            <a:ext cx="1428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/>
              <a:t>[</a:t>
            </a:r>
            <a:r>
              <a:rPr lang="ru-RU" sz="4000"/>
              <a:t>й</a:t>
            </a:r>
            <a:r>
              <a:rPr lang="ru-RU" sz="4000" b="1" baseline="62000"/>
              <a:t>,</a:t>
            </a:r>
            <a:r>
              <a:rPr lang="ru-RU" sz="4000"/>
              <a:t>а</a:t>
            </a:r>
            <a:r>
              <a:rPr lang="en-US" sz="4000"/>
              <a:t>]</a:t>
            </a:r>
            <a:endParaRPr lang="ru-RU" sz="4000"/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1357313" y="3857625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2286000" y="3857625"/>
            <a:ext cx="785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ц</a:t>
            </a:r>
          </a:p>
        </p:txBody>
      </p:sp>
      <p:sp>
        <p:nvSpPr>
          <p:cNvPr id="20505" name="TextBox 59"/>
          <p:cNvSpPr txBox="1">
            <a:spLocks noChangeArrowheads="1"/>
          </p:cNvSpPr>
          <p:nvPr/>
        </p:nvSpPr>
        <p:spPr bwMode="auto">
          <a:xfrm>
            <a:off x="2928938" y="3857625"/>
            <a:ext cx="25717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режет,  за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214938" y="3857625"/>
            <a:ext cx="12144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/>
              <a:t>[</a:t>
            </a:r>
            <a:r>
              <a:rPr lang="ru-RU" sz="4000"/>
              <a:t>й</a:t>
            </a:r>
            <a:r>
              <a:rPr lang="ru-RU" sz="4000" b="1" baseline="62000"/>
              <a:t>,</a:t>
            </a:r>
            <a:r>
              <a:rPr lang="ru-RU" sz="4000"/>
              <a:t>а</a:t>
            </a:r>
            <a:r>
              <a:rPr lang="en-US" sz="4000"/>
              <a:t>]</a:t>
            </a:r>
            <a:endParaRPr lang="ru-RU" sz="4000"/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5286375" y="3857625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002060"/>
                </a:solidFill>
              </a:rPr>
              <a:t>я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6143625" y="3857625"/>
            <a:ext cx="785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ц</a:t>
            </a:r>
          </a:p>
        </p:txBody>
      </p:sp>
      <p:sp>
        <p:nvSpPr>
          <p:cNvPr id="20509" name="TextBox 63"/>
          <p:cNvSpPr txBox="1">
            <a:spLocks noChangeArrowheads="1"/>
          </p:cNvSpPr>
          <p:nvPr/>
        </p:nvSpPr>
        <p:spPr bwMode="auto">
          <a:xfrm>
            <a:off x="6858000" y="3857625"/>
            <a:ext cx="7143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ш</a:t>
            </a:r>
          </a:p>
        </p:txBody>
      </p:sp>
      <p:sp>
        <p:nvSpPr>
          <p:cNvPr id="66" name="TextBox 65"/>
          <p:cNvSpPr txBox="1">
            <a:spLocks noChangeArrowheads="1"/>
          </p:cNvSpPr>
          <p:nvPr/>
        </p:nvSpPr>
        <p:spPr bwMode="auto">
          <a:xfrm>
            <a:off x="7286625" y="3857625"/>
            <a:ext cx="11430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4000"/>
              <a:t>[</a:t>
            </a:r>
            <a:r>
              <a:rPr lang="ru-RU" sz="4000"/>
              <a:t>й</a:t>
            </a:r>
            <a:r>
              <a:rPr lang="ru-RU" sz="4000" b="1" baseline="62000"/>
              <a:t>,</a:t>
            </a:r>
            <a:r>
              <a:rPr lang="ru-RU" sz="4000"/>
              <a:t>о</a:t>
            </a:r>
            <a:r>
              <a:rPr lang="en-US" sz="4000"/>
              <a:t>]</a:t>
            </a:r>
            <a:endParaRPr lang="ru-RU" sz="4000"/>
          </a:p>
        </p:txBody>
      </p:sp>
      <p:sp>
        <p:nvSpPr>
          <p:cNvPr id="67" name="TextBox 66"/>
          <p:cNvSpPr txBox="1">
            <a:spLocks noChangeArrowheads="1"/>
          </p:cNvSpPr>
          <p:nvPr/>
        </p:nvSpPr>
        <p:spPr bwMode="auto">
          <a:xfrm>
            <a:off x="7358063" y="3857625"/>
            <a:ext cx="857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 b="1">
                <a:solidFill>
                  <a:srgbClr val="FF0000"/>
                </a:solidFill>
              </a:rPr>
              <a:t>ь</a:t>
            </a:r>
            <a:r>
              <a:rPr lang="ru-RU" sz="4000" b="1">
                <a:solidFill>
                  <a:srgbClr val="002060"/>
                </a:solidFill>
              </a:rPr>
              <a:t>ё</a:t>
            </a:r>
          </a:p>
        </p:txBody>
      </p:sp>
      <p:sp>
        <p:nvSpPr>
          <p:cNvPr id="20512" name="TextBox 67"/>
          <p:cNvSpPr txBox="1">
            <a:spLocks noChangeArrowheads="1"/>
          </p:cNvSpPr>
          <p:nvPr/>
        </p:nvSpPr>
        <p:spPr bwMode="auto">
          <a:xfrm>
            <a:off x="8215313" y="3857625"/>
            <a:ext cx="571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т,</a:t>
            </a:r>
          </a:p>
        </p:txBody>
      </p:sp>
      <p:sp>
        <p:nvSpPr>
          <p:cNvPr id="20513" name="TextBox 68"/>
          <p:cNvSpPr txBox="1">
            <a:spLocks noChangeArrowheads="1"/>
          </p:cNvSpPr>
          <p:nvPr/>
        </p:nvSpPr>
        <p:spPr bwMode="auto">
          <a:xfrm>
            <a:off x="785813" y="4786313"/>
            <a:ext cx="78581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000"/>
              <a:t>А  медведь в берлоге  ждёт.</a:t>
            </a:r>
          </a:p>
        </p:txBody>
      </p:sp>
      <p:sp>
        <p:nvSpPr>
          <p:cNvPr id="20514" name="TextBox 70"/>
          <p:cNvSpPr txBox="1">
            <a:spLocks noChangeArrowheads="1"/>
          </p:cNvSpPr>
          <p:nvPr/>
        </p:nvSpPr>
        <p:spPr bwMode="auto">
          <a:xfrm>
            <a:off x="714375" y="5572125"/>
            <a:ext cx="335756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/>
              <a:t>С. Михалков</a:t>
            </a:r>
          </a:p>
        </p:txBody>
      </p:sp>
      <p:sp>
        <p:nvSpPr>
          <p:cNvPr id="35" name="Управляющая кнопка: настраиваемая 34">
            <a:hlinkClick r:id="rId4" action="ppaction://hlinksldjump" highlightClick="1"/>
          </p:cNvPr>
          <p:cNvSpPr/>
          <p:nvPr/>
        </p:nvSpPr>
        <p:spPr>
          <a:xfrm>
            <a:off x="7643813" y="6072188"/>
            <a:ext cx="714401" cy="571500"/>
          </a:xfrm>
          <a:prstGeom prst="actionButtonBlan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2400" b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79769E-6 L -0.05816 -0.00069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79769E-6 L -0.05816 -0.00069 " pathEditMode="relative" rAng="0" ptsTypes="AA">
                                      <p:cBhvr>
                                        <p:cTn id="77" dur="2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4.79769E-6 L -0.05816 -0.00069 " pathEditMode="relative" rAng="0" ptsTypes="AA">
                                      <p:cBhvr>
                                        <p:cTn id="91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6"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1" grpId="0"/>
      <p:bldP spid="42" grpId="0"/>
      <p:bldP spid="43" grpId="0"/>
      <p:bldP spid="45" grpId="0"/>
      <p:bldP spid="46" grpId="0"/>
      <p:bldP spid="48" grpId="0"/>
      <p:bldP spid="49" grpId="0"/>
      <p:bldP spid="51" grpId="0"/>
      <p:bldP spid="52" grpId="0"/>
      <p:bldP spid="56" grpId="0"/>
      <p:bldP spid="58" grpId="0"/>
      <p:bldP spid="59" grpId="0"/>
      <p:bldP spid="61" grpId="0"/>
      <p:bldP spid="62" grpId="0"/>
      <p:bldP spid="63" grpId="0"/>
      <p:bldP spid="66" grpId="0"/>
      <p:bldP spid="6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2"/>
          <p:cNvSpPr>
            <a:spLocks noGrp="1"/>
          </p:cNvSpPr>
          <p:nvPr>
            <p:ph type="title"/>
          </p:nvPr>
        </p:nvSpPr>
        <p:spPr>
          <a:xfrm>
            <a:off x="500063" y="500063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smtClean="0"/>
              <a:t>Список использованных источников</a:t>
            </a:r>
          </a:p>
        </p:txBody>
      </p:sp>
      <p:sp>
        <p:nvSpPr>
          <p:cNvPr id="21507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Тетерин С. Лесные хозяева. – Ростов-на-Дону: Антураж, 2006 (слайд 3)</a:t>
            </a:r>
          </a:p>
          <a:p>
            <a:pPr eaLnBrk="1" hangingPunct="1"/>
            <a:r>
              <a:rPr lang="ru-RU" smtClean="0"/>
              <a:t>Волина В.В. Занимательное азбуковедение. </a:t>
            </a:r>
            <a:r>
              <a:rPr lang="ru-RU" smtClean="0">
                <a:hlinkClick r:id="rId3"/>
              </a:rPr>
              <a:t>–</a:t>
            </a:r>
            <a:r>
              <a:rPr lang="ru-RU" smtClean="0"/>
              <a:t> М.: Просвещение, 1991 (слайд 4, 5)</a:t>
            </a:r>
          </a:p>
          <a:p>
            <a:pPr eaLnBrk="1" hangingPunct="1"/>
            <a:r>
              <a:rPr lang="ru-RU" smtClean="0"/>
              <a:t>Соловейчик М.С., Кузьменко Н.С. Русский язык. К тайнам нашего языка. Рабочая тетрадь. 2 класс. 1 часть. (6 слайд)</a:t>
            </a:r>
          </a:p>
          <a:p>
            <a:pPr eaLnBrk="1" hangingPunct="1">
              <a:buFont typeface="Wingdings 2" pitchFamily="18" charset="2"/>
              <a:buNone/>
            </a:pPr>
            <a:endParaRPr lang="ru-RU" smtClean="0"/>
          </a:p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</p:txBody>
      </p:sp>
      <p:sp>
        <p:nvSpPr>
          <p:cNvPr id="4" name="Управляющая кнопка: настраиваемая 3">
            <a:hlinkClick r:id="" action="ppaction://hlinkshowjump?jump=endshow" highlightClick="1"/>
          </p:cNvPr>
          <p:cNvSpPr/>
          <p:nvPr/>
        </p:nvSpPr>
        <p:spPr>
          <a:xfrm>
            <a:off x="7643813" y="6072188"/>
            <a:ext cx="1285875" cy="571500"/>
          </a:xfrm>
          <a:prstGeom prst="actionButtonBlan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>
                <a:solidFill>
                  <a:schemeClr val="accent5">
                    <a:lumMod val="50000"/>
                  </a:schemeClr>
                </a:solidFill>
              </a:rPr>
              <a:t>Выход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Начальная">
    <a:dk1>
      <a:sysClr val="windowText" lastClr="000000"/>
    </a:dk1>
    <a:lt1>
      <a:sysClr val="window" lastClr="FFFFF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329</TotalTime>
  <Words>267</Words>
  <Application>Microsoft Office PowerPoint</Application>
  <PresentationFormat>Экран (4:3)</PresentationFormat>
  <Paragraphs>84</Paragraphs>
  <Slides>7</Slides>
  <Notes>7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Поток</vt:lpstr>
      <vt:lpstr>Специальное оформление</vt:lpstr>
      <vt:lpstr> </vt:lpstr>
      <vt:lpstr>Слайд 2</vt:lpstr>
      <vt:lpstr>Слайд 3</vt:lpstr>
      <vt:lpstr>Слайд 4</vt:lpstr>
      <vt:lpstr>Слайд 5</vt:lpstr>
      <vt:lpstr>Слайд 6</vt:lpstr>
      <vt:lpstr>Список использованных источников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 [й,] и его буквы</dc:title>
  <cp:lastModifiedBy>Admin</cp:lastModifiedBy>
  <cp:revision>48</cp:revision>
  <dcterms:modified xsi:type="dcterms:W3CDTF">2011-04-16T12:53:00Z</dcterms:modified>
</cp:coreProperties>
</file>