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4" r:id="rId3"/>
    <p:sldId id="265" r:id="rId4"/>
    <p:sldId id="256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 showScrollbar="0"/>
    <p:sldRg st="2" end="8"/>
    <p:penClr>
      <a:srgbClr val="FF0000"/>
    </p:penClr>
  </p:showPr>
  <p:clrMru>
    <a:srgbClr val="000099"/>
    <a:srgbClr val="800000"/>
    <a:srgbClr val="FFCCCC"/>
    <a:srgbClr val="FF764B"/>
    <a:srgbClr val="006600"/>
    <a:srgbClr val="FFFF99"/>
    <a:srgbClr val="660033"/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D665A-ECBF-489B-9EE2-A90BFDE5676F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3E71A-A924-490B-A0DB-DD952E1285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3E71A-A924-490B-A0DB-DD952E12858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22138-25BB-46CA-881A-5A69163F9CB0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563F-BE8B-4F67-8D82-7CB995971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514E5-B851-4F5B-A181-279535BBD0EE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EC808-DD20-4721-A644-C00CB4B98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85AC8-BE8C-489A-8BB4-14A6ADEC2750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E2854-91B9-4EAC-96B3-70A9DD7F1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1C32A-0A4B-487E-9ED6-7C75EA3923A0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BE19-FBB4-4CAB-9AAB-D78F233ED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41528-B037-48FE-A48B-8A62BDB98C88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51532-C7CD-4019-8256-9580ED49C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D77D1-A84E-4458-970C-B751B5DDD28B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9DFF4-465E-4212-BC5A-4742E04FC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576C7-2FF7-44FA-93E6-C48227A1C817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C4958-1D43-4A31-80CE-830C6468C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AF6A-B188-4380-94F4-A7884DFBCF21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06731-DCEA-4D23-8EC9-B1F32B934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9BDF6-AFED-413B-93D1-B24ACA3F8BF8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25FA6-01F7-4652-A61D-0F95E23AA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401E2-FDDC-4CA8-9B3A-246E7F48F5B8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D641-627B-430D-AE23-C692ABAC9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13961-CE91-46A5-99CD-95FA8CC21908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9C214-91F8-46E1-8CCC-C4B064012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5359A4-2214-4E8B-917B-13FDD1E7B59C}" type="datetimeFigureOut">
              <a:rPr lang="ru-RU"/>
              <a:pPr>
                <a:defRPr/>
              </a:pPr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5F1CF9-C4CB-46CC-8AD8-B86C0E0A2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shky.ru/index/0-15?1-10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aretarium.fi/mare/gfx/kiiski_small.jpg" TargetMode="External"/><Relationship Id="rId4" Type="http://schemas.openxmlformats.org/officeDocument/2006/relationships/hyperlink" Target="http://v-rossie.info/wp-content/uploads/2008/01/5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rgbClr val="800000"/>
                </a:solidFill>
              </a:rPr>
              <a:t>Парные согласные</a:t>
            </a:r>
            <a:endParaRPr lang="ru-RU" b="1" i="1" dirty="0" smtClean="0">
              <a:solidFill>
                <a:srgbClr val="8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Составила учитель начальных классов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МОУ «Сакмарская СОШ»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Суханова </a:t>
            </a:r>
            <a:r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Надежда Владимировна.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rot="-1442442">
            <a:off x="857250" y="785813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0066"/>
                </a:solidFill>
                <a:latin typeface="Comic Sans MS" pitchFamily="66" charset="0"/>
              </a:rPr>
              <a:t>б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 rot="-882880">
            <a:off x="642938" y="285750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B00047"/>
                </a:solidFill>
                <a:latin typeface="Comic Sans MS" pitchFamily="66" charset="0"/>
              </a:rPr>
              <a:t>п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962255">
            <a:off x="500063" y="4714875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0099"/>
                </a:solidFill>
                <a:latin typeface="Comic Sans MS" pitchFamily="66" charset="0"/>
              </a:rPr>
              <a:t>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1910503">
            <a:off x="2357438" y="35718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00F6"/>
                </a:solidFill>
                <a:latin typeface="Comic Sans MS" pitchFamily="66" charset="0"/>
              </a:rPr>
              <a:t>ф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rot="-863335">
            <a:off x="4500563" y="57150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C000"/>
                </a:solidFill>
                <a:latin typeface="Comic Sans MS" pitchFamily="66" charset="0"/>
              </a:rPr>
              <a:t>з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rot="-1204944">
            <a:off x="1928813" y="542925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FF00"/>
                </a:solidFill>
                <a:latin typeface="Comic Sans MS" pitchFamily="66" charset="0"/>
              </a:rPr>
              <a:t>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 rot="1200364">
            <a:off x="6143625" y="1071563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6600"/>
                </a:solidFill>
                <a:latin typeface="Comic Sans MS" pitchFamily="66" charset="0"/>
              </a:rPr>
              <a:t>д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rot="1223376">
            <a:off x="4286250" y="542925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CC00"/>
                </a:solidFill>
                <a:latin typeface="Comic Sans MS" pitchFamily="66" charset="0"/>
              </a:rPr>
              <a:t>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rot="-2056494">
            <a:off x="7215188" y="35718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Comic Sans MS" pitchFamily="66" charset="0"/>
              </a:rPr>
              <a:t>к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 rot="-1426923">
            <a:off x="6429375" y="5286375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800000"/>
                </a:solidFill>
                <a:latin typeface="Comic Sans MS" pitchFamily="66" charset="0"/>
              </a:rPr>
              <a:t>г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-2869998">
            <a:off x="7715251" y="2214562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CC0099"/>
                </a:solidFill>
                <a:latin typeface="Comic Sans MS" pitchFamily="66" charset="0"/>
              </a:rPr>
              <a:t>ж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-854394">
            <a:off x="7858125" y="407193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660033"/>
                </a:solidFill>
                <a:latin typeface="Comic Sans MS" pitchFamily="66" charset="0"/>
              </a:rPr>
              <a:t>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6860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343028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343028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latin typeface="Arial" pitchFamily="34" charset="0"/>
                          <a:cs typeface="Arial" pitchFamily="34" charset="0"/>
                        </a:rPr>
                        <a:t>ш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6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00063" y="2928938"/>
            <a:ext cx="1357312" cy="1357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>
          <a:xfrm>
            <a:off x="8143875" y="5929313"/>
            <a:ext cx="642938" cy="642937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857375" y="1571625"/>
            <a:ext cx="1357313" cy="1357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14688" y="2928938"/>
            <a:ext cx="1357312" cy="1357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571625"/>
            <a:ext cx="1357313" cy="1357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929313" y="2928938"/>
            <a:ext cx="1357312" cy="1357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286625" y="1643063"/>
            <a:ext cx="1357313" cy="1357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>
            <a:hlinkClick r:id="rId3" action="ppaction://hlinksldjump"/>
          </p:cNvPr>
          <p:cNvSpPr/>
          <p:nvPr/>
        </p:nvSpPr>
        <p:spPr>
          <a:xfrm>
            <a:off x="428596" y="3571876"/>
            <a:ext cx="3214710" cy="235745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можно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2857500" y="1357313"/>
            <a:ext cx="3071813" cy="2786062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2786063" y="2357438"/>
            <a:ext cx="3286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3300"/>
                </a:solidFill>
              </a:rPr>
              <a:t>доверять</a:t>
            </a:r>
            <a:endParaRPr lang="ru-RU" sz="4000">
              <a:solidFill>
                <a:srgbClr val="003300"/>
              </a:solidFill>
            </a:endParaRPr>
          </a:p>
        </p:txBody>
      </p:sp>
      <p:sp>
        <p:nvSpPr>
          <p:cNvPr id="7" name="Облако 6">
            <a:hlinkClick r:id="rId4" action="ppaction://hlinksldjump"/>
          </p:cNvPr>
          <p:cNvSpPr/>
          <p:nvPr/>
        </p:nvSpPr>
        <p:spPr>
          <a:xfrm>
            <a:off x="5786446" y="3143248"/>
            <a:ext cx="3143272" cy="23574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нельзя</a:t>
            </a:r>
          </a:p>
        </p:txBody>
      </p:sp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3714744" y="5786454"/>
            <a:ext cx="24288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n w="1905"/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Проверь себя!</a:t>
            </a:r>
            <a:endParaRPr lang="ru-RU" sz="2400" b="1" dirty="0">
              <a:ln w="1905"/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0" name="Заголовок 1"/>
          <p:cNvSpPr>
            <a:spLocks noGrp="1"/>
          </p:cNvSpPr>
          <p:nvPr>
            <p:ph type="title"/>
          </p:nvPr>
        </p:nvSpPr>
        <p:spPr>
          <a:xfrm>
            <a:off x="214313" y="571500"/>
            <a:ext cx="8715375" cy="15827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4000" b="1" smtClean="0">
                <a:solidFill>
                  <a:srgbClr val="800000"/>
                </a:solidFill>
                <a:latin typeface="Arial" charset="0"/>
                <a:cs typeface="Arial" charset="0"/>
              </a:rPr>
              <a:t>Парным согласным</a:t>
            </a:r>
            <a:br>
              <a:rPr lang="ru-RU" sz="4000" b="1" smtClean="0">
                <a:solidFill>
                  <a:srgbClr val="800000"/>
                </a:solidFill>
                <a:latin typeface="Arial" charset="0"/>
                <a:cs typeface="Arial" charset="0"/>
              </a:rPr>
            </a:br>
            <a:r>
              <a:rPr lang="ru-RU" sz="4000" b="1" smtClean="0">
                <a:solidFill>
                  <a:srgbClr val="800000"/>
                </a:solidFill>
                <a:latin typeface="Arial" charset="0"/>
                <a:cs typeface="Arial" charset="0"/>
              </a:rPr>
              <a:t> по звонкости        –       глухости</a:t>
            </a:r>
            <a:r>
              <a:rPr lang="ru-RU" sz="4000" b="1" smtClean="0">
                <a:solidFill>
                  <a:srgbClr val="800000"/>
                </a:solidFill>
              </a:rPr>
              <a:t>  </a:t>
            </a:r>
            <a:r>
              <a:rPr lang="ru-RU" sz="4000" b="1" smtClean="0"/>
              <a:t/>
            </a:r>
            <a:br>
              <a:rPr lang="ru-RU" sz="4000" b="1" smtClean="0"/>
            </a:b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4287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800" b="1" smtClean="0">
                <a:latin typeface="Arial" charset="0"/>
                <a:cs typeface="Arial" charset="0"/>
              </a:rPr>
              <a:t>Парным согласным по звонкости – глухости  </a:t>
            </a:r>
            <a:r>
              <a:rPr lang="ru-RU" sz="36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доверять  можно</a:t>
            </a:r>
            <a:r>
              <a:rPr lang="ru-RU" smtClean="0">
                <a:solidFill>
                  <a:srgbClr val="002060"/>
                </a:solidFill>
              </a:rPr>
              <a:t/>
            </a:r>
            <a:br>
              <a:rPr lang="ru-RU" smtClean="0">
                <a:solidFill>
                  <a:srgbClr val="002060"/>
                </a:solidFill>
              </a:rPr>
            </a:br>
            <a:endParaRPr lang="ru-RU" b="1" smtClean="0">
              <a:solidFill>
                <a:srgbClr val="006600"/>
              </a:solidFill>
            </a:endParaRPr>
          </a:p>
        </p:txBody>
      </p:sp>
      <p:sp>
        <p:nvSpPr>
          <p:cNvPr id="5123" name="Содержимое 10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829175" cy="3951288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1. Перед</a:t>
            </a:r>
          </a:p>
          <a:p>
            <a:pPr eaLnBrk="1" hangingPunct="1">
              <a:buFont typeface="Arial" charset="0"/>
              <a:buNone/>
            </a:pPr>
            <a:r>
              <a:rPr lang="ru-RU" sz="3600" smtClean="0">
                <a:latin typeface="Arial" charset="0"/>
                <a:cs typeface="Arial" charset="0"/>
              </a:rPr>
              <a:t> </a:t>
            </a: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2. Перед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3. Перед   </a:t>
            </a:r>
            <a:r>
              <a:rPr lang="en-US" sz="3600" smtClean="0">
                <a:solidFill>
                  <a:srgbClr val="002060"/>
                </a:solidFill>
                <a:latin typeface="Arial" charset="0"/>
                <a:cs typeface="Arial" charset="0"/>
              </a:rPr>
              <a:t>[</a:t>
            </a:r>
            <a:r>
              <a:rPr lang="ru-RU" sz="36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в</a:t>
            </a:r>
            <a:r>
              <a:rPr lang="en-US" sz="3600" smtClean="0">
                <a:solidFill>
                  <a:srgbClr val="002060"/>
                </a:solidFill>
                <a:latin typeface="Arial" charset="0"/>
                <a:cs typeface="Arial" charset="0"/>
              </a:rPr>
              <a:t>], [</a:t>
            </a:r>
            <a:r>
              <a:rPr lang="ru-RU" sz="36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в</a:t>
            </a:r>
            <a:r>
              <a:rPr lang="ru-RU" sz="3600" b="1" baseline="30000" smtClean="0">
                <a:solidFill>
                  <a:srgbClr val="002060"/>
                </a:solidFill>
                <a:latin typeface="Arial" charset="0"/>
                <a:cs typeface="Arial" charset="0"/>
              </a:rPr>
              <a:t>,</a:t>
            </a:r>
            <a:r>
              <a:rPr lang="en-US" sz="3600" smtClean="0">
                <a:solidFill>
                  <a:srgbClr val="002060"/>
                </a:solidFill>
                <a:latin typeface="Arial" charset="0"/>
                <a:cs typeface="Arial" charset="0"/>
              </a:rPr>
              <a:t>]</a:t>
            </a:r>
            <a:endParaRPr lang="ru-RU" sz="3600" smtClean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000375" y="2214563"/>
            <a:ext cx="500063" cy="500062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0375" y="3500438"/>
            <a:ext cx="714375" cy="71437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429000" y="3786188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 flipV="1">
            <a:off x="3143250" y="3786188"/>
            <a:ext cx="13335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857750" y="1928813"/>
            <a:ext cx="45005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Arial Narrow" pitchFamily="34" charset="0"/>
              </a:rPr>
              <a:t>гри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бы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 – </a:t>
            </a:r>
            <a:r>
              <a:rPr lang="ru-RU" sz="3200" b="1">
                <a:latin typeface="Arial Narrow" pitchFamily="34" charset="0"/>
              </a:rPr>
              <a:t>гри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бы</a:t>
            </a:r>
          </a:p>
          <a:p>
            <a:r>
              <a:rPr lang="en-US" sz="3200" b="1">
                <a:latin typeface="Arial Narrow" pitchFamily="34" charset="0"/>
              </a:rPr>
              <a:t>c</a:t>
            </a:r>
            <a:r>
              <a:rPr lang="ru-RU" sz="3200" b="1">
                <a:latin typeface="Arial Narrow" pitchFamily="34" charset="0"/>
              </a:rPr>
              <a:t>у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пы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 - </a:t>
            </a:r>
            <a:r>
              <a:rPr lang="ru-RU" sz="3200" b="1">
                <a:latin typeface="Arial Narrow" pitchFamily="34" charset="0"/>
              </a:rPr>
              <a:t>су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пы</a:t>
            </a:r>
            <a:endParaRPr lang="ru-RU" sz="3200" b="1">
              <a:latin typeface="Arial Narrow" pitchFamily="34" charset="0"/>
            </a:endParaRPr>
          </a:p>
          <a:p>
            <a:endParaRPr lang="ru-RU" sz="3200" b="1">
              <a:latin typeface="Arial Narrow" pitchFamily="34" charset="0"/>
            </a:endParaRPr>
          </a:p>
          <a:p>
            <a:r>
              <a:rPr lang="ru-RU" sz="3200" b="1">
                <a:latin typeface="Arial Narrow" pitchFamily="34" charset="0"/>
              </a:rPr>
              <a:t>гри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бн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</a:t>
            </a:r>
            <a:r>
              <a:rPr lang="ru-RU" sz="3200" b="1">
                <a:latin typeface="Arial Narrow" pitchFamily="34" charset="0"/>
              </a:rPr>
              <a:t>ой- гри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бн</a:t>
            </a:r>
            <a:r>
              <a:rPr lang="ru-RU" sz="3200" b="1">
                <a:latin typeface="Arial Narrow" pitchFamily="34" charset="0"/>
              </a:rPr>
              <a:t>ой</a:t>
            </a:r>
          </a:p>
          <a:p>
            <a:r>
              <a:rPr lang="ru-RU" sz="3200" b="1">
                <a:latin typeface="Arial Narrow" pitchFamily="34" charset="0"/>
              </a:rPr>
              <a:t>су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пн</a:t>
            </a:r>
            <a:r>
              <a:rPr lang="en-US" sz="3200" b="1" baseline="50000">
                <a:solidFill>
                  <a:srgbClr val="002060"/>
                </a:solidFill>
                <a:latin typeface="Arial Narrow" pitchFamily="34" charset="0"/>
              </a:rPr>
              <a:t>,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</a:t>
            </a:r>
            <a:r>
              <a:rPr lang="ru-RU" sz="3200" b="1">
                <a:latin typeface="Arial Narrow" pitchFamily="34" charset="0"/>
              </a:rPr>
              <a:t>ица - су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пн</a:t>
            </a:r>
            <a:r>
              <a:rPr lang="ru-RU" sz="3200" b="1">
                <a:latin typeface="Arial Narrow" pitchFamily="34" charset="0"/>
              </a:rPr>
              <a:t>ица</a:t>
            </a:r>
          </a:p>
          <a:p>
            <a:endParaRPr lang="ru-RU" sz="3200" b="1">
              <a:latin typeface="Arial Narrow" pitchFamily="34" charset="0"/>
            </a:endParaRPr>
          </a:p>
          <a:p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св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</a:t>
            </a:r>
            <a:r>
              <a:rPr lang="ru-RU" sz="3200" b="1">
                <a:latin typeface="Arial Narrow" pitchFamily="34" charset="0"/>
              </a:rPr>
              <a:t>ой – 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св</a:t>
            </a:r>
            <a:r>
              <a:rPr lang="ru-RU" sz="3200" b="1">
                <a:latin typeface="Arial Narrow" pitchFamily="34" charset="0"/>
              </a:rPr>
              <a:t>ой</a:t>
            </a:r>
          </a:p>
          <a:p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[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зв</a:t>
            </a:r>
            <a:r>
              <a:rPr lang="en-US" sz="3200" b="1">
                <a:solidFill>
                  <a:srgbClr val="002060"/>
                </a:solidFill>
                <a:latin typeface="Arial Narrow" pitchFamily="34" charset="0"/>
              </a:rPr>
              <a:t>]</a:t>
            </a:r>
            <a:r>
              <a:rPr lang="ru-RU" sz="3200" b="1">
                <a:latin typeface="Arial Narrow" pitchFamily="34" charset="0"/>
              </a:rPr>
              <a:t>он - </a:t>
            </a:r>
            <a:r>
              <a:rPr lang="ru-RU" sz="3200" b="1">
                <a:solidFill>
                  <a:srgbClr val="002060"/>
                </a:solidFill>
                <a:latin typeface="Arial Narrow" pitchFamily="34" charset="0"/>
              </a:rPr>
              <a:t>зв</a:t>
            </a:r>
            <a:r>
              <a:rPr lang="ru-RU" sz="3200" b="1">
                <a:latin typeface="Arial Narrow" pitchFamily="34" charset="0"/>
              </a:rPr>
              <a:t>он</a:t>
            </a:r>
          </a:p>
        </p:txBody>
      </p:sp>
      <p:sp>
        <p:nvSpPr>
          <p:cNvPr id="31" name="Управляющая кнопка: домой 30">
            <a:hlinkClick r:id="rId3" action="ppaction://hlinksldjump" highlightClick="1"/>
          </p:cNvPr>
          <p:cNvSpPr/>
          <p:nvPr/>
        </p:nvSpPr>
        <p:spPr>
          <a:xfrm>
            <a:off x="8572500" y="6286500"/>
            <a:ext cx="571500" cy="571500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4643438" y="2500306"/>
            <a:ext cx="3286148" cy="2143140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Например</a:t>
            </a:r>
          </a:p>
        </p:txBody>
      </p:sp>
      <p:sp>
        <p:nvSpPr>
          <p:cNvPr id="12" name="Солнце 11"/>
          <p:cNvSpPr/>
          <p:nvPr/>
        </p:nvSpPr>
        <p:spPr>
          <a:xfrm>
            <a:off x="7643813" y="1143000"/>
            <a:ext cx="1071562" cy="928688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8643934" y="564357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12"/>
          <p:cNvSpPr txBox="1">
            <a:spLocks/>
          </p:cNvSpPr>
          <p:nvPr/>
        </p:nvSpPr>
        <p:spPr>
          <a:xfrm>
            <a:off x="428625" y="1785938"/>
            <a:ext cx="6000750" cy="4683125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6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600" dirty="0">
                <a:latin typeface="+mn-lt"/>
              </a:rPr>
              <a:t>1.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36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60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600" dirty="0">
                <a:latin typeface="+mn-lt"/>
              </a:rPr>
              <a:t>2.                             </a:t>
            </a:r>
            <a:r>
              <a:rPr lang="ru-RU" sz="4000" dirty="0">
                <a:latin typeface="+mn-lt"/>
              </a:rPr>
              <a:t>,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4000" dirty="0">
                <a:latin typeface="+mn-lt"/>
              </a:rPr>
              <a:t>кроме         и </a:t>
            </a:r>
            <a:r>
              <a:rPr lang="en-US" sz="4000" dirty="0">
                <a:solidFill>
                  <a:srgbClr val="002060"/>
                </a:solidFill>
                <a:latin typeface="+mn-lt"/>
              </a:rPr>
              <a:t>[</a:t>
            </a:r>
            <a:r>
              <a:rPr lang="ru-RU" sz="4000" b="1" dirty="0">
                <a:solidFill>
                  <a:srgbClr val="002060"/>
                </a:solidFill>
                <a:latin typeface="+mn-lt"/>
              </a:rPr>
              <a:t>в</a:t>
            </a:r>
            <a:r>
              <a:rPr lang="en-US" sz="4000" dirty="0">
                <a:solidFill>
                  <a:srgbClr val="002060"/>
                </a:solidFill>
                <a:latin typeface="+mn-lt"/>
              </a:rPr>
              <a:t>],[</a:t>
            </a:r>
            <a:r>
              <a:rPr lang="ru-RU" sz="4000" b="1" dirty="0">
                <a:solidFill>
                  <a:srgbClr val="002060"/>
                </a:solidFill>
                <a:latin typeface="+mn-lt"/>
              </a:rPr>
              <a:t>в</a:t>
            </a:r>
            <a:r>
              <a:rPr lang="ru-RU" sz="4000" b="1" baseline="50000" dirty="0">
                <a:solidFill>
                  <a:srgbClr val="002060"/>
                </a:solidFill>
                <a:latin typeface="+mn-lt"/>
              </a:rPr>
              <a:t>,</a:t>
            </a:r>
            <a:r>
              <a:rPr lang="en-US" sz="4000" dirty="0">
                <a:solidFill>
                  <a:srgbClr val="002060"/>
                </a:solidFill>
                <a:latin typeface="+mn-lt"/>
              </a:rPr>
              <a:t>]</a:t>
            </a:r>
            <a:endParaRPr lang="ru-RU" sz="4000" dirty="0">
              <a:solidFill>
                <a:srgbClr val="002060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endParaRPr lang="ru-RU" sz="36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50" y="5072063"/>
            <a:ext cx="714375" cy="71437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 flipV="1">
            <a:off x="2143125" y="5357813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 flipV="1">
            <a:off x="2428875" y="5357813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57313" y="4929188"/>
            <a:ext cx="2643187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714500" y="4214813"/>
            <a:ext cx="714375" cy="7143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00313" y="4214813"/>
            <a:ext cx="714375" cy="7143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1714500" y="4214813"/>
            <a:ext cx="714375" cy="7143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43063" y="2857500"/>
            <a:ext cx="128587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928938" y="2143125"/>
            <a:ext cx="714375" cy="7143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2928938" y="2143125"/>
            <a:ext cx="714375" cy="7143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Парным согласным по звонкости – глухости  </a:t>
            </a:r>
            <a:r>
              <a:rPr lang="ru-RU" b="1" smtClean="0">
                <a:solidFill>
                  <a:srgbClr val="990000"/>
                </a:solidFill>
              </a:rPr>
              <a:t>доверять  нельзя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500563" y="1571625"/>
            <a:ext cx="428625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                                 </a:t>
            </a:r>
            <a:r>
              <a:rPr lang="en-US" sz="2800" b="1">
                <a:solidFill>
                  <a:srgbClr val="002060"/>
                </a:solidFill>
              </a:rPr>
              <a:t>[</a:t>
            </a:r>
            <a:r>
              <a:rPr lang="ru-RU" sz="2800" b="1">
                <a:solidFill>
                  <a:srgbClr val="002060"/>
                </a:solidFill>
              </a:rPr>
              <a:t>ш</a:t>
            </a:r>
            <a:r>
              <a:rPr lang="en-US" sz="2800" b="1">
                <a:solidFill>
                  <a:srgbClr val="002060"/>
                </a:solidFill>
              </a:rPr>
              <a:t>]</a:t>
            </a:r>
            <a:endParaRPr lang="ru-RU" sz="2800"/>
          </a:p>
          <a:p>
            <a:r>
              <a:rPr lang="ru-RU" sz="2800"/>
              <a:t>         Колюч, да не ё</a:t>
            </a:r>
            <a:r>
              <a:rPr lang="ru-RU" sz="2800" b="1">
                <a:solidFill>
                  <a:srgbClr val="990000"/>
                </a:solidFill>
              </a:rPr>
              <a:t>ж</a:t>
            </a:r>
            <a:r>
              <a:rPr lang="ru-RU" sz="2800"/>
              <a:t>.</a:t>
            </a:r>
          </a:p>
          <a:p>
            <a:r>
              <a:rPr lang="ru-RU" sz="2800"/>
              <a:t>         Значит это – ер</a:t>
            </a:r>
            <a:r>
              <a:rPr lang="ru-RU" sz="2800" b="1">
                <a:solidFill>
                  <a:srgbClr val="990000"/>
                </a:solidFill>
              </a:rPr>
              <a:t>ш</a:t>
            </a:r>
            <a:r>
              <a:rPr lang="ru-RU" sz="2800"/>
              <a:t>.</a:t>
            </a:r>
          </a:p>
          <a:p>
            <a:endParaRPr lang="ru-RU" sz="2800"/>
          </a:p>
          <a:p>
            <a:endParaRPr lang="ru-RU"/>
          </a:p>
          <a:p>
            <a:r>
              <a:rPr lang="ru-RU" sz="2800" b="1">
                <a:solidFill>
                  <a:srgbClr val="002060"/>
                </a:solidFill>
              </a:rPr>
              <a:t>                                    </a:t>
            </a:r>
            <a:r>
              <a:rPr lang="en-US" sz="2800" b="1">
                <a:solidFill>
                  <a:srgbClr val="002060"/>
                </a:solidFill>
              </a:rPr>
              <a:t>[</a:t>
            </a:r>
            <a:r>
              <a:rPr lang="ru-RU" sz="2800" b="1">
                <a:solidFill>
                  <a:srgbClr val="002060"/>
                </a:solidFill>
              </a:rPr>
              <a:t>к</a:t>
            </a:r>
            <a:r>
              <a:rPr lang="en-US" sz="2800" b="1">
                <a:solidFill>
                  <a:srgbClr val="002060"/>
                </a:solidFill>
              </a:rPr>
              <a:t>]</a:t>
            </a:r>
            <a:r>
              <a:rPr lang="ru-RU" sz="2800" b="1">
                <a:solidFill>
                  <a:srgbClr val="002060"/>
                </a:solidFill>
              </a:rPr>
              <a:t>  </a:t>
            </a:r>
          </a:p>
          <a:p>
            <a:r>
              <a:rPr lang="ru-RU" sz="2800"/>
              <a:t>      Над рекой, попере</a:t>
            </a:r>
            <a:r>
              <a:rPr lang="ru-RU" sz="2800" b="1">
                <a:solidFill>
                  <a:srgbClr val="990000"/>
                </a:solidFill>
              </a:rPr>
              <a:t>к</a:t>
            </a:r>
            <a:r>
              <a:rPr lang="ru-RU" sz="2800"/>
              <a:t>,</a:t>
            </a:r>
          </a:p>
          <a:p>
            <a:r>
              <a:rPr lang="ru-RU" sz="2800"/>
              <a:t>Великан врастяжку ле</a:t>
            </a:r>
            <a:r>
              <a:rPr lang="ru-RU" sz="2800" b="1">
                <a:solidFill>
                  <a:srgbClr val="990000"/>
                </a:solidFill>
              </a:rPr>
              <a:t>г</a:t>
            </a:r>
            <a:r>
              <a:rPr lang="ru-RU" sz="2800"/>
              <a:t>.</a:t>
            </a:r>
          </a:p>
        </p:txBody>
      </p:sp>
      <p:sp>
        <p:nvSpPr>
          <p:cNvPr id="32" name="Управляющая кнопка: домой 31">
            <a:hlinkClick r:id="rId3" action="ppaction://hlinksldjump" highlightClick="1"/>
          </p:cNvPr>
          <p:cNvSpPr/>
          <p:nvPr/>
        </p:nvSpPr>
        <p:spPr>
          <a:xfrm>
            <a:off x="8501063" y="6215062"/>
            <a:ext cx="642937" cy="642938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блако 19"/>
          <p:cNvSpPr/>
          <p:nvPr/>
        </p:nvSpPr>
        <p:spPr>
          <a:xfrm>
            <a:off x="5143504" y="2357430"/>
            <a:ext cx="3286148" cy="2143140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Например</a:t>
            </a:r>
          </a:p>
        </p:txBody>
      </p:sp>
      <p:pic>
        <p:nvPicPr>
          <p:cNvPr id="22" name="Рисунок 21" descr="5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5143500"/>
            <a:ext cx="1912937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ерш.jpg"/>
          <p:cNvPicPr>
            <a:picLocks noChangeAspect="1"/>
          </p:cNvPicPr>
          <p:nvPr/>
        </p:nvPicPr>
        <p:blipFill>
          <a:blip r:embed="rId5" cstate="print"/>
          <a:srcRect l="2747" b="7959"/>
          <a:stretch>
            <a:fillRect/>
          </a:stretch>
        </p:blipFill>
        <p:spPr bwMode="auto">
          <a:xfrm>
            <a:off x="5286375" y="2928938"/>
            <a:ext cx="11541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>
            <a:hlinkClick r:id="rId6" action="ppaction://hlinksldjump"/>
          </p:cNvPr>
          <p:cNvSpPr/>
          <p:nvPr/>
        </p:nvSpPr>
        <p:spPr>
          <a:xfrm>
            <a:off x="8643934" y="550070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500938" y="5857875"/>
            <a:ext cx="571500" cy="571500"/>
          </a:xfrm>
          <a:prstGeom prst="actionButtonHom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3000" y="9286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3000" y="13573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во</a:t>
            </a:r>
            <a:r>
              <a:rPr lang="ru-RU" sz="2800" dirty="0">
                <a:solidFill>
                  <a:srgbClr val="800000"/>
                </a:solidFill>
              </a:rPr>
              <a:t>з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3000" y="17859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ска</a:t>
            </a:r>
            <a:r>
              <a:rPr lang="ru-RU" sz="2800" dirty="0">
                <a:solidFill>
                  <a:srgbClr val="800000"/>
                </a:solidFill>
              </a:rPr>
              <a:t>з</a:t>
            </a:r>
            <a:r>
              <a:rPr lang="ru-RU" sz="2800" dirty="0">
                <a:solidFill>
                  <a:schemeClr val="tx1"/>
                </a:solidFill>
              </a:rPr>
              <a:t>ка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3000" y="52149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ле</a:t>
            </a:r>
            <a:r>
              <a:rPr lang="ru-RU" sz="2800" dirty="0">
                <a:solidFill>
                  <a:srgbClr val="800000"/>
                </a:solidFill>
              </a:rPr>
              <a:t>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3000" y="26431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rgbClr val="800000"/>
                </a:solidFill>
              </a:rPr>
              <a:t>д</a:t>
            </a:r>
            <a:r>
              <a:rPr lang="ru-RU" sz="2800" dirty="0">
                <a:solidFill>
                  <a:schemeClr val="tx1"/>
                </a:solidFill>
              </a:rPr>
              <a:t>верь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43000" y="30718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ла</a:t>
            </a:r>
            <a:r>
              <a:rPr lang="ru-RU" sz="2800" dirty="0">
                <a:solidFill>
                  <a:srgbClr val="800000"/>
                </a:solidFill>
              </a:rPr>
              <a:t>с</a:t>
            </a:r>
            <a:r>
              <a:rPr lang="ru-RU" sz="2800" dirty="0">
                <a:solidFill>
                  <a:schemeClr val="tx1"/>
                </a:solidFill>
              </a:rPr>
              <a:t>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43000" y="35004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rgbClr val="800000"/>
                </a:solidFill>
              </a:rPr>
              <a:t>з</a:t>
            </a:r>
            <a:r>
              <a:rPr lang="ru-RU" sz="2800" dirty="0">
                <a:solidFill>
                  <a:schemeClr val="tx1"/>
                </a:solidFill>
              </a:rPr>
              <a:t>доровье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43000" y="392906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rgbClr val="800000"/>
                </a:solidFill>
              </a:rPr>
              <a:t>с</a:t>
            </a:r>
            <a:r>
              <a:rPr lang="ru-RU" sz="2800" dirty="0">
                <a:solidFill>
                  <a:schemeClr val="tx1"/>
                </a:solidFill>
              </a:rPr>
              <a:t>делал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43000" y="221456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rgbClr val="800000"/>
                </a:solidFill>
              </a:rPr>
              <a:t>д</a:t>
            </a:r>
            <a:r>
              <a:rPr lang="ru-RU" sz="2800" dirty="0">
                <a:solidFill>
                  <a:schemeClr val="tx1"/>
                </a:solidFill>
              </a:rPr>
              <a:t>ом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3000" y="47863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ко</a:t>
            </a:r>
            <a:r>
              <a:rPr lang="ru-RU" sz="2800" dirty="0">
                <a:solidFill>
                  <a:srgbClr val="800000"/>
                </a:solidFill>
              </a:rPr>
              <a:t>ш</a:t>
            </a:r>
            <a:r>
              <a:rPr lang="ru-RU" sz="2800" dirty="0">
                <a:solidFill>
                  <a:schemeClr val="tx1"/>
                </a:solidFill>
              </a:rPr>
              <a:t>ка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43000" y="43576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ба</a:t>
            </a:r>
            <a:r>
              <a:rPr lang="ru-RU" sz="2800" dirty="0">
                <a:solidFill>
                  <a:srgbClr val="800000"/>
                </a:solidFill>
              </a:rPr>
              <a:t>ш</a:t>
            </a:r>
            <a:r>
              <a:rPr lang="ru-RU" sz="2800" dirty="0">
                <a:solidFill>
                  <a:schemeClr val="tx1"/>
                </a:solidFill>
              </a:rPr>
              <a:t>ня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86125" y="9286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6600"/>
                </a:solidFill>
              </a:rPr>
              <a:t>доверяем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29250" y="92868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800000"/>
                </a:solidFill>
              </a:rPr>
              <a:t>опасное место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286125" y="13573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057650" y="1258888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29250" y="1357313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2" name="Улыбающееся лицо 31"/>
          <p:cNvSpPr/>
          <p:nvPr/>
        </p:nvSpPr>
        <p:spPr>
          <a:xfrm>
            <a:off x="6429375" y="1357313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286125" y="17859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143375" y="1714500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86125" y="30718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143375" y="3000375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86125" y="35004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071938" y="3429000"/>
            <a:ext cx="500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86125" y="392906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071938" y="3857625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286125" y="478631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000500" y="4714875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000500" y="5143500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4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286125" y="521493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286125" y="2214563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50" name="Улыбающееся лицо 49"/>
          <p:cNvSpPr/>
          <p:nvPr/>
        </p:nvSpPr>
        <p:spPr>
          <a:xfrm>
            <a:off x="4071938" y="2214563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3286125" y="26431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52" name="Улыбающееся лицо 51"/>
          <p:cNvSpPr/>
          <p:nvPr/>
        </p:nvSpPr>
        <p:spPr>
          <a:xfrm>
            <a:off x="4071938" y="2643188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86125" y="4357688"/>
            <a:ext cx="2143125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54" name="Улыбающееся лицо 53"/>
          <p:cNvSpPr/>
          <p:nvPr/>
        </p:nvSpPr>
        <p:spPr>
          <a:xfrm>
            <a:off x="4071938" y="4357688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29250" y="178593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56" name="Улыбающееся лицо 55"/>
          <p:cNvSpPr/>
          <p:nvPr/>
        </p:nvSpPr>
        <p:spPr>
          <a:xfrm>
            <a:off x="6429375" y="1785938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429250" y="2214563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572250" y="2143125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5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429250" y="264318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429250" y="3071813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5" name="Улыбающееся лицо 64"/>
          <p:cNvSpPr/>
          <p:nvPr/>
        </p:nvSpPr>
        <p:spPr>
          <a:xfrm>
            <a:off x="6500813" y="3071813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429250" y="350043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6500813" y="3500438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429250" y="3929063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9" name="Улыбающееся лицо 68"/>
          <p:cNvSpPr/>
          <p:nvPr/>
        </p:nvSpPr>
        <p:spPr>
          <a:xfrm>
            <a:off x="6500813" y="3929063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5429250" y="435768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6572250" y="2571750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5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6572250" y="428625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hlinkClick r:id="rId5" action="ppaction://hlinksldjump"/>
              </a:rPr>
              <a:t>?</a:t>
            </a: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429250" y="4786313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75" name="Улыбающееся лицо 74"/>
          <p:cNvSpPr/>
          <p:nvPr/>
        </p:nvSpPr>
        <p:spPr>
          <a:xfrm>
            <a:off x="6572250" y="4786313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5429250" y="5214938"/>
            <a:ext cx="2571750" cy="428625"/>
          </a:xfrm>
          <a:prstGeom prst="roundRect">
            <a:avLst/>
          </a:prstGeom>
          <a:solidFill>
            <a:srgbClr val="FFFF99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77" name="Улыбающееся лицо 76"/>
          <p:cNvSpPr/>
          <p:nvPr/>
        </p:nvSpPr>
        <p:spPr>
          <a:xfrm>
            <a:off x="6572250" y="5214938"/>
            <a:ext cx="571500" cy="428625"/>
          </a:xfrm>
          <a:prstGeom prst="smileyFace">
            <a:avLst/>
          </a:prstGeom>
          <a:solidFill>
            <a:srgbClr val="FFCCCC"/>
          </a:solidFill>
          <a:ln>
            <a:solidFill>
              <a:srgbClr val="FF76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Управляющая кнопка: далее 70">
            <a:hlinkClick r:id="rId6" action="ppaction://hlinksldjump" highlightClick="1"/>
          </p:cNvPr>
          <p:cNvSpPr/>
          <p:nvPr/>
        </p:nvSpPr>
        <p:spPr>
          <a:xfrm>
            <a:off x="8215313" y="5857875"/>
            <a:ext cx="571500" cy="571500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30" grpId="0" animBg="1"/>
      <p:bldP spid="32" grpId="0" animBg="1"/>
      <p:bldP spid="33" grpId="0" animBg="1"/>
      <p:bldP spid="34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/>
      <p:bldP spid="46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0" grpId="0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 rot="-1442442">
            <a:off x="974725" y="98425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0066"/>
                </a:solidFill>
                <a:latin typeface="Comic Sans MS" pitchFamily="66" charset="0"/>
              </a:rPr>
              <a:t>б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 rot="-882880">
            <a:off x="642938" y="285750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B00047"/>
                </a:solidFill>
                <a:latin typeface="Comic Sans MS" pitchFamily="66" charset="0"/>
              </a:rPr>
              <a:t>п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962255">
            <a:off x="500063" y="4714875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0099"/>
                </a:solidFill>
                <a:latin typeface="Comic Sans MS" pitchFamily="66" charset="0"/>
              </a:rPr>
              <a:t>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rot="1910503">
            <a:off x="3084513" y="1571625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00F6"/>
                </a:solidFill>
                <a:latin typeface="Comic Sans MS" pitchFamily="66" charset="0"/>
              </a:rPr>
              <a:t>ф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rot="-863335">
            <a:off x="4552950" y="37465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C000"/>
                </a:solidFill>
                <a:latin typeface="Comic Sans MS" pitchFamily="66" charset="0"/>
              </a:rPr>
              <a:t>з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rot="-1204944">
            <a:off x="2020888" y="425608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FF00"/>
                </a:solidFill>
                <a:latin typeface="Comic Sans MS" pitchFamily="66" charset="0"/>
              </a:rPr>
              <a:t>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 rot="1200364">
            <a:off x="5592763" y="1541463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6600"/>
                </a:solidFill>
                <a:latin typeface="Comic Sans MS" pitchFamily="66" charset="0"/>
              </a:rPr>
              <a:t>д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rot="1223376">
            <a:off x="4286250" y="5429250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00CC00"/>
                </a:solidFill>
                <a:latin typeface="Comic Sans MS" pitchFamily="66" charset="0"/>
              </a:rPr>
              <a:t>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rot="-2056494">
            <a:off x="7215188" y="35718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Comic Sans MS" pitchFamily="66" charset="0"/>
              </a:rPr>
              <a:t>к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 rot="-1426923">
            <a:off x="5402263" y="4340225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800000"/>
                </a:solidFill>
                <a:latin typeface="Comic Sans MS" pitchFamily="66" charset="0"/>
              </a:rPr>
              <a:t>г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-2869998">
            <a:off x="7715251" y="2214562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CC0099"/>
                </a:solidFill>
                <a:latin typeface="Comic Sans MS" pitchFamily="66" charset="0"/>
              </a:rPr>
              <a:t>ж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 rot="-854394">
            <a:off x="7339013" y="5018088"/>
            <a:ext cx="857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660033"/>
                </a:solidFill>
                <a:latin typeface="Comic Sans MS" pitchFamily="66" charset="0"/>
              </a:rPr>
              <a:t>ш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285750" y="27860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4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Спасибо за работу!</a:t>
            </a: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8215313" y="5857875"/>
            <a:ext cx="571500" cy="571500"/>
          </a:xfrm>
          <a:prstGeom prst="actionButtonForwardNex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2004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91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0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500"/>
                            </p:stCondLst>
                            <p:childTnLst>
                              <p:par>
                                <p:cTn id="13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Список использованных источников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4525963"/>
          </a:xfrm>
        </p:spPr>
        <p:txBody>
          <a:bodyPr/>
          <a:lstStyle/>
          <a:p>
            <a:r>
              <a:rPr lang="ru-RU" sz="2400" smtClean="0"/>
              <a:t>Волина В.В. Занимательное азбуковедение. М.: Просвещение, 1991. (слайд 4)</a:t>
            </a:r>
            <a:endParaRPr lang="ru-RU" sz="2400" smtClean="0">
              <a:hlinkClick r:id="rId3"/>
            </a:endParaRPr>
          </a:p>
          <a:p>
            <a:r>
              <a:rPr lang="ru-RU" sz="2400" smtClean="0"/>
              <a:t>Соловейчик М.С. К тайнам нашего языка: 2 класс: Учебник русского языка для четырехлетней начальной школы / Соловейчик М.С., Кузьменко Н.С. – Смоленск: Ассоциация </a:t>
            </a:r>
            <a:r>
              <a:rPr lang="en-US" sz="2400" smtClean="0"/>
              <a:t>XXI</a:t>
            </a:r>
            <a:r>
              <a:rPr lang="ru-RU" sz="2400" smtClean="0"/>
              <a:t>век, 2002. (слайд 3)</a:t>
            </a:r>
          </a:p>
          <a:p>
            <a:r>
              <a:rPr lang="en-US" sz="2400" smtClean="0">
                <a:hlinkClick r:id="rId4"/>
              </a:rPr>
              <a:t>http://v-rossie.info/wp-content/uploads/2008/01/52.jpg</a:t>
            </a:r>
            <a:r>
              <a:rPr lang="ru-RU" sz="2400" smtClean="0"/>
              <a:t>  мост</a:t>
            </a:r>
          </a:p>
          <a:p>
            <a:r>
              <a:rPr lang="en-US" sz="2400" smtClean="0">
                <a:hlinkClick r:id="rId5"/>
              </a:rPr>
              <a:t>http://www.maretarium.fi/mare/gfx/kiiski_small.jpg</a:t>
            </a:r>
            <a:r>
              <a:rPr lang="ru-RU" sz="2400" smtClean="0"/>
              <a:t> ерш</a:t>
            </a:r>
          </a:p>
          <a:p>
            <a:pPr>
              <a:buFont typeface="Arial" charset="0"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277</Words>
  <Application>Microsoft Office PowerPoint</Application>
  <PresentationFormat>Экран (4:3)</PresentationFormat>
  <Paragraphs>112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Парные согласные</vt:lpstr>
      <vt:lpstr>Слайд 2</vt:lpstr>
      <vt:lpstr>Парным согласным  по звонкости        –       глухости   </vt:lpstr>
      <vt:lpstr>Парным согласным по звонкости – глухости  доверять  можно </vt:lpstr>
      <vt:lpstr>Парным согласным по звонкости – глухости  доверять  нельзя</vt:lpstr>
      <vt:lpstr>Слайд 6</vt:lpstr>
      <vt:lpstr>Слайд 7</vt:lpstr>
      <vt:lpstr>Список использованных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Парным согласным по звонкости – глухости  доверять</dc:title>
  <cp:lastModifiedBy>Admin</cp:lastModifiedBy>
  <cp:revision>45</cp:revision>
  <dcterms:modified xsi:type="dcterms:W3CDTF">2011-04-17T16:00:14Z</dcterms:modified>
</cp:coreProperties>
</file>