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CC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62" d="100"/>
          <a:sy n="62" d="100"/>
        </p:scale>
        <p:origin x="-702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C76BA9-1995-406C-9B87-509301ED128C}" type="datetimeFigureOut">
              <a:rPr lang="ru-RU" smtClean="0"/>
              <a:pPr/>
              <a:t>18.03.2011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800793-5526-4C2A-B430-FA31421635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66AB-6C10-43CA-82BD-24F830EF3310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9C0DD-C02B-4503-8287-20F4C05B7078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CAE6-EBC3-4910-B50B-9C5A8F643277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30583-5AF8-4035-B991-61B571B0E0E2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0E89A-57CC-4CFA-862E-9A8A1B578A22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50AF-7F8F-48C8-9768-5223CF863F63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8F514-8F20-48C1-9319-5E3A95CBE19F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1F363-03DE-4548-8E8F-8F7BA413A5DD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EEE55-840D-41FD-B68C-926906BC205A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8530F-C488-467D-BE51-17175E547D7B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2E7EC-7951-4E40-BC65-09C51DC9AE9C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70B19-8C99-4196-A38F-706F1D378C0B}" type="datetime1">
              <a:rPr lang="ru-RU" smtClean="0"/>
              <a:pPr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Кокорева С.В. учитель химии МОУ Глебовская СОШ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47D40-B0AC-498C-B324-4EE71D4BE8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lovewavs.com/Effects/Cartoons/ArrwPoof.wav" TargetMode="External"/><Relationship Id="rId2" Type="http://schemas.openxmlformats.org/officeDocument/2006/relationships/hyperlink" Target="http://tweakosx.com/wpcontent/uploads/2009/07/10870-blue-man-aiming-a-bow-and-arrow-at-a-target-during-archery-practice-clipart-illustration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lovewavs.com/Effects/Cartoons/HitAnvil.wa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357166"/>
            <a:ext cx="8501122" cy="2500330"/>
          </a:xfrm>
          <a:prstGeom prst="rect">
            <a:avLst/>
          </a:prstGeom>
          <a:effectLst>
            <a:outerShdw blurRad="190500" dist="228600" dir="2700000" sy="90000" rotWithShape="0">
              <a:srgbClr val="000000">
                <a:alpha val="25500"/>
              </a:srgbClr>
            </a:outerShdw>
            <a:reflection blurRad="6350" stA="50000" endA="295" endPos="92000" dist="1016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785794"/>
            <a:ext cx="567215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Химический тренажер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886200"/>
            <a:ext cx="8715436" cy="175260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«Попади в цель»</a:t>
            </a:r>
          </a:p>
          <a:p>
            <a:endParaRPr lang="ru-RU" dirty="0"/>
          </a:p>
        </p:txBody>
      </p:sp>
      <p:pic>
        <p:nvPicPr>
          <p:cNvPr id="4" name="Рисунок 3" descr="10870-blue-man-aiming-a-bow-and-arrow-at-a-target-during-archery-practice-clipart-illustra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00042"/>
            <a:ext cx="2143140" cy="2143140"/>
          </a:xfrm>
          <a:prstGeom prst="rect">
            <a:avLst/>
          </a:prstGeom>
          <a:ln w="381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Кокорева</a:t>
            </a:r>
            <a:r>
              <a:rPr lang="ru-RU" dirty="0" smtClean="0"/>
              <a:t> С.В. учитель химии </a:t>
            </a:r>
          </a:p>
          <a:p>
            <a:r>
              <a:rPr lang="ru-RU" dirty="0" smtClean="0"/>
              <a:t>МОУ Глебовская СОШ </a:t>
            </a:r>
            <a:endParaRPr lang="ru-RU" dirty="0"/>
          </a:p>
        </p:txBody>
      </p:sp>
      <p:sp>
        <p:nvSpPr>
          <p:cNvPr id="7" name="Управляющая кнопка: сведения 6">
            <a:hlinkClick r:id="" action="ppaction://hlinkshowjump?jump=lastslide" highlightClick="1"/>
          </p:cNvPr>
          <p:cNvSpPr/>
          <p:nvPr/>
        </p:nvSpPr>
        <p:spPr>
          <a:xfrm>
            <a:off x="7572396" y="6000768"/>
            <a:ext cx="576000" cy="288000"/>
          </a:xfrm>
          <a:prstGeom prst="actionButtonInformati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86776" y="6000768"/>
            <a:ext cx="576000" cy="288000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14282" y="3214686"/>
            <a:ext cx="8715436" cy="2714644"/>
          </a:xfrm>
          <a:prstGeom prst="round2Diag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Выберите вещества, с которыми будет реагировать натрий. Составьте уравнения возможных реакций.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endParaRPr lang="ru-RU" sz="4000" b="1" baseline="-250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1582710"/>
            <a:ext cx="928694" cy="113191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</a:t>
            </a:r>
            <a:r>
              <a:rPr lang="ru-RU" b="1" baseline="-25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endParaRPr lang="ru-RU" b="1" baseline="-250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85720" y="2620858"/>
            <a:ext cx="3214710" cy="3951414"/>
          </a:xfrm>
          <a:prstGeom prst="ellips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86639" y="2888750"/>
            <a:ext cx="2812871" cy="3449116"/>
          </a:xfrm>
          <a:prstGeom prst="ellips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687559" y="3156643"/>
            <a:ext cx="2411033" cy="2946817"/>
          </a:xfrm>
          <a:prstGeom prst="ellipse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Na</a:t>
            </a:r>
            <a:endParaRPr lang="ru-RU" sz="8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285720" y="868330"/>
            <a:ext cx="1143008" cy="11319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</a:t>
            </a:r>
            <a:r>
              <a:rPr 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l</a:t>
            </a:r>
            <a:r>
              <a:rPr kumimoji="0" lang="ru-RU" sz="4400" b="1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1571604" y="296826"/>
            <a:ext cx="928694" cy="11319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S</a:t>
            </a:r>
            <a:endParaRPr kumimoji="0" lang="ru-RU" sz="4400" b="1" i="0" u="none" strike="noStrike" kern="1200" cap="none" spc="0" normalizeH="0" baseline="-2500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5572132" y="1571612"/>
            <a:ext cx="928694" cy="11319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</a:t>
            </a:r>
            <a:r>
              <a:rPr kumimoji="0" lang="ru-RU" sz="4400" b="1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4224334" y="296826"/>
            <a:ext cx="1419236" cy="11319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</a:t>
            </a:r>
            <a:r>
              <a:rPr kumimoji="0" lang="ru-RU" sz="4400" b="1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2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O</a:t>
            </a:r>
            <a:endParaRPr kumimoji="0" lang="ru-RU" sz="4400" b="1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5786446" y="296826"/>
            <a:ext cx="1144800" cy="11319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</a:t>
            </a:r>
            <a:r>
              <a:rPr lang="en-US" sz="4400" b="1" baseline="-25000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endParaRPr kumimoji="0" lang="ru-RU" sz="4400" b="1" i="0" u="none" strike="noStrike" kern="1200" cap="none" spc="0" normalizeH="0" baseline="-2500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36" name="Нижний колонтитул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Кокорева</a:t>
            </a:r>
            <a:r>
              <a:rPr lang="ru-RU" dirty="0" smtClean="0"/>
              <a:t> С.В. учитель химии </a:t>
            </a:r>
          </a:p>
          <a:p>
            <a:r>
              <a:rPr lang="ru-RU" dirty="0" smtClean="0"/>
              <a:t>МОУ Глебовская СОШ </a:t>
            </a:r>
            <a:endParaRPr lang="ru-RU" dirty="0"/>
          </a:p>
        </p:txBody>
      </p:sp>
      <p:sp>
        <p:nvSpPr>
          <p:cNvPr id="37" name="Заголовок 1"/>
          <p:cNvSpPr txBox="1">
            <a:spLocks/>
          </p:cNvSpPr>
          <p:nvPr/>
        </p:nvSpPr>
        <p:spPr>
          <a:xfrm>
            <a:off x="7081854" y="285728"/>
            <a:ext cx="1419236" cy="11319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Са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O</a:t>
            </a:r>
            <a:endParaRPr kumimoji="0" lang="ru-RU" sz="4400" b="1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39" name="Заголовок 1"/>
          <p:cNvSpPr txBox="1">
            <a:spLocks/>
          </p:cNvSpPr>
          <p:nvPr/>
        </p:nvSpPr>
        <p:spPr>
          <a:xfrm>
            <a:off x="3724268" y="1582710"/>
            <a:ext cx="1633550" cy="11319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O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Н</a:t>
            </a: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2643174" y="285728"/>
            <a:ext cx="1419236" cy="11319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</a:t>
            </a:r>
            <a:r>
              <a:rPr kumimoji="0" lang="en-US" sz="4400" b="1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O</a:t>
            </a:r>
            <a:r>
              <a:rPr kumimoji="0" lang="ru-RU" sz="4400" b="1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41" name="Заголовок 1"/>
          <p:cNvSpPr txBox="1">
            <a:spLocks/>
          </p:cNvSpPr>
          <p:nvPr/>
        </p:nvSpPr>
        <p:spPr>
          <a:xfrm>
            <a:off x="6715140" y="1571612"/>
            <a:ext cx="1857388" cy="11319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AlCl</a:t>
            </a:r>
            <a:r>
              <a:rPr kumimoji="0" lang="en-US" sz="4400" b="1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3</a:t>
            </a:r>
            <a:endParaRPr kumimoji="0" lang="ru-RU" sz="4400" b="1" i="0" u="none" strike="noStrike" kern="1200" cap="none" spc="0" normalizeH="0" baseline="-2500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38" name="Управляющая кнопка: далее 37">
            <a:hlinkClick r:id="" action="ppaction://hlinkshowjump?jump=nextslide" highlightClick="1"/>
          </p:cNvPr>
          <p:cNvSpPr/>
          <p:nvPr/>
        </p:nvSpPr>
        <p:spPr>
          <a:xfrm>
            <a:off x="8286776" y="6000768"/>
            <a:ext cx="576000" cy="288000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3925242" y="4500570"/>
            <a:ext cx="4790162" cy="714380"/>
            <a:chOff x="3425176" y="2928934"/>
            <a:chExt cx="4790162" cy="714380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6595191" y="2928934"/>
              <a:ext cx="1620147" cy="260033"/>
              <a:chOff x="6595191" y="2840914"/>
              <a:chExt cx="1620147" cy="260033"/>
            </a:xfrm>
          </p:grpSpPr>
          <p:sp>
            <p:nvSpPr>
              <p:cNvPr id="7" name="Блок-схема: решение 6"/>
              <p:cNvSpPr/>
              <p:nvPr/>
            </p:nvSpPr>
            <p:spPr>
              <a:xfrm rot="20406925">
                <a:off x="7500958" y="2840914"/>
                <a:ext cx="714380" cy="260033"/>
              </a:xfrm>
              <a:prstGeom prst="flowChartDecision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innerShdw blurRad="114300">
                      <a:prstClr val="black"/>
                    </a:innerShdw>
                  </a:effectLst>
                </a:endParaRPr>
              </a:p>
            </p:txBody>
          </p:sp>
          <p:sp>
            <p:nvSpPr>
              <p:cNvPr id="9" name="Блок-схема: решение 8"/>
              <p:cNvSpPr/>
              <p:nvPr/>
            </p:nvSpPr>
            <p:spPr>
              <a:xfrm rot="20406925">
                <a:off x="7049403" y="2840914"/>
                <a:ext cx="714380" cy="260033"/>
              </a:xfrm>
              <a:prstGeom prst="flowChartDecision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innerShdw blurRad="114300">
                      <a:prstClr val="black"/>
                    </a:innerShdw>
                  </a:effectLst>
                </a:endParaRPr>
              </a:p>
            </p:txBody>
          </p:sp>
          <p:sp>
            <p:nvSpPr>
              <p:cNvPr id="10" name="Блок-схема: решение 9"/>
              <p:cNvSpPr/>
              <p:nvPr/>
            </p:nvSpPr>
            <p:spPr>
              <a:xfrm rot="20406925">
                <a:off x="6595191" y="2840914"/>
                <a:ext cx="714380" cy="260033"/>
              </a:xfrm>
              <a:prstGeom prst="flowChartDecision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innerShdw blurRad="114300">
                      <a:prstClr val="black"/>
                    </a:innerShdw>
                  </a:effectLst>
                </a:endParaRPr>
              </a:p>
            </p:txBody>
          </p:sp>
        </p:grpSp>
        <p:sp>
          <p:nvSpPr>
            <p:cNvPr id="11" name="Прямоугольник 10"/>
            <p:cNvSpPr/>
            <p:nvPr/>
          </p:nvSpPr>
          <p:spPr>
            <a:xfrm>
              <a:off x="3714744" y="3214686"/>
              <a:ext cx="4143404" cy="142876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 flipH="1">
              <a:off x="6572264" y="3384114"/>
              <a:ext cx="1620000" cy="259200"/>
              <a:chOff x="6595191" y="2840914"/>
              <a:chExt cx="1620147" cy="260033"/>
            </a:xfrm>
          </p:grpSpPr>
          <p:sp>
            <p:nvSpPr>
              <p:cNvPr id="17" name="Блок-схема: решение 16"/>
              <p:cNvSpPr/>
              <p:nvPr/>
            </p:nvSpPr>
            <p:spPr>
              <a:xfrm rot="20406925">
                <a:off x="7500958" y="2840914"/>
                <a:ext cx="714380" cy="260033"/>
              </a:xfrm>
              <a:prstGeom prst="flowChartDecision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innerShdw blurRad="114300">
                      <a:prstClr val="black"/>
                    </a:innerShdw>
                  </a:effectLst>
                </a:endParaRPr>
              </a:p>
            </p:txBody>
          </p:sp>
          <p:sp>
            <p:nvSpPr>
              <p:cNvPr id="18" name="Блок-схема: решение 17"/>
              <p:cNvSpPr/>
              <p:nvPr/>
            </p:nvSpPr>
            <p:spPr>
              <a:xfrm rot="20406925">
                <a:off x="7049403" y="2840914"/>
                <a:ext cx="714380" cy="260033"/>
              </a:xfrm>
              <a:prstGeom prst="flowChartDecision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innerShdw blurRad="114300">
                      <a:prstClr val="black"/>
                    </a:innerShdw>
                  </a:effectLst>
                </a:endParaRPr>
              </a:p>
            </p:txBody>
          </p:sp>
          <p:sp>
            <p:nvSpPr>
              <p:cNvPr id="19" name="Блок-схема: решение 18"/>
              <p:cNvSpPr/>
              <p:nvPr/>
            </p:nvSpPr>
            <p:spPr>
              <a:xfrm rot="20406925">
                <a:off x="6595191" y="2840914"/>
                <a:ext cx="714380" cy="260033"/>
              </a:xfrm>
              <a:prstGeom prst="flowChartDecision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innerShdw blurRad="114300">
                      <a:prstClr val="black"/>
                    </a:innerShdw>
                  </a:effectLst>
                </a:endParaRPr>
              </a:p>
            </p:txBody>
          </p:sp>
        </p:grpSp>
        <p:sp>
          <p:nvSpPr>
            <p:cNvPr id="24" name="Равнобедренный треугольник 23"/>
            <p:cNvSpPr/>
            <p:nvPr/>
          </p:nvSpPr>
          <p:spPr>
            <a:xfrm rot="9538562">
              <a:off x="3425176" y="3054958"/>
              <a:ext cx="1299058" cy="219770"/>
            </a:xfrm>
            <a:prstGeom prst="triangl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  <p:sp>
          <p:nvSpPr>
            <p:cNvPr id="25" name="Равнобедренный треугольник 24"/>
            <p:cNvSpPr/>
            <p:nvPr/>
          </p:nvSpPr>
          <p:spPr>
            <a:xfrm rot="1119988">
              <a:off x="3429995" y="3290654"/>
              <a:ext cx="1299058" cy="219770"/>
            </a:xfrm>
            <a:prstGeom prst="triangl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effectLst>
                  <a:innerShdw blurRad="114300">
                    <a:prstClr val="black"/>
                  </a:innerShdw>
                </a:effectLst>
              </a:endParaRPr>
            </a:p>
          </p:txBody>
        </p:sp>
      </p:grpSp>
      <p:sp>
        <p:nvSpPr>
          <p:cNvPr id="45" name="Прямоугольник с двумя скругленными противолежащими углами 44"/>
          <p:cNvSpPr/>
          <p:nvPr/>
        </p:nvSpPr>
        <p:spPr>
          <a:xfrm>
            <a:off x="214282" y="3071810"/>
            <a:ext cx="8715436" cy="2714644"/>
          </a:xfrm>
          <a:prstGeom prst="round2Diag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2Na + Cl</a:t>
            </a:r>
            <a:r>
              <a:rPr lang="en-US" sz="66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=2NaCl</a:t>
            </a:r>
            <a:endParaRPr lang="ru-RU" sz="6600" b="1" baseline="-25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0" name="Прямоугольник с двумя скругленными противолежащими углами 29"/>
          <p:cNvSpPr/>
          <p:nvPr/>
        </p:nvSpPr>
        <p:spPr>
          <a:xfrm>
            <a:off x="214282" y="3071810"/>
            <a:ext cx="8715436" cy="2714644"/>
          </a:xfrm>
          <a:prstGeom prst="round2Diag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2Na + S = Na</a:t>
            </a:r>
            <a:r>
              <a:rPr lang="en-US" sz="66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S</a:t>
            </a:r>
            <a:endParaRPr lang="ru-RU" sz="6600" b="1" baseline="-25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3" name="Прямоугольник с двумя скругленными противолежащими углами 42"/>
          <p:cNvSpPr/>
          <p:nvPr/>
        </p:nvSpPr>
        <p:spPr>
          <a:xfrm>
            <a:off x="214282" y="3071810"/>
            <a:ext cx="8715436" cy="2714644"/>
          </a:xfrm>
          <a:prstGeom prst="round2Diag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2Na + 2H</a:t>
            </a:r>
            <a:r>
              <a:rPr lang="en-US" sz="44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O = 2NaOH + H</a:t>
            </a:r>
            <a:r>
              <a:rPr lang="en-US" sz="44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endParaRPr lang="ru-RU" sz="4400" b="1" baseline="-25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6" name="Прямоугольник с двумя скругленными противолежащими углами 45"/>
          <p:cNvSpPr/>
          <p:nvPr/>
        </p:nvSpPr>
        <p:spPr>
          <a:xfrm>
            <a:off x="214282" y="3071810"/>
            <a:ext cx="8715436" cy="2714644"/>
          </a:xfrm>
          <a:prstGeom prst="round2Diag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2Na + O</a:t>
            </a:r>
            <a:r>
              <a:rPr lang="en-US" sz="66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= Na</a:t>
            </a:r>
            <a:r>
              <a:rPr lang="en-US" sz="66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O</a:t>
            </a:r>
            <a:r>
              <a:rPr lang="en-US" sz="66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endParaRPr lang="ru-RU" sz="6600" b="1" baseline="-25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7" name="Прямоугольник с двумя скругленными противолежащими углами 46"/>
          <p:cNvSpPr/>
          <p:nvPr/>
        </p:nvSpPr>
        <p:spPr>
          <a:xfrm>
            <a:off x="214282" y="3071810"/>
            <a:ext cx="8715436" cy="2714644"/>
          </a:xfrm>
          <a:prstGeom prst="round2Diag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2Na + H</a:t>
            </a:r>
            <a:r>
              <a:rPr lang="en-US" sz="66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= 2NaH </a:t>
            </a:r>
            <a:endParaRPr lang="ru-RU" sz="6600" b="1" baseline="-25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8" name="Прямоугольник с двумя скругленными противолежащими углами 47"/>
          <p:cNvSpPr/>
          <p:nvPr/>
        </p:nvSpPr>
        <p:spPr>
          <a:xfrm>
            <a:off x="214282" y="3071810"/>
            <a:ext cx="8715436" cy="2714644"/>
          </a:xfrm>
          <a:prstGeom prst="round2Diag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6Na + N</a:t>
            </a:r>
            <a:r>
              <a:rPr lang="en-US" sz="66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= 2Na</a:t>
            </a:r>
            <a:r>
              <a:rPr lang="en-US" sz="66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 </a:t>
            </a:r>
            <a:endParaRPr lang="ru-RU" sz="6600" b="1" baseline="-25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2" name="ArrwPoof.wav">
            <a:hlinkClick r:id="" action="ppaction://media"/>
          </p:cNvPr>
          <p:cNvPicPr>
            <a:picLocks noRot="1" noChangeAspect="1"/>
          </p:cNvPicPr>
          <p:nvPr>
            <a:wavAudioFile r:embed="rId1" name="ArrwPoof.wav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4" name="ArrwPoof.wav">
            <a:hlinkClick r:id="" action="ppaction://media"/>
          </p:cNvPr>
          <p:cNvPicPr>
            <a:picLocks noRot="1" noChangeAspect="1"/>
          </p:cNvPicPr>
          <p:nvPr>
            <a:wavAudioFile r:embed="rId1" name="ArrwPoof.wav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9" name="ArrwPoof.wav">
            <a:hlinkClick r:id="" action="ppaction://media"/>
          </p:cNvPr>
          <p:cNvPicPr>
            <a:picLocks noRot="1" noChangeAspect="1"/>
          </p:cNvPicPr>
          <p:nvPr>
            <a:wavAudioFile r:embed="rId1" name="ArrwPoof.wav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0" name="ArrwPoof.wav">
            <a:hlinkClick r:id="" action="ppaction://media"/>
          </p:cNvPr>
          <p:cNvPicPr>
            <a:picLocks noRot="1" noChangeAspect="1"/>
          </p:cNvPicPr>
          <p:nvPr>
            <a:wavAudioFile r:embed="rId1" name="ArrwPoof.wav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1" name="ArrwPoof.wav">
            <a:hlinkClick r:id="" action="ppaction://media"/>
          </p:cNvPr>
          <p:cNvPicPr>
            <a:picLocks noRot="1" noChangeAspect="1"/>
          </p:cNvPicPr>
          <p:nvPr>
            <a:wavAudioFile r:embed="rId1" name="ArrwPoof.wav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2" name="ArrwPoof.wav">
            <a:hlinkClick r:id="" action="ppaction://media"/>
          </p:cNvPr>
          <p:cNvPicPr>
            <a:picLocks noRot="1" noChangeAspect="1"/>
          </p:cNvPicPr>
          <p:nvPr>
            <a:wavAudioFile r:embed="rId1" name="ArrwPoof.wav"/>
          </p:nvPr>
        </p:nvPicPr>
        <p:blipFill>
          <a:blip r:embed="rId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3" name="HitAnvil.wav">
            <a:hlinkClick r:id="" action="ppaction://media"/>
          </p:cNvPr>
          <p:cNvPicPr>
            <a:picLocks noRot="1" noChangeAspect="1"/>
          </p:cNvPicPr>
          <p:nvPr>
            <a:wavAudioFile r:embed="rId2" name="HitAnvil.wav"/>
          </p:nvPr>
        </p:nvPicPr>
        <p:blipFill>
          <a:blip r:embed="rId1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4" name="HitAnvil.wav">
            <a:hlinkClick r:id="" action="ppaction://media"/>
          </p:cNvPr>
          <p:cNvPicPr>
            <a:picLocks noRot="1" noChangeAspect="1"/>
          </p:cNvPicPr>
          <p:nvPr>
            <a:wavAudioFile r:embed="rId2" name="HitAnvil.wav"/>
          </p:nvPr>
        </p:nvPicPr>
        <p:blipFill>
          <a:blip r:embed="rId11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5" name="HitAnvil.wav">
            <a:hlinkClick r:id="" action="ppaction://media"/>
          </p:cNvPr>
          <p:cNvPicPr>
            <a:picLocks noRot="1" noChangeAspect="1"/>
          </p:cNvPicPr>
          <p:nvPr>
            <a:wavAudioFile r:embed="rId2" name="HitAnvil.wav"/>
          </p:nvPr>
        </p:nvPicPr>
        <p:blipFill>
          <a:blip r:embed="rId1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6" name="HitAnvil.wav">
            <a:hlinkClick r:id="" action="ppaction://media"/>
          </p:cNvPr>
          <p:cNvPicPr>
            <a:picLocks noRot="1" noChangeAspect="1"/>
          </p:cNvPicPr>
          <p:nvPr>
            <a:wavAudioFile r:embed="rId2" name="HitAnvil.wav"/>
          </p:nvPr>
        </p:nvPicPr>
        <p:blipFill>
          <a:blip r:embed="rId1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64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66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0 C -0.24184 -0.02778 -0.23368 -0.05532 -0.21476 -0.05556 C -0.19601 -0.05579 -0.16146 -0.00255 -0.13594 -0.00255 C -0.11042 -0.00255 -0.08768 -0.05694 -0.06268 -0.05556 C -0.03785 -0.0537 0.00034 -0.00185 0.01354 0.0081 " pathEditMode="relative" rAng="0" ptsTypes="aaaaA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-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5 0.0081 L 0.05035 0.0081 L 0.05035 0.06366 L 0.08716 0.06366 L 0.08716 0.11945 L 0.12396 0.11945 L 0.12396 0.17523 L 0.16077 0.17523 L 0.16077 0.23079 L 0.19757 0.23079 L 0.19757 0.28658 L 0.23438 0.28658 L 0.23438 0.34236 L 0.27118 0.34236 L 0.27118 0.39815 " pathEditMode="relative" rAng="0" ptsTypes="FFFFFFFFFFFFFFF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" y="19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500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5 0.0081 L 0.05139 0.0081 L 0.05139 0.06528 L 0.08941 0.06528 L 0.08941 0.12246 L 0.12726 0.12246 L 0.12726 0.17963 L 0.16528 0.17963 L 0.16528 0.23704 L 0.20313 0.23704 L 0.20313 0.29421 L 0.24115 0.29421 L 0.24115 0.35139 L 0.27917 0.35139 L 0.27917 0.4088 " pathEditMode="relative" rAng="0" ptsTypes="FFFFFFFFFFFFFFF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" y="2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5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5 0.0081 L 0.05261 0.0081 L 0.05261 0.06528 L 0.09167 0.06528 L 0.09167 0.12246 L 0.13073 0.12246 L 0.13073 0.17963 L 0.1698 0.17963 L 0.1698 0.23704 L 0.20886 0.23704 L 0.20886 0.29421 L 0.24792 0.29421 L 0.24792 0.35139 L 0.28698 0.35139 L 0.28698 0.4088 " pathEditMode="relative" rAng="0" ptsTypes="FFFFFFFFFFFFFFF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" y="2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500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5 0.0081 L 0.05365 0.0081 L 0.05365 0.06366 L 0.09393 0.06366 L 0.09393 0.11945 L 0.13403 0.11945 L 0.13403 0.17523 L 0.17431 0.17523 L 0.17431 0.23079 L 0.21441 0.23079 L 0.21441 0.28658 L 0.25469 0.28658 L 0.25469 0.34236 L 0.29497 0.34236 L 0.29497 0.39815 " pathEditMode="relative" rAng="0" ptsTypes="FFFFFFFFFFFFFFF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195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500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864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66"/>
                                      </p:to>
                                    </p:animClr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4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2.96296E-6 C -0.24705 -0.02523 -0.24306 -0.0493 -0.23507 -0.0493 C -0.22604 -0.0493 -0.22292 -0.02523 -0.21997 -2.96296E-6 C -0.21597 0.02801 -0.21302 0.05602 -0.20295 0.05602 C -0.19392 0.05602 -0.19097 0.02801 -0.18698 -2.96296E-6 C -0.18507 -0.02523 -0.18108 -0.0493 -0.17205 -0.0493 C -0.16406 -0.0493 -0.16007 -0.02523 -0.15695 -2.96296E-6 C -0.15399 0.02801 -0.15 0.05602 -0.14097 0.05602 C -0.13195 0.05602 -0.125 -2.96296E-6 -0.125 0.00023 C -0.12205 -0.02523 -0.11892 -0.0493 -0.11007 -0.0493 C -0.10104 -0.0493 -0.09792 -0.02523 -0.09497 -2.96296E-6 C -0.09097 0.02801 -0.08802 0.05602 -0.07795 0.05602 C -0.06892 0.05602 -0.06597 0.02801 -0.06302 -2.96296E-6 C -0.05903 -0.02523 -0.05608 -0.0493 -0.04705 -0.0493 C -0.03906 -0.0493 -0.03507 -0.02523 -0.03195 -2.96296E-6 C -0.02899 0.02801 -0.025 0.05602 -0.01597 0.05602 C -0.00695 0.05602 -0.00399 0.02801 8.33333E-7 -2.96296E-6 " pathEditMode="relative" rAng="0" ptsTypes="fffffffffffffffff">
                                      <p:cBhvr>
                                        <p:cTn id="1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864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4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2.96296E-6 C -0.24705 -0.02523 -0.24306 -0.0493 -0.23507 -0.0493 C -0.22604 -0.0493 -0.22292 -0.02523 -0.21997 -2.96296E-6 C -0.21597 0.02801 -0.21302 0.05602 -0.20295 0.05602 C -0.19392 0.05602 -0.19097 0.02801 -0.18698 -2.96296E-6 C -0.18507 -0.02523 -0.18108 -0.0493 -0.17205 -0.0493 C -0.16406 -0.0493 -0.16007 -0.02523 -0.15695 -2.96296E-6 C -0.15399 0.02801 -0.15 0.05602 -0.14097 0.05602 C -0.13195 0.05602 -0.125 -2.96296E-6 -0.125 0.00023 C -0.12205 -0.02523 -0.11892 -0.0493 -0.11007 -0.0493 C -0.10104 -0.0493 -0.09792 -0.02523 -0.09497 -2.96296E-6 C -0.09097 0.02801 -0.08802 0.05602 -0.07795 0.05602 C -0.06892 0.05602 -0.06597 0.02801 -0.06302 -2.96296E-6 C -0.05903 -0.02523 -0.05608 -0.0493 -0.04705 -0.0493 C -0.03906 -0.0493 -0.03507 -0.02523 -0.03195 -2.96296E-6 C -0.02899 0.02801 -0.025 0.05602 -0.01597 0.05602 C -0.00695 0.05602 -0.00399 0.02801 8.33333E-7 -2.96296E-6 " pathEditMode="relative" rAng="0" ptsTypes="fffffffffffffffff">
                                      <p:cBhvr>
                                        <p:cTn id="1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0" dur="864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1.85185E-6 C -0.25 -0.04676 -0.22205 -0.08264 -0.18802 -0.08264 C -0.15295 -0.08264 -0.125 -0.04676 -0.125 1.85185E-6 C -0.125 0.04676 -0.09705 0.08264 -0.06198 0.08264 C -0.02795 0.08264 -1.66667E-6 0.04676 -1.66667E-6 1.85185E-6 " pathEditMode="relative" rAng="0" ptsTypes="fffff">
                                      <p:cBhvr>
                                        <p:cTn id="1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4" dur="864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4.81481E-6 C -0.25 -0.04675 -0.22205 -0.08263 -0.18802 -0.08263 C -0.15295 -0.08263 -0.125 -0.04675 -0.125 -4.81481E-6 C -0.125 0.04676 -0.09705 0.08264 -0.06198 0.08264 C -0.02795 0.08264 -1.66667E-6 0.04676 -1.66667E-6 -4.81481E-6 " pathEditMode="relative" rAng="0" ptsTypes="fffff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8" dur="864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24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4.81481E-6 C -0.25 -0.04675 -0.22205 -0.08263 -0.18802 -0.08263 C -0.15295 -0.08263 -0.125 -0.04675 -0.125 -4.81481E-6 C -0.125 0.04676 -0.09705 0.08264 -0.06198 0.08264 C -0.02795 0.08264 8.33333E-7 0.04676 8.33333E-7 -4.81481E-6 " pathEditMode="relative" rAng="0" ptsTypes="fffff">
                                      <p:cBhvr>
                                        <p:cTn id="2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showWhenStopped="0">
                <p:cTn id="2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showWhenStopped="0">
                <p:cTn id="2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 showWhenStopped="0">
                <p:cTn id="2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showWhenStopped="0">
                <p:cTn id="2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showWhenStopped="0">
                <p:cTn id="2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showWhenStopped="0">
                <p:cTn id="2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 showWhenStopped="0">
                <p:cTn id="2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showWhenStopped="0">
                <p:cTn id="2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2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showWhenStopped="0">
                <p:cTn id="2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37" grpId="0" animBg="1"/>
      <p:bldP spid="39" grpId="0" animBg="1"/>
      <p:bldP spid="40" grpId="0" animBg="1"/>
      <p:bldP spid="41" grpId="0" animBg="1"/>
      <p:bldP spid="45" grpId="1" animBg="1"/>
      <p:bldP spid="30" grpId="2" animBg="1"/>
      <p:bldP spid="30" grpId="3" animBg="1"/>
      <p:bldP spid="43" grpId="0" animBg="1"/>
      <p:bldP spid="43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Georgia" pitchFamily="18" charset="0"/>
              </a:rPr>
              <a:t>Ссылки: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>
                <a:hlinkClick r:id="rId2"/>
              </a:rPr>
              <a:t> </a:t>
            </a:r>
            <a:r>
              <a:rPr lang="ru-RU" sz="2000" u="sng" dirty="0" smtClean="0">
                <a:latin typeface="Georgia" pitchFamily="18" charset="0"/>
                <a:hlinkClick r:id="rId2"/>
              </a:rPr>
              <a:t>http://tweakosx.com/wpcontent/uploads/2009/07/10870-blue-man-aiming-a-bow-and-arrow-at-a-target-during-archery-practice-clipart-illustration.jpg</a:t>
            </a:r>
            <a:endParaRPr lang="ru-RU" sz="2000" u="sng" dirty="0" smtClean="0">
              <a:latin typeface="Georgia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Georgia" pitchFamily="18" charset="0"/>
                <a:hlinkClick r:id="rId3"/>
              </a:rPr>
              <a:t>http://www.ilovewavs.com/Effects/Cartoons/ArrwPoof.wav</a:t>
            </a:r>
            <a:endParaRPr lang="ru-RU" sz="2000" dirty="0" smtClean="0">
              <a:latin typeface="Georgia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Georgia" pitchFamily="18" charset="0"/>
                <a:hlinkClick r:id="rId4"/>
              </a:rPr>
              <a:t>http://www.ilovewavs.com/Effects/Cartoons/HitAnvil.wav</a:t>
            </a:r>
            <a:endParaRPr lang="ru-RU" sz="2000" smtClean="0">
              <a:latin typeface="Georgia" pitchFamily="18" charset="0"/>
            </a:endParaRPr>
          </a:p>
          <a:p>
            <a:pPr>
              <a:buNone/>
            </a:pPr>
            <a:endParaRPr lang="ru-RU" sz="2000" smtClean="0">
              <a:latin typeface="Georgia" pitchFamily="18" charset="0"/>
            </a:endParaRPr>
          </a:p>
          <a:p>
            <a:pPr>
              <a:buNone/>
            </a:pPr>
            <a:endParaRPr lang="ru-RU" sz="2000" dirty="0" smtClean="0">
              <a:latin typeface="Georgia" pitchFamily="18" charset="0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Кокорева</a:t>
            </a:r>
            <a:r>
              <a:rPr lang="ru-RU" dirty="0" smtClean="0"/>
              <a:t> С.В. учитель химии </a:t>
            </a:r>
          </a:p>
          <a:p>
            <a:r>
              <a:rPr lang="ru-RU" dirty="0" smtClean="0"/>
              <a:t>МОУ Глебовская СОШ </a:t>
            </a:r>
            <a:endParaRPr lang="ru-RU" dirty="0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287200" y="6000768"/>
            <a:ext cx="576000" cy="288000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110</Words>
  <Application>Microsoft Office PowerPoint</Application>
  <PresentationFormat>Экран (4:3)</PresentationFormat>
  <Paragraphs>31</Paragraphs>
  <Slides>3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Химический тренажер</vt:lpstr>
      <vt:lpstr>О2</vt:lpstr>
      <vt:lpstr>Ссылки: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101</cp:revision>
  <dcterms:created xsi:type="dcterms:W3CDTF">2011-03-16T10:59:39Z</dcterms:created>
  <dcterms:modified xsi:type="dcterms:W3CDTF">2011-03-18T14:19:32Z</dcterms:modified>
</cp:coreProperties>
</file>