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56" r:id="rId10"/>
    <p:sldId id="282" r:id="rId11"/>
    <p:sldId id="281" r:id="rId12"/>
    <p:sldId id="259" r:id="rId13"/>
    <p:sldId id="266" r:id="rId14"/>
    <p:sldId id="269" r:id="rId15"/>
    <p:sldId id="257" r:id="rId16"/>
    <p:sldId id="267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Уровни владения тувинской речью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низкий</c:v>
                </c:pt>
                <c:pt idx="1">
                  <c:v>высокий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Уровни владения тувинской речью</a:t>
            </a:r>
            <a:endParaRPr lang="ru-RU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низкий </c:v>
                </c:pt>
                <c:pt idx="1">
                  <c:v>высокий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microsoft.com/office/2007/relationships/hdphoto" Target="../media/hdphoto5.wdp"/><Relationship Id="rId3" Type="http://schemas.openxmlformats.org/officeDocument/2006/relationships/image" Target="../media/image10.jpeg"/><Relationship Id="rId7" Type="http://schemas.microsoft.com/office/2007/relationships/hdphoto" Target="../media/hdphoto2.wdp"/><Relationship Id="rId12" Type="http://schemas.openxmlformats.org/officeDocument/2006/relationships/image" Target="../media/image1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microsoft.com/office/2007/relationships/hdphoto" Target="../media/hdphoto4.wdp"/><Relationship Id="rId5" Type="http://schemas.openxmlformats.org/officeDocument/2006/relationships/image" Target="../media/image11.jpeg"/><Relationship Id="rId10" Type="http://schemas.openxmlformats.org/officeDocument/2006/relationships/image" Target="../media/image14.jpe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75608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Использование </a:t>
            </a:r>
          </a:p>
          <a:p>
            <a:pPr algn="ctr"/>
            <a:r>
              <a:rPr lang="ru-RU" sz="4000" b="1" i="1" dirty="0" smtClean="0"/>
              <a:t>интерактивных дидактических игр</a:t>
            </a:r>
          </a:p>
          <a:p>
            <a:pPr algn="ctr"/>
            <a:r>
              <a:rPr lang="ru-RU" sz="4000" b="1" i="1" dirty="0"/>
              <a:t>в</a:t>
            </a:r>
            <a:r>
              <a:rPr lang="ru-RU" sz="4000" b="1" i="1" dirty="0" smtClean="0"/>
              <a:t> развитии речи детей дошкольников. 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0579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924059"/>
            <a:ext cx="75608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Дидактическая игра «Собери необходимое в юрту»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6116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screen">
            <a:clrChange>
              <a:clrFrom>
                <a:srgbClr val="EFEFF1"/>
              </a:clrFrom>
              <a:clrTo>
                <a:srgbClr val="EFEF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04864"/>
            <a:ext cx="4932040" cy="30559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32040" y="6165304"/>
            <a:ext cx="1296144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59351"/>
            <a:ext cx="2669458" cy="20355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31840" y="59352"/>
            <a:ext cx="1912108" cy="20355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4128" y="71051"/>
            <a:ext cx="2920181" cy="213381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61767" y="2226987"/>
            <a:ext cx="1282233" cy="18509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5079" y="2353840"/>
            <a:ext cx="1944216" cy="275794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4053" y="4221088"/>
            <a:ext cx="2040500" cy="1437958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596336" y="6165304"/>
            <a:ext cx="1047973" cy="432048"/>
          </a:xfrm>
          <a:prstGeom prst="actionButtonForwardNex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3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-0.01997 0.6895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3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L -0.24132 -2.22222E-6 C -0.34965 -2.22222E-6 -0.48246 0.10648 -0.48246 0.19329 L -0.48246 0.38658 " pathEditMode="relative" rAng="0" ptsTypes="FfFF">
                                      <p:cBhvr>
                                        <p:cTn id="7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32" y="1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-0.20122 0.28125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69" y="1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6409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/>
              <a:t>Тувинский национальный костюм.</a:t>
            </a:r>
          </a:p>
          <a:p>
            <a:pPr algn="ctr"/>
            <a:endParaRPr lang="ru-RU" sz="3200" b="1" i="1" dirty="0" smtClean="0"/>
          </a:p>
          <a:p>
            <a:pPr algn="just"/>
            <a:r>
              <a:rPr lang="ru-RU" sz="3200" i="1" dirty="0" smtClean="0"/>
              <a:t>В </a:t>
            </a:r>
            <a:r>
              <a:rPr lang="ru-RU" sz="3200" i="1" dirty="0"/>
              <a:t>комплект традиционного тувинского костюма на протяжении веков входят: халаты, шубы, пальто, объединенные общим названием </a:t>
            </a:r>
            <a:r>
              <a:rPr lang="ru-RU" sz="3200" b="1" i="1" dirty="0"/>
              <a:t>«тон», </a:t>
            </a:r>
            <a:r>
              <a:rPr lang="ru-RU" sz="3200" i="1" dirty="0"/>
              <a:t>пояс</a:t>
            </a:r>
            <a:r>
              <a:rPr lang="ru-RU" sz="3200" b="1" i="1" dirty="0"/>
              <a:t> – кур, </a:t>
            </a:r>
            <a:r>
              <a:rPr lang="ru-RU" sz="3200" i="1" dirty="0"/>
              <a:t>головной убор </a:t>
            </a:r>
            <a:r>
              <a:rPr lang="ru-RU" sz="3200" b="1" i="1" dirty="0"/>
              <a:t>– борт, </a:t>
            </a:r>
            <a:r>
              <a:rPr lang="ru-RU" sz="3200" i="1" dirty="0"/>
              <a:t>безрукавка</a:t>
            </a:r>
            <a:r>
              <a:rPr lang="ru-RU" sz="3200" b="1" i="1" dirty="0"/>
              <a:t> – </a:t>
            </a:r>
            <a:r>
              <a:rPr lang="ru-RU" sz="3200" b="1" i="1" dirty="0" err="1"/>
              <a:t>кандаазын</a:t>
            </a:r>
            <a:r>
              <a:rPr lang="ru-RU" sz="3200" b="1" i="1" dirty="0"/>
              <a:t>, </a:t>
            </a:r>
            <a:r>
              <a:rPr lang="ru-RU" sz="3200" b="1" i="1" dirty="0" err="1"/>
              <a:t>шегедек</a:t>
            </a:r>
            <a:r>
              <a:rPr lang="ru-RU" sz="3200" b="1" i="1" dirty="0"/>
              <a:t>, </a:t>
            </a:r>
            <a:r>
              <a:rPr lang="ru-RU" sz="3200" b="1" i="1" dirty="0" err="1"/>
              <a:t>хоректээш</a:t>
            </a:r>
            <a:r>
              <a:rPr lang="ru-RU" sz="3200" b="1" i="1" dirty="0"/>
              <a:t>, </a:t>
            </a:r>
            <a:r>
              <a:rPr lang="ru-RU" sz="3200" i="1" dirty="0"/>
              <a:t>короткополая куртка </a:t>
            </a:r>
            <a:r>
              <a:rPr lang="ru-RU" sz="3200" b="1" i="1" dirty="0"/>
              <a:t>– хурме, </a:t>
            </a:r>
            <a:r>
              <a:rPr lang="ru-RU" sz="3200" i="1" dirty="0" smtClean="0"/>
              <a:t>брюки</a:t>
            </a:r>
            <a:r>
              <a:rPr lang="ru-RU" sz="3200" b="1" i="1" dirty="0" smtClean="0"/>
              <a:t> </a:t>
            </a:r>
            <a:r>
              <a:rPr lang="ru-RU" sz="3200" b="1" i="1" dirty="0"/>
              <a:t>– </a:t>
            </a:r>
            <a:r>
              <a:rPr lang="ru-RU" sz="3200" b="1" i="1" dirty="0" err="1"/>
              <a:t>чувур</a:t>
            </a:r>
            <a:r>
              <a:rPr lang="ru-RU" sz="3200" b="1" i="1" dirty="0"/>
              <a:t>, </a:t>
            </a:r>
            <a:r>
              <a:rPr lang="ru-RU" sz="3200" i="1" dirty="0"/>
              <a:t>сапоги</a:t>
            </a:r>
            <a:r>
              <a:rPr lang="ru-RU" sz="3200" b="1" i="1" dirty="0"/>
              <a:t> – </a:t>
            </a:r>
            <a:r>
              <a:rPr lang="ru-RU" sz="3200" b="1" i="1" dirty="0" err="1"/>
              <a:t>идик</a:t>
            </a:r>
            <a:r>
              <a:rPr lang="ru-RU" sz="3200" b="1" i="1" dirty="0"/>
              <a:t>, </a:t>
            </a:r>
            <a:r>
              <a:rPr lang="ru-RU" sz="3200" i="1" dirty="0"/>
              <a:t>носки</a:t>
            </a:r>
            <a:r>
              <a:rPr lang="ru-RU" sz="3200" b="1" i="1" dirty="0"/>
              <a:t> – </a:t>
            </a:r>
            <a:r>
              <a:rPr lang="ru-RU" sz="3200" b="1" i="1" dirty="0" err="1"/>
              <a:t>ук</a:t>
            </a:r>
            <a:r>
              <a:rPr lang="ru-RU" sz="3200" b="1" i="1" dirty="0"/>
              <a:t>, </a:t>
            </a:r>
            <a:r>
              <a:rPr lang="ru-RU" sz="3200" i="1" dirty="0"/>
              <a:t>наколенники</a:t>
            </a:r>
            <a:r>
              <a:rPr lang="ru-RU" sz="3200" b="1" i="1" dirty="0"/>
              <a:t> – </a:t>
            </a:r>
            <a:r>
              <a:rPr lang="ru-RU" sz="3200" b="1" i="1" dirty="0" err="1"/>
              <a:t>дешки</a:t>
            </a:r>
            <a:r>
              <a:rPr lang="ru-RU" sz="3200" b="1" i="1" dirty="0"/>
              <a:t>, </a:t>
            </a:r>
            <a:r>
              <a:rPr lang="ru-RU" sz="3200" i="1" dirty="0" smtClean="0"/>
              <a:t>поясные </a:t>
            </a:r>
            <a:r>
              <a:rPr lang="ru-RU" sz="3200" i="1" dirty="0"/>
              <a:t>подвески</a:t>
            </a:r>
            <a:r>
              <a:rPr lang="ru-RU" sz="3200" b="1" i="1" dirty="0"/>
              <a:t> – </a:t>
            </a:r>
            <a:r>
              <a:rPr lang="ru-RU" sz="3200" b="1" i="1" dirty="0" err="1"/>
              <a:t>дерги</a:t>
            </a:r>
            <a:r>
              <a:rPr lang="ru-RU" sz="3200" b="1" i="1" dirty="0"/>
              <a:t> </a:t>
            </a:r>
            <a:r>
              <a:rPr lang="ru-RU" sz="3200" i="1" dirty="0"/>
              <a:t>и украшения </a:t>
            </a:r>
            <a:r>
              <a:rPr lang="ru-RU" sz="3200" b="1" i="1" dirty="0"/>
              <a:t>– </a:t>
            </a:r>
            <a:r>
              <a:rPr lang="ru-RU" sz="3200" b="1" i="1" dirty="0" err="1"/>
              <a:t>каасталга</a:t>
            </a:r>
            <a:r>
              <a:rPr lang="ru-RU" sz="3200" b="1" i="1" dirty="0"/>
              <a:t>. </a:t>
            </a:r>
            <a:endParaRPr lang="ru-RU" sz="3200" b="1" i="1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0991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1359" y="894724"/>
            <a:ext cx="3090672" cy="5373216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85526" y="5824736"/>
            <a:ext cx="1922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жми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screen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48" y="50951"/>
            <a:ext cx="1625577" cy="9244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53755" y="146816"/>
            <a:ext cx="1076632" cy="12241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 cstate="screen">
            <a:clrChange>
              <a:clrFrom>
                <a:srgbClr val="FFFFE7"/>
              </a:clrFrom>
              <a:clrTo>
                <a:srgbClr val="FFFFE7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-578"/>
          <a:stretch/>
        </p:blipFill>
        <p:spPr>
          <a:xfrm>
            <a:off x="6554873" y="4079264"/>
            <a:ext cx="2514608" cy="12595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8" cstate="screen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9826" y="4706823"/>
            <a:ext cx="1872208" cy="95298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92591"/>
            <a:ext cx="3170680" cy="38142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2" cstate="screen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72031" y="1370932"/>
            <a:ext cx="2997450" cy="2481654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570756" y="6165304"/>
            <a:ext cx="1042416" cy="5738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43808" y="146816"/>
            <a:ext cx="3528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Оденем мальчика в тувинский национальный костюм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83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10122 -0.05741 C -0.12257 -0.07061 -0.15347 -0.07362 -0.18646 -0.07362 C -0.22413 -0.07362 -0.25347 -0.07061 -0.27431 -0.05741 L -0.37396 4.44444E-6 " pathEditMode="relative" rAng="0" ptsTypes="FffFF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98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0.04445 L -0.35434 0.19144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66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0.31094 0.15486 " pathEditMode="relative" rAng="0" ptsTypes="AA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38" y="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Тувинцы богаты разнообразными детскими и взрослыми играми, как, впрочем, и другие народы. Старики-тувинцы считали, что лучшим «воспитателем» детей является игра, и использовали ее как традиционное средство воспитания.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3608" y="2271649"/>
            <a:ext cx="7128792" cy="395217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2550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124744"/>
            <a:ext cx="81369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Для большей наглядности и, чтобы дети хорошо запоминали, </a:t>
            </a:r>
          </a:p>
          <a:p>
            <a:pPr algn="ctr"/>
            <a:r>
              <a:rPr lang="ru-RU" sz="3600" dirty="0" smtClean="0"/>
              <a:t>нужно показать игры и других народов, </a:t>
            </a:r>
          </a:p>
          <a:p>
            <a:pPr algn="ctr"/>
            <a:r>
              <a:rPr lang="ru-RU" sz="3600" dirty="0" smtClean="0"/>
              <a:t>например русского. </a:t>
            </a:r>
          </a:p>
          <a:p>
            <a:pPr algn="ctr"/>
            <a:r>
              <a:rPr lang="ru-RU" sz="3600" dirty="0" smtClean="0"/>
              <a:t>В следующей дидактической игре, детям нужно собрать в отдельные  группы игры тувинского и русского народа 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286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584" y="2060848"/>
            <a:ext cx="2986234" cy="2707314"/>
          </a:xfrm>
          <a:prstGeom prst="ellipse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6193" y="404664"/>
            <a:ext cx="34876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Игры тувинского народа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589330"/>
            <a:ext cx="3456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Игры русского народа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205" y="4332705"/>
            <a:ext cx="2669458" cy="2589198"/>
          </a:xfrm>
          <a:prstGeom prst="ellipse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533" y="2193502"/>
            <a:ext cx="2413630" cy="2636912"/>
          </a:xfrm>
          <a:prstGeom prst="ellipse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76166" y="4106549"/>
            <a:ext cx="2974880" cy="2751451"/>
          </a:xfrm>
          <a:prstGeom prst="ellipse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7931" y="4833672"/>
            <a:ext cx="2592287" cy="2088231"/>
          </a:xfrm>
          <a:prstGeom prst="ellipse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51046" y="2236163"/>
            <a:ext cx="3235022" cy="259425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3099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022E-16 L -0.01562 -0.481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-0.41215 0.0090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8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0.02616 L -0.7059 -0.036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33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0.56927 -0.1449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55" y="-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31112 -0.2363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56" y="-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6296E-6 L 4.44444E-6 0.2939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  Такие </a:t>
            </a:r>
            <a:r>
              <a:rPr lang="ru-RU" sz="2800" dirty="0"/>
              <a:t>дидактические игры рекомендованы детям дошкольного возраста 5-7 лет. Может использоваться на групповых занятиях по познавательному развитию или индивидуально, обязательно в присутствии взрослого, для закрепления знаний в игровой форме.</a:t>
            </a:r>
          </a:p>
          <a:p>
            <a:pPr algn="just" fontAlgn="base"/>
            <a:r>
              <a:rPr lang="ru-RU" sz="2800" dirty="0"/>
              <a:t>П</a:t>
            </a:r>
            <a:r>
              <a:rPr lang="ru-RU" sz="2800" dirty="0" smtClean="0"/>
              <a:t>роводить </a:t>
            </a:r>
            <a:r>
              <a:rPr lang="ru-RU" sz="2800" dirty="0"/>
              <a:t>следует не более </a:t>
            </a:r>
            <a:r>
              <a:rPr lang="ru-RU" sz="2800" dirty="0" smtClean="0"/>
              <a:t>одного раза </a:t>
            </a:r>
            <a:r>
              <a:rPr lang="ru-RU" sz="2800" dirty="0"/>
              <a:t>в течение дня и не чаще трех раз в неделю После работы с компьютером с детьми проводят гимнастику для глаз. Непрерывная продолжительность работы с компьютером </a:t>
            </a:r>
            <a:r>
              <a:rPr lang="ru-RU" sz="2800" dirty="0" smtClean="0"/>
              <a:t>для </a:t>
            </a:r>
            <a:r>
              <a:rPr lang="ru-RU" sz="2800" dirty="0"/>
              <a:t>детей 5 лет </a:t>
            </a:r>
            <a:r>
              <a:rPr lang="ru-RU" sz="2800" dirty="0" smtClean="0"/>
              <a:t>до 10 </a:t>
            </a:r>
            <a:r>
              <a:rPr lang="ru-RU" sz="2800" dirty="0"/>
              <a:t>минут и для детей 6 - 7 лет - 15 минут. </a:t>
            </a:r>
            <a:endParaRPr lang="ru-RU" sz="2800" dirty="0" smtClean="0"/>
          </a:p>
          <a:p>
            <a:pPr algn="just" fontAlgn="base"/>
            <a:r>
              <a:rPr lang="ru-RU" sz="2800" dirty="0" smtClean="0"/>
              <a:t>Для </a:t>
            </a:r>
            <a:r>
              <a:rPr lang="ru-RU" sz="2800" dirty="0"/>
              <a:t>детей, имеющих хроническую патологию, </a:t>
            </a:r>
            <a:r>
              <a:rPr lang="ru-RU" sz="2800" dirty="0" err="1"/>
              <a:t>частоболеющих</a:t>
            </a:r>
            <a:r>
              <a:rPr lang="ru-RU" sz="2800" dirty="0"/>
              <a:t> </a:t>
            </a:r>
            <a:r>
              <a:rPr lang="ru-RU" sz="2800" dirty="0" smtClean="0"/>
              <a:t>или после </a:t>
            </a:r>
            <a:r>
              <a:rPr lang="ru-RU" sz="2800" dirty="0"/>
              <a:t>перенесенных заболеваний </a:t>
            </a:r>
            <a:r>
              <a:rPr lang="ru-RU" sz="2800" dirty="0" smtClean="0"/>
              <a:t>продолжительность должна быть сокращена для детей </a:t>
            </a:r>
            <a:r>
              <a:rPr lang="ru-RU" sz="2800" dirty="0"/>
              <a:t>5 лет до 7 минут, для детей 6 лет - до 10 мин.</a:t>
            </a:r>
          </a:p>
        </p:txBody>
      </p:sp>
    </p:spTree>
    <p:extLst>
      <p:ext uri="{BB962C8B-B14F-4D97-AF65-F5344CB8AC3E}">
        <p14:creationId xmlns:p14="http://schemas.microsoft.com/office/powerpoint/2010/main" val="125550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/>
              <a:t>Цель</a:t>
            </a:r>
            <a:r>
              <a:rPr lang="ru-RU" sz="2800" b="1" dirty="0"/>
              <a:t>:</a:t>
            </a:r>
            <a:r>
              <a:rPr lang="ru-RU" sz="2800" dirty="0"/>
              <a:t> </a:t>
            </a:r>
            <a:endParaRPr lang="ru-RU" sz="2800" dirty="0" smtClean="0"/>
          </a:p>
          <a:p>
            <a:pPr algn="just"/>
            <a:r>
              <a:rPr lang="ru-RU" sz="2800" dirty="0" smtClean="0"/>
              <a:t>Закрепить </a:t>
            </a:r>
            <a:r>
              <a:rPr lang="ru-RU" sz="2800" dirty="0"/>
              <a:t>знания детей о своей малой Родине – Республике Тыва, о культуре народа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b="1" i="1" dirty="0"/>
              <a:t>Задачи</a:t>
            </a:r>
            <a:r>
              <a:rPr lang="ru-RU" sz="2800" b="1" dirty="0"/>
              <a:t>:</a:t>
            </a:r>
            <a:r>
              <a:rPr lang="ru-RU" sz="2800" dirty="0"/>
              <a:t> </a:t>
            </a:r>
            <a:r>
              <a:rPr lang="ru-RU" sz="2800" u="sng" dirty="0" smtClean="0"/>
              <a:t>Обучающие</a:t>
            </a:r>
            <a:r>
              <a:rPr lang="ru-RU" sz="2800" dirty="0" smtClean="0"/>
              <a:t> - углублять </a:t>
            </a:r>
            <a:r>
              <a:rPr lang="ru-RU" sz="2800" dirty="0"/>
              <a:t>представления и знания детей о жилище тувинцев – юрте, о тувинской национальной одежде, о тувинских национальных играх, о пословицах, загадках своего </a:t>
            </a:r>
            <a:r>
              <a:rPr lang="ru-RU" sz="2800" dirty="0" smtClean="0"/>
              <a:t>народа.</a:t>
            </a:r>
            <a:endParaRPr lang="ru-RU" sz="2800" dirty="0"/>
          </a:p>
          <a:p>
            <a:pPr algn="just"/>
            <a:r>
              <a:rPr lang="ru-RU" sz="2800" u="sng" dirty="0"/>
              <a:t>Р</a:t>
            </a:r>
            <a:r>
              <a:rPr lang="ru-RU" sz="2800" u="sng" dirty="0" smtClean="0"/>
              <a:t>азвивающие</a:t>
            </a:r>
            <a:r>
              <a:rPr lang="ru-RU" sz="2800" dirty="0" smtClean="0"/>
              <a:t> - развивать </a:t>
            </a:r>
            <a:r>
              <a:rPr lang="ru-RU" sz="2800" dirty="0"/>
              <a:t>логическое мышление, внимание, память, </a:t>
            </a:r>
            <a:r>
              <a:rPr lang="ru-RU" sz="2800" dirty="0" smtClean="0"/>
              <a:t>речь.</a:t>
            </a:r>
            <a:endParaRPr lang="ru-RU" sz="2800" dirty="0"/>
          </a:p>
          <a:p>
            <a:pPr algn="just"/>
            <a:r>
              <a:rPr lang="ru-RU" sz="2800" u="sng" dirty="0" smtClean="0"/>
              <a:t>Воспитывающие</a:t>
            </a:r>
            <a:r>
              <a:rPr lang="ru-RU" sz="2800" dirty="0" smtClean="0"/>
              <a:t> - воспитывать </a:t>
            </a:r>
            <a:r>
              <a:rPr lang="ru-RU" sz="2800" dirty="0"/>
              <a:t>любовь и уважение к обычаям и традициям своей малой Родины.</a:t>
            </a:r>
          </a:p>
        </p:txBody>
      </p:sp>
    </p:spTree>
    <p:extLst>
      <p:ext uri="{BB962C8B-B14F-4D97-AF65-F5344CB8AC3E}">
        <p14:creationId xmlns:p14="http://schemas.microsoft.com/office/powerpoint/2010/main" val="17605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4735802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9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628801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/>
              <a:t>Каждый народ хочет быть не только сытым,  но и вечным, а бессмертие народа в его языке. </a:t>
            </a:r>
            <a:endParaRPr lang="ru-RU" sz="4800" dirty="0" smtClean="0"/>
          </a:p>
          <a:p>
            <a:pPr algn="ctr"/>
            <a:r>
              <a:rPr lang="ru-RU" sz="4800" dirty="0"/>
              <a:t>  </a:t>
            </a:r>
            <a:r>
              <a:rPr lang="ru-RU" sz="4800" b="1" dirty="0"/>
              <a:t>Ч . Айтматов</a:t>
            </a:r>
            <a:r>
              <a:rPr lang="ru-RU" sz="4000" dirty="0"/>
              <a:t>   </a:t>
            </a:r>
          </a:p>
        </p:txBody>
      </p:sp>
    </p:spTree>
    <p:extLst>
      <p:ext uri="{BB962C8B-B14F-4D97-AF65-F5344CB8AC3E}">
        <p14:creationId xmlns:p14="http://schemas.microsoft.com/office/powerpoint/2010/main" val="42178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117" y="1221444"/>
            <a:ext cx="78103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u="sng" dirty="0" smtClean="0"/>
              <a:t>Вывод:</a:t>
            </a:r>
          </a:p>
          <a:p>
            <a:pPr algn="just"/>
            <a:r>
              <a:rPr lang="ru-RU" sz="4000" dirty="0" smtClean="0"/>
              <a:t>Использование интерактивных дидактических игр с привлечением компьютерных технологий способствует лучшему закреплению детьми </a:t>
            </a:r>
          </a:p>
          <a:p>
            <a:pPr algn="just"/>
            <a:r>
              <a:rPr lang="ru-RU" sz="4000" dirty="0"/>
              <a:t>з</a:t>
            </a:r>
            <a:r>
              <a:rPr lang="ru-RU" sz="4000" dirty="0" smtClean="0"/>
              <a:t>наний о своей малой Родине; развитию речи, </a:t>
            </a:r>
          </a:p>
        </p:txBody>
      </p:sp>
    </p:spTree>
    <p:extLst>
      <p:ext uri="{BB962C8B-B14F-4D97-AF65-F5344CB8AC3E}">
        <p14:creationId xmlns:p14="http://schemas.microsoft.com/office/powerpoint/2010/main" val="16015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420888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172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80728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/>
              <a:t>Тема моего самообразования</a:t>
            </a:r>
          </a:p>
          <a:p>
            <a:pPr algn="ctr"/>
            <a:endParaRPr lang="ru-RU" sz="4000" i="1" dirty="0"/>
          </a:p>
          <a:p>
            <a:pPr algn="ctr"/>
            <a:r>
              <a:rPr lang="ru-RU" sz="4000" i="1" dirty="0" smtClean="0"/>
              <a:t> «Развитие речи детей на основе чтения тувинской художественной литературы»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27064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091848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15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42083"/>
            <a:ext cx="82089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Сегодня на мастер-классе , я покажу вам  один из моих методов обучения, с которым работаю с детьми, в форме интерактивной дидактической игры.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912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7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Дидактическая игра – это большой помощник в усвоении детьми первоначальных представлений об окружающей действительности, </a:t>
            </a:r>
          </a:p>
          <a:p>
            <a:pPr algn="ctr"/>
            <a:r>
              <a:rPr lang="ru-RU" sz="4000" dirty="0" smtClean="0"/>
              <a:t>в формировании навыков </a:t>
            </a:r>
          </a:p>
          <a:p>
            <a:pPr algn="ctr"/>
            <a:r>
              <a:rPr lang="ru-RU" sz="4000" dirty="0" smtClean="0"/>
              <a:t>речевого общения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4119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А применение </a:t>
            </a:r>
            <a:r>
              <a:rPr lang="ru-RU" sz="4000" i="1" u="sng" dirty="0" smtClean="0"/>
              <a:t>интерактивных дидактических игр</a:t>
            </a:r>
            <a:r>
              <a:rPr lang="ru-RU" sz="4000" dirty="0" smtClean="0"/>
              <a:t> с использованием компьютерных технологий позволяют стимулировать непроизвольное </a:t>
            </a:r>
            <a:r>
              <a:rPr lang="ru-RU" sz="4000" u="sng" dirty="0" smtClean="0"/>
              <a:t>внимание</a:t>
            </a:r>
            <a:r>
              <a:rPr lang="ru-RU" sz="4000" dirty="0" smtClean="0"/>
              <a:t> детей, позволяют сделать процесс обучения </a:t>
            </a:r>
            <a:r>
              <a:rPr lang="ru-RU" sz="4000" u="sng" dirty="0" smtClean="0"/>
              <a:t>интересным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73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55200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Сейчас я хочу представить вашему вниманию несколько дидактических игр, созданных с помощью мультимедийных технологий в программе </a:t>
            </a:r>
            <a:r>
              <a:rPr lang="en-US" sz="4400" dirty="0" smtClean="0"/>
              <a:t>Microsoft PowerPoint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570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Откроем </a:t>
            </a:r>
            <a:r>
              <a:rPr lang="ru-RU" sz="2400" b="1" i="1" dirty="0"/>
              <a:t>же дверь, и шагнув за порог,</a:t>
            </a:r>
            <a:endParaRPr lang="ru-RU" sz="2400" b="1" dirty="0"/>
          </a:p>
          <a:p>
            <a:pPr algn="ctr"/>
            <a:r>
              <a:rPr lang="ru-RU" sz="2400" b="1" i="1" dirty="0"/>
              <a:t>С поклоном войдем в тувинскую юрту —</a:t>
            </a:r>
            <a:endParaRPr lang="ru-RU" sz="2400" b="1" dirty="0"/>
          </a:p>
          <a:p>
            <a:pPr algn="ctr"/>
            <a:r>
              <a:rPr lang="ru-RU" sz="2400" b="1" i="1" dirty="0"/>
              <a:t>великий дар наших предков</a:t>
            </a:r>
            <a:endParaRPr lang="ru-RU" sz="2400" b="1" dirty="0"/>
          </a:p>
          <a:p>
            <a:pPr algn="ctr"/>
            <a:r>
              <a:rPr lang="ru-RU" sz="2400" b="1" i="1" dirty="0"/>
              <a:t>И матерью, ждущей своих детей,</a:t>
            </a:r>
            <a:endParaRPr lang="ru-RU" sz="2400" b="1" dirty="0"/>
          </a:p>
          <a:p>
            <a:pPr algn="ctr"/>
            <a:r>
              <a:rPr lang="ru-RU" sz="2400" b="1" i="1" dirty="0"/>
              <a:t>Не давая угаснуть огню очага,</a:t>
            </a:r>
            <a:endParaRPr lang="ru-RU" sz="2400" b="1" dirty="0"/>
          </a:p>
          <a:p>
            <a:pPr algn="ctr"/>
            <a:r>
              <a:rPr lang="ru-RU" sz="2400" b="1" i="1" dirty="0"/>
              <a:t>С ласкою теплой встретит нас юрта </a:t>
            </a:r>
            <a:r>
              <a:rPr lang="ru-RU" sz="2400" b="1" dirty="0" smtClean="0"/>
              <a:t>.</a:t>
            </a:r>
            <a:r>
              <a:rPr lang="ru-RU" sz="2400" dirty="0" smtClean="0"/>
              <a:t>(</a:t>
            </a:r>
            <a:r>
              <a:rPr lang="ru-RU" sz="2400" dirty="0"/>
              <a:t>Э. </a:t>
            </a:r>
            <a:r>
              <a:rPr lang="ru-RU" sz="2400" dirty="0" err="1"/>
              <a:t>Мижит</a:t>
            </a:r>
            <a:r>
              <a:rPr lang="ru-RU" sz="2400" dirty="0" smtClean="0"/>
              <a:t>)</a:t>
            </a:r>
            <a:endParaRPr lang="ru-RU" sz="2400" dirty="0"/>
          </a:p>
          <a:p>
            <a:pPr algn="ctr"/>
            <a:r>
              <a:rPr lang="ru-RU" sz="2400" dirty="0" smtClean="0"/>
              <a:t>И</a:t>
            </a:r>
            <a:r>
              <a:rPr lang="en-US" sz="2400" dirty="0" smtClean="0"/>
              <a:t>ɜ</a:t>
            </a:r>
            <a:r>
              <a:rPr lang="ru-RU" sz="2400" dirty="0" smtClean="0"/>
              <a:t> книги </a:t>
            </a:r>
            <a:r>
              <a:rPr lang="ru-RU" sz="2400" dirty="0"/>
              <a:t>«</a:t>
            </a:r>
            <a:r>
              <a:rPr lang="ru-RU" sz="2400" dirty="0" err="1"/>
              <a:t>Өгге</a:t>
            </a:r>
            <a:r>
              <a:rPr lang="ru-RU" sz="2400" dirty="0"/>
              <a:t> </a:t>
            </a:r>
            <a:r>
              <a:rPr lang="ru-RU" sz="2400" dirty="0" err="1"/>
              <a:t>йөрээл</a:t>
            </a:r>
            <a:r>
              <a:rPr lang="ru-RU" sz="2400" dirty="0"/>
              <a:t>» («Благословение юрте</a:t>
            </a:r>
            <a:r>
              <a:rPr lang="ru-RU" sz="2400" dirty="0" smtClean="0"/>
              <a:t>»). </a:t>
            </a:r>
          </a:p>
          <a:p>
            <a:pPr algn="just"/>
            <a:endParaRPr lang="ru-RU" sz="2400" dirty="0" smtClean="0"/>
          </a:p>
          <a:p>
            <a:pPr algn="ctr"/>
            <a:r>
              <a:rPr lang="ru-RU" sz="2400" b="1" i="1" dirty="0" smtClean="0"/>
              <a:t>Юрта</a:t>
            </a:r>
            <a:r>
              <a:rPr lang="ru-RU" sz="2400" b="1" i="1" dirty="0"/>
              <a:t>, где первый мой смех прозвучал,</a:t>
            </a:r>
          </a:p>
          <a:p>
            <a:pPr algn="ctr"/>
            <a:r>
              <a:rPr lang="ru-RU" sz="2400" b="1" i="1" dirty="0"/>
              <a:t>Юрта, в которой заплакал впервые.</a:t>
            </a:r>
          </a:p>
          <a:p>
            <a:pPr algn="ctr"/>
            <a:r>
              <a:rPr lang="ru-RU" sz="2400" b="1" i="1" dirty="0"/>
              <a:t>Юрта, исток мой, начало начал,</a:t>
            </a:r>
          </a:p>
          <a:p>
            <a:pPr algn="ctr"/>
            <a:r>
              <a:rPr lang="ru-RU" sz="2400" b="1" i="1" dirty="0"/>
              <a:t>Юрта, в которой все вещи — живые…</a:t>
            </a:r>
          </a:p>
          <a:p>
            <a:pPr algn="ctr"/>
            <a:r>
              <a:rPr lang="ru-RU" sz="2400" dirty="0" smtClean="0"/>
              <a:t>М</a:t>
            </a:r>
            <a:r>
              <a:rPr lang="ru-RU" sz="2400" dirty="0"/>
              <a:t>. Б. </a:t>
            </a:r>
            <a:r>
              <a:rPr lang="ru-RU" sz="2400" dirty="0" err="1" smtClean="0"/>
              <a:t>Кенин-Лопсан</a:t>
            </a:r>
            <a:r>
              <a:rPr lang="ru-RU" sz="2400" dirty="0" smtClean="0"/>
              <a:t>. </a:t>
            </a:r>
          </a:p>
          <a:p>
            <a:pPr algn="ctr"/>
            <a:r>
              <a:rPr lang="ru-RU" sz="2400" dirty="0" smtClean="0"/>
              <a:t>Известный </a:t>
            </a:r>
            <a:r>
              <a:rPr lang="ru-RU" sz="2400" dirty="0"/>
              <a:t>исследователь тувинского шаманизма </a:t>
            </a:r>
          </a:p>
          <a:p>
            <a:pPr algn="ctr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035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551</Words>
  <Application>Microsoft Office PowerPoint</Application>
  <PresentationFormat>Экран (4:3)</PresentationFormat>
  <Paragraphs>58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Мерген</dc:creator>
  <cp:lastModifiedBy>Мерген</cp:lastModifiedBy>
  <cp:revision>57</cp:revision>
  <dcterms:created xsi:type="dcterms:W3CDTF">2019-02-03T04:47:28Z</dcterms:created>
  <dcterms:modified xsi:type="dcterms:W3CDTF">2019-05-15T03:57:04Z</dcterms:modified>
</cp:coreProperties>
</file>