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83" r:id="rId2"/>
    <p:sldId id="269" r:id="rId3"/>
    <p:sldId id="270" r:id="rId4"/>
    <p:sldId id="271" r:id="rId5"/>
    <p:sldId id="278" r:id="rId6"/>
    <p:sldId id="279" r:id="rId7"/>
    <p:sldId id="280" r:id="rId8"/>
    <p:sldId id="281" r:id="rId9"/>
    <p:sldId id="277" r:id="rId10"/>
    <p:sldId id="273" r:id="rId11"/>
    <p:sldId id="274" r:id="rId12"/>
    <p:sldId id="275" r:id="rId13"/>
    <p:sldId id="282" r:id="rId14"/>
    <p:sldId id="284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FF"/>
    <a:srgbClr val="CC66FF"/>
    <a:srgbClr val="006600"/>
    <a:srgbClr val="0033CC"/>
    <a:srgbClr val="993366"/>
    <a:srgbClr val="CCCCFF"/>
    <a:srgbClr val="CCFFCC"/>
    <a:srgbClr val="CC9900"/>
    <a:srgbClr val="CC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281" autoAdjust="0"/>
  </p:normalViewPr>
  <p:slideViewPr>
    <p:cSldViewPr showGuides="1">
      <p:cViewPr varScale="1">
        <p:scale>
          <a:sx n="58" d="100"/>
          <a:sy n="58" d="100"/>
        </p:scale>
        <p:origin x="-96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C17654F-42F2-4B49-8BEB-DDDE002FCF9A}" type="datetimeFigureOut">
              <a:rPr lang="ru-RU"/>
              <a:pPr>
                <a:defRPr/>
              </a:pPr>
              <a:t>22.02.2011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40BDB2A-E2DD-4A39-8B48-F771B12A2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BDB2A-E2DD-4A39-8B48-F771B12A2BB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CADC5D1-E4FD-4B25-9A44-CE998E680A0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0BDB2A-E2DD-4A39-8B48-F771B12A2BB9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0C768-E440-441E-AA3B-273EC214CCE2}" type="datetimeFigureOut">
              <a:rPr lang="ru-RU"/>
              <a:pPr>
                <a:defRPr/>
              </a:pPr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8E034-ADD9-4107-82AF-5B4AC85B7D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5C153-B6A1-495D-AE05-E8158E4786E9}" type="datetimeFigureOut">
              <a:rPr lang="ru-RU"/>
              <a:pPr>
                <a:defRPr/>
              </a:pPr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74CB2-2880-4285-82CE-9132CA601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66B4A-8AC8-4075-88A4-2E4E7837EAEC}" type="datetimeFigureOut">
              <a:rPr lang="ru-RU"/>
              <a:pPr>
                <a:defRPr/>
              </a:pPr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0FB35-10CC-4FCF-B12E-6B8CB8913E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7068B-6D13-4D86-95BB-E1BCB5C91E38}" type="datetimeFigureOut">
              <a:rPr lang="ru-RU"/>
              <a:pPr>
                <a:defRPr/>
              </a:pPr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B2CAF-CC7D-47A5-8B9E-A47898ADE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3092D-6481-46CB-8C12-07504F822A6C}" type="datetimeFigureOut">
              <a:rPr lang="ru-RU"/>
              <a:pPr>
                <a:defRPr/>
              </a:pPr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380DF-802F-46B3-896D-18A1C5928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A259E-30B1-4877-B7CC-F166F3A316F8}" type="datetimeFigureOut">
              <a:rPr lang="ru-RU"/>
              <a:pPr>
                <a:defRPr/>
              </a:pPr>
              <a:t>22.02.2011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AD720-4931-433E-8C15-77DFA2DFBA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26708-0C4B-4D48-BB82-F56143226492}" type="datetimeFigureOut">
              <a:rPr lang="ru-RU"/>
              <a:pPr>
                <a:defRPr/>
              </a:pPr>
              <a:t>22.02.2011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A9287-D3FD-4E78-8AF7-05CDC0D78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AB88D-177A-4B64-9A10-8CA6D3F72426}" type="datetimeFigureOut">
              <a:rPr lang="ru-RU"/>
              <a:pPr>
                <a:defRPr/>
              </a:pPr>
              <a:t>22.02.2011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5F690-4362-4FA3-A6D3-0C49620A2E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DD35B-964C-4AF7-BA40-4BC66335623D}" type="datetimeFigureOut">
              <a:rPr lang="ru-RU"/>
              <a:pPr>
                <a:defRPr/>
              </a:pPr>
              <a:t>22.02.2011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47204-B096-490E-B595-EE22C3F82C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F1521-B59E-4A32-920F-24FBF6F155A6}" type="datetimeFigureOut">
              <a:rPr lang="ru-RU"/>
              <a:pPr>
                <a:defRPr/>
              </a:pPr>
              <a:t>22.02.2011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F8AC5-15BB-426C-936F-0720C6D853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CC600-DCDB-44D6-AF93-1C25CF8EB1D2}" type="datetimeFigureOut">
              <a:rPr lang="ru-RU"/>
              <a:pPr>
                <a:defRPr/>
              </a:pPr>
              <a:t>22.02.2011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81E1B-62D7-4F6A-9BEE-11114E02B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6E1C5E-2D48-43B3-933D-AA655B461A4E}" type="datetimeFigureOut">
              <a:rPr lang="ru-RU"/>
              <a:pPr>
                <a:defRPr/>
              </a:pPr>
              <a:t>22.02.2011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3829FA9-4705-4599-93A0-E5D0B000CD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b-track.ru/?page=song&amp;id=5594" TargetMode="External"/><Relationship Id="rId3" Type="http://schemas.openxmlformats.org/officeDocument/2006/relationships/image" Target="../media/image6.jpeg"/><Relationship Id="rId7" Type="http://schemas.openxmlformats.org/officeDocument/2006/relationships/hyperlink" Target="http://mp3forum.com.ua/out.php?url=http://depositfiles.com/files/59528r6c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epositfiles.com/ru/files/8zr7io2uu" TargetMode="External"/><Relationship Id="rId5" Type="http://schemas.openxmlformats.org/officeDocument/2006/relationships/hyperlink" Target="http://i.allday.ru/uploads/posts/2009-04/1239477777_2.jpg" TargetMode="External"/><Relationship Id="rId10" Type="http://schemas.openxmlformats.org/officeDocument/2006/relationships/hyperlink" Target="http://ifolder.ru/19486629" TargetMode="External"/><Relationship Id="rId4" Type="http://schemas.openxmlformats.org/officeDocument/2006/relationships/hyperlink" Target="http://www.marina.ge/gallery/frames/1655.png" TargetMode="External"/><Relationship Id="rId9" Type="http://schemas.openxmlformats.org/officeDocument/2006/relationships/hyperlink" Target="http://s51.radikal.ru/i133/0808/cb/cb3ea5b87598.pn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5" Type="http://schemas.openxmlformats.org/officeDocument/2006/relationships/slide" Target="slide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428625" y="714375"/>
            <a:ext cx="50371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МОУ «</a:t>
            </a:r>
            <a:r>
              <a:rPr lang="ru-RU" sz="2000" b="1" dirty="0" err="1">
                <a:latin typeface="Comic Sans MS" pitchFamily="66" charset="0"/>
              </a:rPr>
              <a:t>Сычёвская</a:t>
            </a:r>
            <a:r>
              <a:rPr lang="ru-RU" sz="2000" b="1" dirty="0">
                <a:latin typeface="Comic Sans MS" pitchFamily="66" charset="0"/>
              </a:rPr>
              <a:t> СОШ»</a:t>
            </a:r>
          </a:p>
          <a:p>
            <a:pPr algn="ctr"/>
            <a:r>
              <a:rPr lang="ru-RU" sz="2000" b="1" dirty="0">
                <a:latin typeface="Comic Sans MS" pitchFamily="66" charset="0"/>
              </a:rPr>
              <a:t>Алтайского края Смоленского района</a:t>
            </a: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000125" y="4214813"/>
            <a:ext cx="3929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Comic Sans MS" pitchFamily="66" charset="0"/>
              </a:rPr>
              <a:t>учитель начальных классов</a:t>
            </a:r>
          </a:p>
          <a:p>
            <a:pPr algn="ctr"/>
            <a:r>
              <a:rPr lang="ru-RU" sz="2000" b="1" dirty="0" err="1">
                <a:latin typeface="Comic Sans MS" pitchFamily="66" charset="0"/>
              </a:rPr>
              <a:t>Карышева</a:t>
            </a:r>
            <a:r>
              <a:rPr lang="ru-RU" sz="2000" b="1" dirty="0">
                <a:latin typeface="Comic Sans MS" pitchFamily="66" charset="0"/>
              </a:rPr>
              <a:t> Елена Николаевна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728" y="2643182"/>
            <a:ext cx="3103735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/>
                <a:solidFill>
                  <a:srgbClr val="00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/>
                <a:solidFill>
                  <a:srgbClr val="00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русскому  языку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5984" y="3571876"/>
            <a:ext cx="1345240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2 класс</a:t>
            </a:r>
          </a:p>
        </p:txBody>
      </p:sp>
      <p:pic>
        <p:nvPicPr>
          <p:cNvPr id="6" name="для квн.wav">
            <a:hlinkClick r:id="" action="ppaction://media"/>
          </p:cNvPr>
          <p:cNvPicPr>
            <a:picLocks noRot="1" noChangeAspect="1"/>
          </p:cNvPicPr>
          <p:nvPr>
            <a:wavAudioFile r:embed="rId1" name="для квн.wav"/>
          </p:nvPr>
        </p:nvPicPr>
        <p:blipFill>
          <a:blip r:embed="rId4"/>
          <a:stretch>
            <a:fillRect/>
          </a:stretch>
        </p:blipFill>
        <p:spPr>
          <a:xfrm>
            <a:off x="214282" y="5715016"/>
            <a:ext cx="304800" cy="304800"/>
          </a:xfrm>
          <a:prstGeom prst="rect">
            <a:avLst/>
          </a:prstGeom>
        </p:spPr>
      </p:pic>
      <p:sp>
        <p:nvSpPr>
          <p:cNvPr id="7" name="Управляющая кнопка: далее 6">
            <a:hlinkClick r:id="rId5" action="ppaction://hlinksldjump" highlightClick="1"/>
          </p:cNvPr>
          <p:cNvSpPr/>
          <p:nvPr/>
        </p:nvSpPr>
        <p:spPr>
          <a:xfrm>
            <a:off x="4214810" y="6143644"/>
            <a:ext cx="714380" cy="500066"/>
          </a:xfrm>
          <a:prstGeom prst="actionButtonForwardNext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357290" y="428604"/>
            <a:ext cx="6429420" cy="7143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93" name="TextBox 2"/>
          <p:cNvSpPr txBox="1">
            <a:spLocks noChangeArrowheads="1"/>
          </p:cNvSpPr>
          <p:nvPr/>
        </p:nvSpPr>
        <p:spPr bwMode="auto">
          <a:xfrm>
            <a:off x="1714500" y="1214438"/>
            <a:ext cx="2486025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993366"/>
                </a:solidFill>
                <a:latin typeface="Comic Sans MS" pitchFamily="66" charset="0"/>
              </a:rPr>
              <a:t>голоден как</a:t>
            </a:r>
          </a:p>
          <a:p>
            <a:r>
              <a:rPr lang="ru-RU" sz="2800" b="1">
                <a:solidFill>
                  <a:srgbClr val="993366"/>
                </a:solidFill>
                <a:latin typeface="Comic Sans MS" pitchFamily="66" charset="0"/>
              </a:rPr>
              <a:t>хитёр как</a:t>
            </a:r>
          </a:p>
          <a:p>
            <a:r>
              <a:rPr lang="ru-RU" sz="2800" b="1">
                <a:solidFill>
                  <a:srgbClr val="993366"/>
                </a:solidFill>
                <a:latin typeface="Comic Sans MS" pitchFamily="66" charset="0"/>
              </a:rPr>
              <a:t>труслив как</a:t>
            </a:r>
          </a:p>
          <a:p>
            <a:r>
              <a:rPr lang="ru-RU" sz="2800" b="1">
                <a:solidFill>
                  <a:srgbClr val="993366"/>
                </a:solidFill>
                <a:latin typeface="Comic Sans MS" pitchFamily="66" charset="0"/>
              </a:rPr>
              <a:t>здоров как</a:t>
            </a:r>
          </a:p>
          <a:p>
            <a:r>
              <a:rPr lang="ru-RU" sz="2800" b="1">
                <a:solidFill>
                  <a:srgbClr val="993366"/>
                </a:solidFill>
                <a:latin typeface="Comic Sans MS" pitchFamily="66" charset="0"/>
              </a:rPr>
              <a:t>надут как</a:t>
            </a:r>
          </a:p>
          <a:p>
            <a:r>
              <a:rPr lang="ru-RU" sz="2800" b="1">
                <a:solidFill>
                  <a:srgbClr val="993366"/>
                </a:solidFill>
                <a:latin typeface="Comic Sans MS" pitchFamily="66" charset="0"/>
              </a:rPr>
              <a:t>нем как</a:t>
            </a:r>
          </a:p>
          <a:p>
            <a:r>
              <a:rPr lang="ru-RU" sz="2800" b="1">
                <a:solidFill>
                  <a:srgbClr val="993366"/>
                </a:solidFill>
                <a:latin typeface="Comic Sans MS" pitchFamily="66" charset="0"/>
              </a:rPr>
              <a:t>болтлив как</a:t>
            </a:r>
          </a:p>
          <a:p>
            <a:r>
              <a:rPr lang="ru-RU" sz="2800" b="1">
                <a:solidFill>
                  <a:srgbClr val="993366"/>
                </a:solidFill>
                <a:latin typeface="Comic Sans MS" pitchFamily="66" charset="0"/>
              </a:rPr>
              <a:t>упрям как</a:t>
            </a:r>
          </a:p>
          <a:p>
            <a:r>
              <a:rPr lang="ru-RU" sz="2800" b="1">
                <a:solidFill>
                  <a:srgbClr val="993366"/>
                </a:solidFill>
                <a:latin typeface="Comic Sans MS" pitchFamily="66" charset="0"/>
              </a:rPr>
              <a:t>колючий как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643563" y="1214438"/>
            <a:ext cx="13589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заяц</a:t>
            </a:r>
          </a:p>
          <a:p>
            <a:r>
              <a:rPr lang="ru-RU" sz="2800" b="1" dirty="0" smtClean="0">
                <a:solidFill>
                  <a:srgbClr val="993366"/>
                </a:solidFill>
                <a:latin typeface="Comic Sans MS" pitchFamily="66" charset="0"/>
              </a:rPr>
              <a:t>волк</a:t>
            </a:r>
            <a:endParaRPr lang="ru-RU" sz="2800" b="1" dirty="0">
              <a:solidFill>
                <a:srgbClr val="993366"/>
              </a:solidFill>
              <a:latin typeface="Comic Sans MS" pitchFamily="66" charset="0"/>
            </a:endParaRPr>
          </a:p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ёж</a:t>
            </a:r>
          </a:p>
          <a:p>
            <a:r>
              <a:rPr lang="ru-RU" sz="2800" b="1" dirty="0" smtClean="0">
                <a:solidFill>
                  <a:srgbClr val="993366"/>
                </a:solidFill>
                <a:latin typeface="Comic Sans MS" pitchFamily="66" charset="0"/>
              </a:rPr>
              <a:t>индюк</a:t>
            </a:r>
            <a:endParaRPr lang="ru-RU" sz="2800" b="1" dirty="0">
              <a:solidFill>
                <a:srgbClr val="993366"/>
              </a:solidFill>
              <a:latin typeface="Comic Sans MS" pitchFamily="66" charset="0"/>
            </a:endParaRPr>
          </a:p>
          <a:p>
            <a:r>
              <a:rPr lang="ru-RU" sz="2800" b="1" dirty="0" err="1">
                <a:solidFill>
                  <a:srgbClr val="993366"/>
                </a:solidFill>
                <a:latin typeface="Comic Sans MS" pitchFamily="66" charset="0"/>
              </a:rPr>
              <a:t>осёл</a:t>
            </a:r>
            <a:endParaRPr lang="ru-RU" sz="2800" b="1" dirty="0">
              <a:solidFill>
                <a:srgbClr val="993366"/>
              </a:solidFill>
              <a:latin typeface="Comic Sans MS" pitchFamily="66" charset="0"/>
            </a:endParaRPr>
          </a:p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сорока</a:t>
            </a:r>
          </a:p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рыба</a:t>
            </a:r>
          </a:p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бык</a:t>
            </a:r>
          </a:p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лиса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72132" y="1214422"/>
            <a:ext cx="13589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волк</a:t>
            </a:r>
          </a:p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лиса</a:t>
            </a:r>
          </a:p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заяц</a:t>
            </a:r>
          </a:p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бык</a:t>
            </a:r>
          </a:p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индюк</a:t>
            </a:r>
          </a:p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рыба</a:t>
            </a:r>
          </a:p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сорока</a:t>
            </a:r>
          </a:p>
          <a:p>
            <a:r>
              <a:rPr lang="ru-RU" sz="2800" b="1" dirty="0" err="1">
                <a:solidFill>
                  <a:srgbClr val="993366"/>
                </a:solidFill>
                <a:latin typeface="Comic Sans MS" pitchFamily="66" charset="0"/>
              </a:rPr>
              <a:t>осёл</a:t>
            </a:r>
            <a:endParaRPr lang="ru-RU" sz="2800" b="1" dirty="0">
              <a:solidFill>
                <a:srgbClr val="993366"/>
              </a:solidFill>
              <a:latin typeface="Comic Sans MS" pitchFamily="66" charset="0"/>
            </a:endParaRPr>
          </a:p>
          <a:p>
            <a:r>
              <a:rPr lang="ru-RU" sz="2800" b="1" dirty="0">
                <a:solidFill>
                  <a:srgbClr val="993366"/>
                </a:solidFill>
                <a:latin typeface="Comic Sans MS" pitchFamily="66" charset="0"/>
              </a:rPr>
              <a:t>ёж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85918" y="500042"/>
            <a:ext cx="588334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 каких животных так говорят?</a:t>
            </a:r>
          </a:p>
        </p:txBody>
      </p:sp>
      <p:grpSp>
        <p:nvGrpSpPr>
          <p:cNvPr id="4" name="Группа 9"/>
          <p:cNvGrpSpPr>
            <a:grpSpLocks/>
          </p:cNvGrpSpPr>
          <p:nvPr/>
        </p:nvGrpSpPr>
        <p:grpSpPr bwMode="auto">
          <a:xfrm>
            <a:off x="2857488" y="5286388"/>
            <a:ext cx="3429000" cy="571500"/>
            <a:chOff x="2857488" y="5715016"/>
            <a:chExt cx="3429024" cy="571504"/>
          </a:xfrm>
        </p:grpSpPr>
        <p:sp>
          <p:nvSpPr>
            <p:cNvPr id="7" name="Скругленная прямоугольная выноска 6"/>
            <p:cNvSpPr/>
            <p:nvPr/>
          </p:nvSpPr>
          <p:spPr>
            <a:xfrm>
              <a:off x="2857488" y="5715016"/>
              <a:ext cx="3429024" cy="571504"/>
            </a:xfrm>
            <a:prstGeom prst="wedgeRoundRectCallout">
              <a:avLst>
                <a:gd name="adj1" fmla="val 51490"/>
                <a:gd name="adj2" fmla="val -75594"/>
                <a:gd name="adj3" fmla="val 16667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286116" y="5715016"/>
              <a:ext cx="2731838" cy="523220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Замечательно!</a:t>
              </a: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928662" y="1214422"/>
            <a:ext cx="7215188" cy="52863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4214810" y="5929330"/>
            <a:ext cx="714380" cy="500066"/>
          </a:xfrm>
          <a:prstGeom prst="actionButtonBeginning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28662" y="500042"/>
            <a:ext cx="7215238" cy="64294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28575">
            <a:solidFill>
              <a:srgbClr val="0070C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500042"/>
            <a:ext cx="7429552" cy="95410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Найди лишнее слово в каждой строчке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3318" name="TextBox 3"/>
          <p:cNvSpPr txBox="1">
            <a:spLocks noChangeArrowheads="1"/>
          </p:cNvSpPr>
          <p:nvPr/>
        </p:nvSpPr>
        <p:spPr bwMode="auto">
          <a:xfrm>
            <a:off x="714375" y="1500188"/>
            <a:ext cx="1643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33CC"/>
                </a:solidFill>
                <a:latin typeface="Comic Sans MS" pitchFamily="66" charset="0"/>
              </a:rPr>
              <a:t>От, до, </a:t>
            </a:r>
          </a:p>
        </p:txBody>
      </p:sp>
      <p:sp>
        <p:nvSpPr>
          <p:cNvPr id="13319" name="TextBox 4"/>
          <p:cNvSpPr txBox="1">
            <a:spLocks noChangeArrowheads="1"/>
          </p:cNvSpPr>
          <p:nvPr/>
        </p:nvSpPr>
        <p:spPr bwMode="auto">
          <a:xfrm>
            <a:off x="714375" y="2143125"/>
            <a:ext cx="4033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33CC"/>
                </a:solidFill>
                <a:latin typeface="Comic Sans MS" pitchFamily="66" charset="0"/>
              </a:rPr>
              <a:t>Кот, орёл, мальчик, </a:t>
            </a:r>
          </a:p>
        </p:txBody>
      </p:sp>
      <p:sp>
        <p:nvSpPr>
          <p:cNvPr id="13320" name="TextBox 5"/>
          <p:cNvSpPr txBox="1">
            <a:spLocks noChangeArrowheads="1"/>
          </p:cNvSpPr>
          <p:nvPr/>
        </p:nvSpPr>
        <p:spPr bwMode="auto">
          <a:xfrm>
            <a:off x="714375" y="2857500"/>
            <a:ext cx="4102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33CC"/>
                </a:solidFill>
                <a:latin typeface="Comic Sans MS" pitchFamily="66" charset="0"/>
              </a:rPr>
              <a:t>Говорить, диктовать, </a:t>
            </a:r>
          </a:p>
        </p:txBody>
      </p:sp>
      <p:sp>
        <p:nvSpPr>
          <p:cNvPr id="13321" name="TextBox 6"/>
          <p:cNvSpPr txBox="1">
            <a:spLocks noChangeArrowheads="1"/>
          </p:cNvSpPr>
          <p:nvPr/>
        </p:nvSpPr>
        <p:spPr bwMode="auto">
          <a:xfrm>
            <a:off x="3643313" y="3571875"/>
            <a:ext cx="2922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33CC"/>
                </a:solidFill>
                <a:latin typeface="Comic Sans MS" pitchFamily="66" charset="0"/>
              </a:rPr>
              <a:t>, мать, кровать</a:t>
            </a:r>
          </a:p>
        </p:txBody>
      </p:sp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2714625" y="4357688"/>
            <a:ext cx="4286250" cy="954087"/>
            <a:chOff x="2714612" y="4357694"/>
            <a:chExt cx="4286280" cy="954107"/>
          </a:xfrm>
        </p:grpSpPr>
        <p:sp>
          <p:nvSpPr>
            <p:cNvPr id="8" name="Скругленная прямоугольная выноска 7"/>
            <p:cNvSpPr/>
            <p:nvPr/>
          </p:nvSpPr>
          <p:spPr>
            <a:xfrm>
              <a:off x="2714612" y="4357694"/>
              <a:ext cx="3357586" cy="571504"/>
            </a:xfrm>
            <a:prstGeom prst="wedgeRoundRectCallout">
              <a:avLst>
                <a:gd name="adj1" fmla="val 52690"/>
                <a:gd name="adj2" fmla="val 98690"/>
                <a:gd name="adj3" fmla="val 16667"/>
              </a:avLst>
            </a:prstGeom>
            <a:solidFill>
              <a:srgbClr val="00B0F0"/>
            </a:solidFill>
            <a:ln w="28575">
              <a:solidFill>
                <a:srgbClr val="0070C0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00364" y="4357694"/>
              <a:ext cx="4000528" cy="954107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Вы справились!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857250" y="1285875"/>
            <a:ext cx="7500938" cy="51435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14563" y="1500188"/>
            <a:ext cx="10715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33CC"/>
                </a:solidFill>
                <a:latin typeface="Comic Sans MS" pitchFamily="66" charset="0"/>
              </a:rPr>
              <a:t>иди,</a:t>
            </a:r>
          </a:p>
          <a:p>
            <a:endParaRPr lang="ru-RU" sz="2800" b="1">
              <a:solidFill>
                <a:srgbClr val="0033CC"/>
              </a:solidFill>
              <a:latin typeface="Comic Sans MS" pitchFamily="66" charset="0"/>
            </a:endParaRPr>
          </a:p>
        </p:txBody>
      </p:sp>
      <p:sp>
        <p:nvSpPr>
          <p:cNvPr id="13325" name="TextBox 13"/>
          <p:cNvSpPr txBox="1">
            <a:spLocks noChangeArrowheads="1"/>
          </p:cNvSpPr>
          <p:nvPr/>
        </p:nvSpPr>
        <p:spPr bwMode="auto">
          <a:xfrm>
            <a:off x="3071813" y="1500188"/>
            <a:ext cx="2357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33CC"/>
                </a:solidFill>
                <a:latin typeface="Comic Sans MS" pitchFamily="66" charset="0"/>
              </a:rPr>
              <a:t>в, на, под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572000" y="2143125"/>
            <a:ext cx="1214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33CC"/>
                </a:solidFill>
                <a:latin typeface="Comic Sans MS" pitchFamily="66" charset="0"/>
              </a:rPr>
              <a:t>дом,</a:t>
            </a:r>
          </a:p>
        </p:txBody>
      </p:sp>
      <p:sp>
        <p:nvSpPr>
          <p:cNvPr id="13327" name="TextBox 15"/>
          <p:cNvSpPr txBox="1">
            <a:spLocks noChangeArrowheads="1"/>
          </p:cNvSpPr>
          <p:nvPr/>
        </p:nvSpPr>
        <p:spPr bwMode="auto">
          <a:xfrm>
            <a:off x="5572125" y="2143125"/>
            <a:ext cx="2071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33CC"/>
                </a:solidFill>
                <a:latin typeface="Comic Sans MS" pitchFamily="66" charset="0"/>
              </a:rPr>
              <a:t>охотник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500563" y="2857500"/>
            <a:ext cx="2254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33CC"/>
                </a:solidFill>
                <a:latin typeface="Comic Sans MS" pitchFamily="66" charset="0"/>
              </a:rPr>
              <a:t>рассказчик, </a:t>
            </a:r>
          </a:p>
        </p:txBody>
      </p:sp>
      <p:sp>
        <p:nvSpPr>
          <p:cNvPr id="13329" name="TextBox 17"/>
          <p:cNvSpPr txBox="1">
            <a:spLocks noChangeArrowheads="1"/>
          </p:cNvSpPr>
          <p:nvPr/>
        </p:nvSpPr>
        <p:spPr bwMode="auto">
          <a:xfrm>
            <a:off x="6286500" y="2857500"/>
            <a:ext cx="228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33CC"/>
                </a:solidFill>
                <a:latin typeface="Comic Sans MS" pitchFamily="66" charset="0"/>
              </a:rPr>
              <a:t>   молчать</a:t>
            </a:r>
          </a:p>
        </p:txBody>
      </p:sp>
      <p:sp>
        <p:nvSpPr>
          <p:cNvPr id="13330" name="TextBox 18"/>
          <p:cNvSpPr txBox="1">
            <a:spLocks noChangeArrowheads="1"/>
          </p:cNvSpPr>
          <p:nvPr/>
        </p:nvSpPr>
        <p:spPr bwMode="auto">
          <a:xfrm>
            <a:off x="714375" y="3571875"/>
            <a:ext cx="1785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33CC"/>
                </a:solidFill>
                <a:latin typeface="Comic Sans MS" pitchFamily="66" charset="0"/>
              </a:rPr>
              <a:t>Тетрадь, 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357438" y="3571875"/>
            <a:ext cx="1785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33CC"/>
                </a:solidFill>
                <a:latin typeface="Comic Sans MS" pitchFamily="66" charset="0"/>
              </a:rPr>
              <a:t>бежать</a:t>
            </a:r>
          </a:p>
        </p:txBody>
      </p:sp>
      <p:sp>
        <p:nvSpPr>
          <p:cNvPr id="21" name="Управляющая кнопка: в начало 20">
            <a:hlinkClick r:id="rId3" action="ppaction://hlinksldjump" highlightClick="1"/>
          </p:cNvPr>
          <p:cNvSpPr/>
          <p:nvPr/>
        </p:nvSpPr>
        <p:spPr>
          <a:xfrm>
            <a:off x="4214810" y="5929330"/>
            <a:ext cx="714380" cy="500066"/>
          </a:xfrm>
          <a:prstGeom prst="actionButtonBeginning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285852" y="500042"/>
            <a:ext cx="6643734" cy="1000132"/>
          </a:xfrm>
          <a:prstGeom prst="roundRect">
            <a:avLst>
              <a:gd name="adj" fmla="val 16667"/>
            </a:avLst>
          </a:prstGeom>
          <a:solidFill>
            <a:srgbClr val="CC9900"/>
          </a:solidFill>
          <a:ln w="28575">
            <a:solidFill>
              <a:srgbClr val="CC99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500166" y="2000240"/>
            <a:ext cx="6407523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ШОКОЛАДКА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34" y="1785926"/>
            <a:ext cx="8444941" cy="28623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Comic Sans MS" pitchFamily="66" charset="0"/>
              </a:rPr>
              <a:t>Школа, шок, шкала, шлак, шакал,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Comic Sans MS" pitchFamily="66" charset="0"/>
              </a:rPr>
              <a:t>око, оклад, кол, </a:t>
            </a:r>
            <a:r>
              <a:rPr lang="ru-RU" sz="3600" b="1" dirty="0" err="1">
                <a:latin typeface="Comic Sans MS" pitchFamily="66" charset="0"/>
              </a:rPr>
              <a:t>кадка,колода</a:t>
            </a:r>
            <a:r>
              <a:rPr lang="ru-RU" sz="3600" b="1" dirty="0">
                <a:latin typeface="Comic Sans MS" pitchFamily="66" charset="0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Comic Sans MS" pitchFamily="66" charset="0"/>
              </a:rPr>
              <a:t>кладка, кок, кошка, клок, клад,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Comic Sans MS" pitchFamily="66" charset="0"/>
              </a:rPr>
              <a:t>лад, лодка, </a:t>
            </a:r>
            <a:r>
              <a:rPr lang="ru-RU" sz="3600" b="1" dirty="0" err="1">
                <a:latin typeface="Comic Sans MS" pitchFamily="66" charset="0"/>
              </a:rPr>
              <a:t>лак,лошадка</a:t>
            </a:r>
            <a:r>
              <a:rPr lang="ru-RU" sz="3600" b="1" dirty="0">
                <a:latin typeface="Comic Sans MS" pitchFamily="66" charset="0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Comic Sans MS" pitchFamily="66" charset="0"/>
              </a:rPr>
              <a:t>ад, док, код и т. д.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24" y="500042"/>
            <a:ext cx="7572428" cy="95410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Составьте  как можно больше слов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из букв этого слова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571612"/>
            <a:ext cx="8001000" cy="478631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2786050" y="4929198"/>
            <a:ext cx="3571900" cy="714380"/>
          </a:xfrm>
          <a:prstGeom prst="wedgeRoundRectCallout">
            <a:avLst>
              <a:gd name="adj1" fmla="val 60407"/>
              <a:gd name="adj2" fmla="val -78560"/>
              <a:gd name="adj3" fmla="val 16667"/>
            </a:avLst>
          </a:prstGeom>
          <a:solidFill>
            <a:srgbClr val="CC9900"/>
          </a:solidFill>
          <a:ln>
            <a:solidFill>
              <a:srgbClr val="CC99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Отлично!</a:t>
            </a:r>
          </a:p>
        </p:txBody>
      </p:sp>
      <p:sp>
        <p:nvSpPr>
          <p:cNvPr id="8" name="Управляющая кнопка: далее 7">
            <a:hlinkClick r:id="rId3" action="ppaction://hlinksldjump" highlightClick="1"/>
          </p:cNvPr>
          <p:cNvSpPr/>
          <p:nvPr/>
        </p:nvSpPr>
        <p:spPr>
          <a:xfrm>
            <a:off x="4214810" y="5929330"/>
            <a:ext cx="714380" cy="500066"/>
          </a:xfrm>
          <a:prstGeom prst="actionButtonForwardNext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build="allAtOnce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143240" y="928670"/>
            <a:ext cx="3837910" cy="378565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Успехов 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Вам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 изучении 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русского </a:t>
            </a:r>
          </a:p>
          <a:p>
            <a:pPr algn="ctr"/>
            <a:r>
              <a:rPr lang="ru-RU" sz="4800" b="1" dirty="0" smtClean="0">
                <a:ln w="11430"/>
                <a:solidFill>
                  <a:srgbClr val="00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языка!</a:t>
            </a:r>
            <a:endParaRPr lang="ru-RU" sz="4800" b="1" dirty="0">
              <a:ln w="11430"/>
              <a:solidFill>
                <a:srgbClr val="00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" name="этот.wav">
            <a:hlinkClick r:id="" action="ppaction://media"/>
          </p:cNvPr>
          <p:cNvPicPr>
            <a:picLocks noRot="1" noChangeAspect="1"/>
          </p:cNvPicPr>
          <p:nvPr>
            <a:wavAudioFile r:embed="rId1" name="этот.wav"/>
          </p:nvPr>
        </p:nvPicPr>
        <p:blipFill>
          <a:blip r:embed="rId4"/>
          <a:stretch>
            <a:fillRect/>
          </a:stretch>
        </p:blipFill>
        <p:spPr>
          <a:xfrm>
            <a:off x="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428604"/>
            <a:ext cx="4233851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Интернет – источники: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714356"/>
            <a:ext cx="557216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Фоны: 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hlinkClick r:id="rId4"/>
              </a:rPr>
              <a:t>http://www.marina.ge/gallery/frames/1655.png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hlinkClick r:id="rId5"/>
              </a:rPr>
              <a:t>http://i.allday.ru/uploads/posts/2009-04/1239477777_2.jpg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Музыка: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«Гимн КВН»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hlinkClick r:id="rId6"/>
              </a:rPr>
              <a:t>http://depositfiles.com/ru/files/8zr7io2uu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«Капитаны»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  <a:hlinkClick r:id="rId7"/>
              </a:rPr>
              <a:t>http://mp3forum.com.ua/out.php?url=http://depositfiles.com/files/59528r6cp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«Улыбка»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  <a:hlinkClick r:id="rId8"/>
              </a:rPr>
              <a:t>http://b-track.ru/?page=song&amp;id=5594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Смешарики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hlinkClick r:id="rId9"/>
              </a:rPr>
              <a:t>http://s51.radikal.ru/i133/0808/cb/cb3ea5b87598.png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  <a:hlinkClick r:id="rId10"/>
              </a:rPr>
              <a:t>http://ifolder.ru/19486629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Ребусы изготовлены Сергеевой Н.Ю. 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2643174" y="3786190"/>
            <a:ext cx="5857916" cy="1000132"/>
          </a:xfrm>
          <a:prstGeom prst="wedgeRoundRectCallout">
            <a:avLst>
              <a:gd name="adj1" fmla="val -43574"/>
              <a:gd name="adj2" fmla="val 69370"/>
              <a:gd name="adj3" fmla="val 16667"/>
            </a:avLst>
          </a:prstGeom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1430"/>
                <a:solidFill>
                  <a:srgbClr val="FF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Удачи Вам, ребята!</a:t>
            </a:r>
            <a:endParaRPr lang="ru-RU" sz="4000" b="1" dirty="0">
              <a:ln w="11430"/>
              <a:solidFill>
                <a:srgbClr val="FF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928662" y="571480"/>
            <a:ext cx="1428760" cy="142876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hlinkClick r:id="rId4" action="ppaction://hlinksldjump"/>
          </p:cNvPr>
          <p:cNvSpPr/>
          <p:nvPr/>
        </p:nvSpPr>
        <p:spPr>
          <a:xfrm>
            <a:off x="928662" y="2071678"/>
            <a:ext cx="1428760" cy="142876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hlinkClick r:id="rId5" action="ppaction://hlinksldjump"/>
          </p:cNvPr>
          <p:cNvSpPr/>
          <p:nvPr/>
        </p:nvSpPr>
        <p:spPr>
          <a:xfrm>
            <a:off x="3857620" y="2071678"/>
            <a:ext cx="1428760" cy="142876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hlinkClick r:id="rId6" action="ppaction://hlinksldjump"/>
          </p:cNvPr>
          <p:cNvSpPr/>
          <p:nvPr/>
        </p:nvSpPr>
        <p:spPr>
          <a:xfrm>
            <a:off x="3786182" y="571480"/>
            <a:ext cx="1428760" cy="142876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hlinkClick r:id="rId7" action="ppaction://hlinksldjump"/>
          </p:cNvPr>
          <p:cNvSpPr/>
          <p:nvPr/>
        </p:nvSpPr>
        <p:spPr>
          <a:xfrm>
            <a:off x="6572264" y="571480"/>
            <a:ext cx="1428760" cy="142876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hlinkClick r:id="rId8" action="ppaction://hlinksldjump"/>
          </p:cNvPr>
          <p:cNvSpPr/>
          <p:nvPr/>
        </p:nvSpPr>
        <p:spPr>
          <a:xfrm>
            <a:off x="6572264" y="2071678"/>
            <a:ext cx="1428760" cy="1428760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928662" y="571480"/>
            <a:ext cx="1500198" cy="1428760"/>
          </a:xfrm>
          <a:prstGeom prst="ellipse">
            <a:avLst/>
          </a:prstGeom>
          <a:solidFill>
            <a:srgbClr val="FF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928662" y="2071678"/>
            <a:ext cx="1500198" cy="1428760"/>
          </a:xfrm>
          <a:prstGeom prst="ellipse">
            <a:avLst/>
          </a:prstGeom>
          <a:solidFill>
            <a:srgbClr val="FF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786182" y="571480"/>
            <a:ext cx="1500198" cy="1428760"/>
          </a:xfrm>
          <a:prstGeom prst="ellipse">
            <a:avLst/>
          </a:prstGeom>
          <a:solidFill>
            <a:srgbClr val="FF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857620" y="2071678"/>
            <a:ext cx="1500198" cy="1428760"/>
          </a:xfrm>
          <a:prstGeom prst="ellipse">
            <a:avLst/>
          </a:prstGeom>
          <a:solidFill>
            <a:srgbClr val="FF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500826" y="571480"/>
            <a:ext cx="1500198" cy="1428760"/>
          </a:xfrm>
          <a:prstGeom prst="ellipse">
            <a:avLst/>
          </a:prstGeom>
          <a:solidFill>
            <a:srgbClr val="FF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572264" y="2071678"/>
            <a:ext cx="1500198" cy="1428760"/>
          </a:xfrm>
          <a:prstGeom prst="ellipse">
            <a:avLst/>
          </a:prstGeom>
          <a:solidFill>
            <a:srgbClr val="FF66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928794" y="428604"/>
            <a:ext cx="5000660" cy="642942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38100">
            <a:solidFill>
              <a:srgbClr val="CC66FF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143108" y="500042"/>
            <a:ext cx="483497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Найди спрятанные слова</a:t>
            </a:r>
          </a:p>
        </p:txBody>
      </p:sp>
      <p:grpSp>
        <p:nvGrpSpPr>
          <p:cNvPr id="6" name="Группа 9"/>
          <p:cNvGrpSpPr>
            <a:grpSpLocks/>
          </p:cNvGrpSpPr>
          <p:nvPr/>
        </p:nvGrpSpPr>
        <p:grpSpPr bwMode="auto">
          <a:xfrm>
            <a:off x="2000250" y="1285875"/>
            <a:ext cx="5146675" cy="2862263"/>
            <a:chOff x="2000232" y="1285860"/>
            <a:chExt cx="5146161" cy="2862322"/>
          </a:xfrm>
        </p:grpSpPr>
        <p:sp>
          <p:nvSpPr>
            <p:cNvPr id="5132" name="TextBox 3"/>
            <p:cNvSpPr txBox="1">
              <a:spLocks noChangeArrowheads="1"/>
            </p:cNvSpPr>
            <p:nvPr/>
          </p:nvSpPr>
          <p:spPr bwMode="auto">
            <a:xfrm>
              <a:off x="2000232" y="1285860"/>
              <a:ext cx="1725152" cy="2862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очсил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столб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уточка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лексор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кодал</a:t>
              </a:r>
            </a:p>
          </p:txBody>
        </p:sp>
        <p:sp>
          <p:nvSpPr>
            <p:cNvPr id="5133" name="TextBox 4"/>
            <p:cNvSpPr txBox="1">
              <a:spLocks noChangeArrowheads="1"/>
            </p:cNvSpPr>
            <p:nvPr/>
          </p:nvSpPr>
          <p:spPr bwMode="auto">
            <a:xfrm>
              <a:off x="5429256" y="1285860"/>
              <a:ext cx="1717137" cy="2862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вукаб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коса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удочка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нивад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шкача</a:t>
              </a: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000125" y="1285875"/>
            <a:ext cx="7215188" cy="507206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7" name="Группа 15"/>
          <p:cNvGrpSpPr>
            <a:grpSpLocks/>
          </p:cNvGrpSpPr>
          <p:nvPr/>
        </p:nvGrpSpPr>
        <p:grpSpPr bwMode="auto">
          <a:xfrm>
            <a:off x="2000250" y="1357313"/>
            <a:ext cx="4886325" cy="2862262"/>
            <a:chOff x="2071670" y="1857364"/>
            <a:chExt cx="4885568" cy="2862322"/>
          </a:xfrm>
        </p:grpSpPr>
        <p:sp>
          <p:nvSpPr>
            <p:cNvPr id="5130" name="TextBox 12"/>
            <p:cNvSpPr txBox="1">
              <a:spLocks noChangeArrowheads="1"/>
            </p:cNvSpPr>
            <p:nvPr/>
          </p:nvSpPr>
          <p:spPr bwMode="auto">
            <a:xfrm>
              <a:off x="2071670" y="1857364"/>
              <a:ext cx="1725152" cy="2862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число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стол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точка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кресло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лодка</a:t>
              </a:r>
            </a:p>
          </p:txBody>
        </p:sp>
        <p:sp>
          <p:nvSpPr>
            <p:cNvPr id="5131" name="TextBox 14"/>
            <p:cNvSpPr txBox="1">
              <a:spLocks noChangeArrowheads="1"/>
            </p:cNvSpPr>
            <p:nvPr/>
          </p:nvSpPr>
          <p:spPr bwMode="auto">
            <a:xfrm>
              <a:off x="5429256" y="1857364"/>
              <a:ext cx="1527982" cy="2862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буква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оса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дочка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диван</a:t>
              </a:r>
            </a:p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чашка</a:t>
              </a:r>
            </a:p>
          </p:txBody>
        </p:sp>
      </p:grpSp>
      <p:sp>
        <p:nvSpPr>
          <p:cNvPr id="11" name="Скругленная прямоугольная выноска 10"/>
          <p:cNvSpPr/>
          <p:nvPr/>
        </p:nvSpPr>
        <p:spPr>
          <a:xfrm>
            <a:off x="2500298" y="4357694"/>
            <a:ext cx="4000528" cy="714380"/>
          </a:xfrm>
          <a:prstGeom prst="wedgeRoundRectCallout">
            <a:avLst>
              <a:gd name="adj1" fmla="val -47935"/>
              <a:gd name="adj2" fmla="val 78500"/>
              <a:gd name="adj3" fmla="val 16667"/>
            </a:avLst>
          </a:prstGeom>
          <a:solidFill>
            <a:srgbClr val="CC99FF"/>
          </a:solidFill>
          <a:ln w="28575">
            <a:solidFill>
              <a:srgbClr val="CC66FF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Молодцы!</a:t>
            </a:r>
          </a:p>
        </p:txBody>
      </p:sp>
      <p:sp>
        <p:nvSpPr>
          <p:cNvPr id="13" name="Управляющая кнопка: в начало 12">
            <a:hlinkClick r:id="rId3" action="ppaction://hlinksldjump" highlightClick="1"/>
          </p:cNvPr>
          <p:cNvSpPr/>
          <p:nvPr/>
        </p:nvSpPr>
        <p:spPr>
          <a:xfrm>
            <a:off x="4214810" y="5929330"/>
            <a:ext cx="714380" cy="500066"/>
          </a:xfrm>
          <a:prstGeom prst="actionButtonBeginning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  <p:bldP spid="11" grpId="0" build="allAtOnce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78"/>
          <p:cNvGrpSpPr>
            <a:grpSpLocks/>
          </p:cNvGrpSpPr>
          <p:nvPr/>
        </p:nvGrpSpPr>
        <p:grpSpPr bwMode="auto">
          <a:xfrm>
            <a:off x="1214438" y="428625"/>
            <a:ext cx="6786562" cy="642938"/>
            <a:chOff x="1214414" y="428604"/>
            <a:chExt cx="6786610" cy="571504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1214414" y="428604"/>
              <a:ext cx="6786610" cy="571504"/>
            </a:xfrm>
            <a:prstGeom prst="roundRect">
              <a:avLst/>
            </a:prstGeom>
            <a:solidFill>
              <a:srgbClr val="92D050"/>
            </a:solidFill>
            <a:ln w="28575">
              <a:solidFill>
                <a:srgbClr val="00B050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428728" y="428604"/>
              <a:ext cx="6500858" cy="52322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ln w="11430"/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Comic Sans MS" pitchFamily="66" charset="0"/>
                </a:rPr>
                <a:t>Подбери ключ и разгадай загадку</a:t>
              </a:r>
            </a:p>
          </p:txBody>
        </p:sp>
      </p:grpSp>
      <p:grpSp>
        <p:nvGrpSpPr>
          <p:cNvPr id="5" name="Группа 75"/>
          <p:cNvGrpSpPr>
            <a:grpSpLocks/>
          </p:cNvGrpSpPr>
          <p:nvPr/>
        </p:nvGrpSpPr>
        <p:grpSpPr bwMode="auto">
          <a:xfrm>
            <a:off x="428625" y="1357313"/>
            <a:ext cx="8253413" cy="3643312"/>
            <a:chOff x="428596" y="1357298"/>
            <a:chExt cx="8253536" cy="3643338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928662" y="2214554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Е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500166" y="2214554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Т</a:t>
              </a: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2071670" y="2214554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П</a:t>
              </a: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643174" y="2214554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Ё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3214678" y="2214554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Ч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929058" y="142873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4В</a:t>
              </a: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643438" y="142873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1С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5357818" y="142873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1А</a:t>
              </a: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6072198" y="142873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6786578" y="142873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1В</a:t>
              </a: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7500958" y="142873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1А</a:t>
              </a: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3929058" y="214311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5В</a:t>
              </a: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4643438" y="214311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5С</a:t>
              </a: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357818" y="214311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072198" y="214311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2А</a:t>
              </a: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6786578" y="214311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2В</a:t>
              </a: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7500958" y="214311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3А</a:t>
              </a: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3929058" y="285749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5В</a:t>
              </a: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4643438" y="285749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3С</a:t>
              </a: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5357818" y="285749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2А</a:t>
              </a: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6072198" y="285749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solidFill>
                    <a:srgbClr val="7030A0"/>
                  </a:solidFill>
                  <a:latin typeface="Comic Sans MS" pitchFamily="66" charset="0"/>
                </a:rPr>
                <a:t>,</a:t>
              </a: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6786578" y="285749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3В</a:t>
              </a: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7500958" y="285749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3929058" y="357187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5С</a:t>
              </a: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4643438" y="357187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7500958" y="357187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6786578" y="357187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4А</a:t>
              </a:r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6072198" y="357187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1С</a:t>
              </a:r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5357818" y="357187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4В</a:t>
              </a: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3929058" y="428625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4С</a:t>
              </a: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4643438" y="428625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3С</a:t>
              </a: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5357818" y="428625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5А</a:t>
              </a: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2071670" y="2786058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А</a:t>
              </a:r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2643174" y="2786058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В</a:t>
              </a: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3214678" y="2786058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Н</a:t>
              </a: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1500166" y="2786058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О</a:t>
              </a: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1500166" y="3357562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Ш</a:t>
              </a:r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2071670" y="3357562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У</a:t>
              </a: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928662" y="2786058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М</a:t>
              </a: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928662" y="3357562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С</a:t>
              </a: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2643174" y="3357562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Л</a:t>
              </a: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3214678" y="3357562"/>
              <a:ext cx="571504" cy="571504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Я</a:t>
              </a: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6072198" y="428625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2С</a:t>
              </a: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6786578" y="428625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>
                  <a:solidFill>
                    <a:srgbClr val="7030A0"/>
                  </a:solidFill>
                  <a:latin typeface="Comic Sans MS" pitchFamily="66" charset="0"/>
                </a:rPr>
                <a:t>1А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7500958" y="4286256"/>
              <a:ext cx="714380" cy="714380"/>
            </a:xfrm>
            <a:prstGeom prst="rect">
              <a:avLst/>
            </a:prstGeom>
            <a:solidFill>
              <a:srgbClr val="92D050"/>
            </a:solidFill>
            <a:ln w="28575">
              <a:solidFill>
                <a:srgbClr val="006600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400" b="1" dirty="0">
                  <a:solidFill>
                    <a:srgbClr val="7030A0"/>
                  </a:solidFill>
                  <a:latin typeface="Comic Sans MS" pitchFamily="66" charset="0"/>
                </a:rPr>
                <a:t>.</a:t>
              </a:r>
            </a:p>
          </p:txBody>
        </p:sp>
        <p:sp>
          <p:nvSpPr>
            <p:cNvPr id="6286" name="TextBox 64"/>
            <p:cNvSpPr txBox="1">
              <a:spLocks noChangeArrowheads="1"/>
            </p:cNvSpPr>
            <p:nvPr/>
          </p:nvSpPr>
          <p:spPr bwMode="auto">
            <a:xfrm>
              <a:off x="428596" y="2214554"/>
              <a:ext cx="5229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3366"/>
                  </a:solidFill>
                  <a:latin typeface="Comic Sans MS" pitchFamily="66" charset="0"/>
                </a:rPr>
                <a:t>А</a:t>
              </a:r>
            </a:p>
          </p:txBody>
        </p:sp>
        <p:sp>
          <p:nvSpPr>
            <p:cNvPr id="6287" name="TextBox 65"/>
            <p:cNvSpPr txBox="1">
              <a:spLocks noChangeArrowheads="1"/>
            </p:cNvSpPr>
            <p:nvPr/>
          </p:nvSpPr>
          <p:spPr bwMode="auto">
            <a:xfrm>
              <a:off x="428596" y="2714620"/>
              <a:ext cx="47641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3366"/>
                  </a:solidFill>
                  <a:latin typeface="Comic Sans MS" pitchFamily="66" charset="0"/>
                </a:rPr>
                <a:t>В</a:t>
              </a:r>
            </a:p>
          </p:txBody>
        </p:sp>
        <p:sp>
          <p:nvSpPr>
            <p:cNvPr id="6288" name="TextBox 66"/>
            <p:cNvSpPr txBox="1">
              <a:spLocks noChangeArrowheads="1"/>
            </p:cNvSpPr>
            <p:nvPr/>
          </p:nvSpPr>
          <p:spPr bwMode="auto">
            <a:xfrm>
              <a:off x="428596" y="3286124"/>
              <a:ext cx="4700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3366"/>
                  </a:solidFill>
                  <a:latin typeface="Comic Sans MS" pitchFamily="66" charset="0"/>
                </a:rPr>
                <a:t>С</a:t>
              </a:r>
            </a:p>
          </p:txBody>
        </p:sp>
        <p:sp>
          <p:nvSpPr>
            <p:cNvPr id="6289" name="TextBox 67"/>
            <p:cNvSpPr txBox="1">
              <a:spLocks noChangeArrowheads="1"/>
            </p:cNvSpPr>
            <p:nvPr/>
          </p:nvSpPr>
          <p:spPr bwMode="auto">
            <a:xfrm>
              <a:off x="1000100" y="1643050"/>
              <a:ext cx="46679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3366"/>
                  </a:solidFill>
                  <a:latin typeface="Comic Sans MS" pitchFamily="66" charset="0"/>
                </a:rPr>
                <a:t>1</a:t>
              </a:r>
            </a:p>
          </p:txBody>
        </p:sp>
        <p:sp>
          <p:nvSpPr>
            <p:cNvPr id="6290" name="TextBox 68"/>
            <p:cNvSpPr txBox="1">
              <a:spLocks noChangeArrowheads="1"/>
            </p:cNvSpPr>
            <p:nvPr/>
          </p:nvSpPr>
          <p:spPr bwMode="auto">
            <a:xfrm>
              <a:off x="1500166" y="1643050"/>
              <a:ext cx="46679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3366"/>
                  </a:solidFill>
                  <a:latin typeface="Comic Sans MS" pitchFamily="66" charset="0"/>
                </a:rPr>
                <a:t>2</a:t>
              </a:r>
            </a:p>
          </p:txBody>
        </p:sp>
        <p:sp>
          <p:nvSpPr>
            <p:cNvPr id="6291" name="TextBox 69"/>
            <p:cNvSpPr txBox="1">
              <a:spLocks noChangeArrowheads="1"/>
            </p:cNvSpPr>
            <p:nvPr/>
          </p:nvSpPr>
          <p:spPr bwMode="auto">
            <a:xfrm>
              <a:off x="2071670" y="1643050"/>
              <a:ext cx="46679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3366"/>
                  </a:solidFill>
                  <a:latin typeface="Comic Sans MS" pitchFamily="66" charset="0"/>
                </a:rPr>
                <a:t>3</a:t>
              </a:r>
            </a:p>
          </p:txBody>
        </p:sp>
        <p:sp>
          <p:nvSpPr>
            <p:cNvPr id="6292" name="TextBox 70"/>
            <p:cNvSpPr txBox="1">
              <a:spLocks noChangeArrowheads="1"/>
            </p:cNvSpPr>
            <p:nvPr/>
          </p:nvSpPr>
          <p:spPr bwMode="auto">
            <a:xfrm>
              <a:off x="2643174" y="1643050"/>
              <a:ext cx="46679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3366"/>
                  </a:solidFill>
                  <a:latin typeface="Comic Sans MS" pitchFamily="66" charset="0"/>
                </a:rPr>
                <a:t>4</a:t>
              </a:r>
            </a:p>
          </p:txBody>
        </p:sp>
        <p:sp>
          <p:nvSpPr>
            <p:cNvPr id="6293" name="TextBox 71"/>
            <p:cNvSpPr txBox="1">
              <a:spLocks noChangeArrowheads="1"/>
            </p:cNvSpPr>
            <p:nvPr/>
          </p:nvSpPr>
          <p:spPr bwMode="auto">
            <a:xfrm>
              <a:off x="3214678" y="1643050"/>
              <a:ext cx="46679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993366"/>
                  </a:solidFill>
                  <a:latin typeface="Comic Sans MS" pitchFamily="66" charset="0"/>
                </a:rPr>
                <a:t>5</a:t>
              </a:r>
            </a:p>
          </p:txBody>
        </p:sp>
        <p:sp>
          <p:nvSpPr>
            <p:cNvPr id="6294" name="TextBox 72"/>
            <p:cNvSpPr txBox="1">
              <a:spLocks noChangeArrowheads="1"/>
            </p:cNvSpPr>
            <p:nvPr/>
          </p:nvSpPr>
          <p:spPr bwMode="auto">
            <a:xfrm>
              <a:off x="8215338" y="1357298"/>
              <a:ext cx="46679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-</a:t>
              </a:r>
            </a:p>
          </p:txBody>
        </p:sp>
        <p:sp>
          <p:nvSpPr>
            <p:cNvPr id="6295" name="TextBox 73"/>
            <p:cNvSpPr txBox="1">
              <a:spLocks noChangeArrowheads="1"/>
            </p:cNvSpPr>
            <p:nvPr/>
          </p:nvSpPr>
          <p:spPr bwMode="auto">
            <a:xfrm>
              <a:off x="8215338" y="2143116"/>
              <a:ext cx="46679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7030A0"/>
                  </a:solidFill>
                  <a:latin typeface="Comic Sans MS" pitchFamily="66" charset="0"/>
                </a:rPr>
                <a:t>-</a:t>
              </a: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714348" y="1500174"/>
            <a:ext cx="7932300" cy="286232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Все меня топчут,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а я всё лучше.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Тропинка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571472" y="1285860"/>
            <a:ext cx="8215313" cy="51435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0" name="Скругленная прямоугольная выноска 79"/>
          <p:cNvSpPr/>
          <p:nvPr/>
        </p:nvSpPr>
        <p:spPr>
          <a:xfrm>
            <a:off x="2928926" y="4643446"/>
            <a:ext cx="3500462" cy="714380"/>
          </a:xfrm>
          <a:prstGeom prst="wedgeRoundRectCallout">
            <a:avLst>
              <a:gd name="adj1" fmla="val -50060"/>
              <a:gd name="adj2" fmla="val 83071"/>
              <a:gd name="adj3" fmla="val 16667"/>
            </a:avLst>
          </a:prstGeom>
          <a:solidFill>
            <a:srgbClr val="CCCCFF"/>
          </a:solidFill>
          <a:ln w="28575">
            <a:solidFill>
              <a:srgbClr val="7030A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solidFill>
                  <a:srgbClr val="9933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Умники!</a:t>
            </a:r>
          </a:p>
        </p:txBody>
      </p:sp>
      <p:sp>
        <p:nvSpPr>
          <p:cNvPr id="65" name="Управляющая кнопка: далее 64">
            <a:hlinkClick r:id="rId3" action="ppaction://hlinksldjump" highlightClick="1"/>
          </p:cNvPr>
          <p:cNvSpPr/>
          <p:nvPr/>
        </p:nvSpPr>
        <p:spPr>
          <a:xfrm>
            <a:off x="4214810" y="5929330"/>
            <a:ext cx="714380" cy="500066"/>
          </a:xfrm>
          <a:prstGeom prst="actionButtonForwardNext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</p:childTnLst>
        </p:cTn>
      </p:par>
    </p:tnLst>
    <p:bldLst>
      <p:bldP spid="77" grpId="0"/>
      <p:bldP spid="78" grpId="0" animBg="1"/>
      <p:bldP spid="80" grpId="0" build="allAtOnce" animBg="1"/>
      <p:bldP spid="6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357298"/>
            <a:ext cx="7683514" cy="280076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КОНКУРС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КАПИТАНОВ</a:t>
            </a:r>
          </a:p>
        </p:txBody>
      </p:sp>
      <p:pic>
        <p:nvPicPr>
          <p:cNvPr id="3" name="kapitanu.wav">
            <a:hlinkClick r:id="" action="ppaction://media"/>
          </p:cNvPr>
          <p:cNvPicPr>
            <a:picLocks noRot="1" noChangeAspect="1"/>
          </p:cNvPicPr>
          <p:nvPr>
            <a:wavAudioFile r:embed="rId1" name="kapitanu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42910" y="5000636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далее 3">
            <a:hlinkClick r:id="rId5" action="ppaction://hlinksldjump" highlightClick="1"/>
          </p:cNvPr>
          <p:cNvSpPr/>
          <p:nvPr/>
        </p:nvSpPr>
        <p:spPr>
          <a:xfrm>
            <a:off x="4214810" y="5929330"/>
            <a:ext cx="714380" cy="500066"/>
          </a:xfrm>
          <a:prstGeom prst="actionButtonForwardNext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38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50" y="500063"/>
            <a:ext cx="4471988" cy="419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43188" y="4643438"/>
            <a:ext cx="3692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>
                <a:solidFill>
                  <a:srgbClr val="006600"/>
                </a:solidFill>
                <a:latin typeface="Comic Sans MS" pitchFamily="66" charset="0"/>
              </a:rPr>
              <a:t>ЗАВТРАК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14438" y="642938"/>
            <a:ext cx="6215062" cy="58578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Управляющая кнопка: далее 6">
            <a:hlinkClick r:id="rId4" action="ppaction://hlinksldjump" highlightClick="1"/>
          </p:cNvPr>
          <p:cNvSpPr/>
          <p:nvPr/>
        </p:nvSpPr>
        <p:spPr>
          <a:xfrm>
            <a:off x="4214810" y="5929330"/>
            <a:ext cx="714380" cy="500066"/>
          </a:xfrm>
          <a:prstGeom prst="actionButtonForwardNext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75" y="285750"/>
            <a:ext cx="6526213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43125" y="4500563"/>
            <a:ext cx="46132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006600"/>
                </a:solidFill>
                <a:latin typeface="Comic Sans MS" pitchFamily="66" charset="0"/>
              </a:rPr>
              <a:t>КВАРТИРА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43000" y="714375"/>
            <a:ext cx="6786563" cy="5715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далее 5">
            <a:hlinkClick r:id="rId4" action="ppaction://hlinksldjump" highlightClick="1"/>
          </p:cNvPr>
          <p:cNvSpPr/>
          <p:nvPr/>
        </p:nvSpPr>
        <p:spPr>
          <a:xfrm>
            <a:off x="4214810" y="5929330"/>
            <a:ext cx="714380" cy="500066"/>
          </a:xfrm>
          <a:prstGeom prst="actionButtonForwardNext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88" y="357188"/>
            <a:ext cx="7254875" cy="312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71750" y="4286250"/>
            <a:ext cx="37211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006600"/>
                </a:solidFill>
                <a:latin typeface="Comic Sans MS" pitchFamily="66" charset="0"/>
              </a:rPr>
              <a:t>СТАКАН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3000" y="714375"/>
            <a:ext cx="7072313" cy="5715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в начало 5">
            <a:hlinkClick r:id="rId5" action="ppaction://hlinksldjump" highlightClick="1"/>
          </p:cNvPr>
          <p:cNvSpPr/>
          <p:nvPr/>
        </p:nvSpPr>
        <p:spPr>
          <a:xfrm>
            <a:off x="4214810" y="5929330"/>
            <a:ext cx="714380" cy="500066"/>
          </a:xfrm>
          <a:prstGeom prst="actionButtonBeginning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285852" y="428604"/>
            <a:ext cx="6572296" cy="642942"/>
          </a:xfrm>
          <a:prstGeom prst="roundRect">
            <a:avLst>
              <a:gd name="adj" fmla="val 16667"/>
            </a:avLst>
          </a:prstGeom>
          <a:solidFill>
            <a:srgbClr val="FF7C80"/>
          </a:solidFill>
          <a:ln w="19050"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28728" y="428604"/>
            <a:ext cx="6500858" cy="95410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Запиши слова на указанную букву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270" name="TextBox 3"/>
          <p:cNvSpPr txBox="1">
            <a:spLocks noChangeArrowheads="1"/>
          </p:cNvSpPr>
          <p:nvPr/>
        </p:nvSpPr>
        <p:spPr bwMode="auto">
          <a:xfrm>
            <a:off x="1500188" y="1285875"/>
            <a:ext cx="5921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Comic Sans MS" pitchFamily="66" charset="0"/>
              </a:rPr>
              <a:t>М</a:t>
            </a:r>
          </a:p>
        </p:txBody>
      </p:sp>
      <p:sp>
        <p:nvSpPr>
          <p:cNvPr id="11271" name="TextBox 5"/>
          <p:cNvSpPr txBox="1">
            <a:spLocks noChangeArrowheads="1"/>
          </p:cNvSpPr>
          <p:nvPr/>
        </p:nvSpPr>
        <p:spPr bwMode="auto">
          <a:xfrm>
            <a:off x="1500188" y="1928813"/>
            <a:ext cx="5921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Comic Sans MS" pitchFamily="66" charset="0"/>
              </a:rPr>
              <a:t>М</a:t>
            </a:r>
          </a:p>
        </p:txBody>
      </p:sp>
      <p:sp>
        <p:nvSpPr>
          <p:cNvPr id="11272" name="TextBox 6"/>
          <p:cNvSpPr txBox="1">
            <a:spLocks noChangeArrowheads="1"/>
          </p:cNvSpPr>
          <p:nvPr/>
        </p:nvSpPr>
        <p:spPr bwMode="auto">
          <a:xfrm>
            <a:off x="1500188" y="2571750"/>
            <a:ext cx="5921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Comic Sans MS" pitchFamily="66" charset="0"/>
              </a:rPr>
              <a:t>М</a:t>
            </a:r>
          </a:p>
        </p:txBody>
      </p:sp>
      <p:sp>
        <p:nvSpPr>
          <p:cNvPr id="11273" name="TextBox 7"/>
          <p:cNvSpPr txBox="1">
            <a:spLocks noChangeArrowheads="1"/>
          </p:cNvSpPr>
          <p:nvPr/>
        </p:nvSpPr>
        <p:spPr bwMode="auto">
          <a:xfrm>
            <a:off x="1500188" y="3214688"/>
            <a:ext cx="5921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Comic Sans MS" pitchFamily="66" charset="0"/>
              </a:rPr>
              <a:t>М</a:t>
            </a:r>
          </a:p>
        </p:txBody>
      </p:sp>
      <p:sp>
        <p:nvSpPr>
          <p:cNvPr id="11274" name="TextBox 8"/>
          <p:cNvSpPr txBox="1">
            <a:spLocks noChangeArrowheads="1"/>
          </p:cNvSpPr>
          <p:nvPr/>
        </p:nvSpPr>
        <p:spPr bwMode="auto">
          <a:xfrm>
            <a:off x="1500188" y="3857625"/>
            <a:ext cx="5921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Comic Sans MS" pitchFamily="66" charset="0"/>
              </a:rPr>
              <a:t>М</a:t>
            </a:r>
          </a:p>
        </p:txBody>
      </p:sp>
      <p:sp>
        <p:nvSpPr>
          <p:cNvPr id="11275" name="TextBox 9"/>
          <p:cNvSpPr txBox="1">
            <a:spLocks noChangeArrowheads="1"/>
          </p:cNvSpPr>
          <p:nvPr/>
        </p:nvSpPr>
        <p:spPr bwMode="auto">
          <a:xfrm>
            <a:off x="5643563" y="1285875"/>
            <a:ext cx="5254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omic Sans MS" pitchFamily="66" charset="0"/>
              </a:rPr>
              <a:t>Л</a:t>
            </a:r>
          </a:p>
        </p:txBody>
      </p:sp>
      <p:sp>
        <p:nvSpPr>
          <p:cNvPr id="11276" name="TextBox 10"/>
          <p:cNvSpPr txBox="1">
            <a:spLocks noChangeArrowheads="1"/>
          </p:cNvSpPr>
          <p:nvPr/>
        </p:nvSpPr>
        <p:spPr bwMode="auto">
          <a:xfrm>
            <a:off x="5643563" y="1928813"/>
            <a:ext cx="5254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omic Sans MS" pitchFamily="66" charset="0"/>
              </a:rPr>
              <a:t>Л</a:t>
            </a:r>
          </a:p>
        </p:txBody>
      </p:sp>
      <p:sp>
        <p:nvSpPr>
          <p:cNvPr id="11277" name="TextBox 11"/>
          <p:cNvSpPr txBox="1">
            <a:spLocks noChangeArrowheads="1"/>
          </p:cNvSpPr>
          <p:nvPr/>
        </p:nvSpPr>
        <p:spPr bwMode="auto">
          <a:xfrm>
            <a:off x="5643563" y="2571750"/>
            <a:ext cx="5254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omic Sans MS" pitchFamily="66" charset="0"/>
              </a:rPr>
              <a:t>Л</a:t>
            </a:r>
          </a:p>
        </p:txBody>
      </p:sp>
      <p:sp>
        <p:nvSpPr>
          <p:cNvPr id="11278" name="TextBox 12"/>
          <p:cNvSpPr txBox="1">
            <a:spLocks noChangeArrowheads="1"/>
          </p:cNvSpPr>
          <p:nvPr/>
        </p:nvSpPr>
        <p:spPr bwMode="auto">
          <a:xfrm>
            <a:off x="5643563" y="3214688"/>
            <a:ext cx="5254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omic Sans MS" pitchFamily="66" charset="0"/>
              </a:rPr>
              <a:t>Л</a:t>
            </a:r>
          </a:p>
        </p:txBody>
      </p:sp>
      <p:sp>
        <p:nvSpPr>
          <p:cNvPr id="11279" name="TextBox 13"/>
          <p:cNvSpPr txBox="1">
            <a:spLocks noChangeArrowheads="1"/>
          </p:cNvSpPr>
          <p:nvPr/>
        </p:nvSpPr>
        <p:spPr bwMode="auto">
          <a:xfrm>
            <a:off x="5643563" y="3857625"/>
            <a:ext cx="5254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omic Sans MS" pitchFamily="66" charset="0"/>
              </a:rPr>
              <a:t>Л</a:t>
            </a:r>
          </a:p>
        </p:txBody>
      </p:sp>
      <p:grpSp>
        <p:nvGrpSpPr>
          <p:cNvPr id="5" name="Группа 34"/>
          <p:cNvGrpSpPr>
            <a:grpSpLocks/>
          </p:cNvGrpSpPr>
          <p:nvPr/>
        </p:nvGrpSpPr>
        <p:grpSpPr bwMode="auto">
          <a:xfrm>
            <a:off x="2214563" y="1285875"/>
            <a:ext cx="5262562" cy="3217863"/>
            <a:chOff x="2214546" y="1285860"/>
            <a:chExt cx="5262758" cy="3218099"/>
          </a:xfrm>
        </p:grpSpPr>
        <p:sp>
          <p:nvSpPr>
            <p:cNvPr id="11283" name="TextBox 14"/>
            <p:cNvSpPr txBox="1">
              <a:spLocks noChangeArrowheads="1"/>
            </p:cNvSpPr>
            <p:nvPr/>
          </p:nvSpPr>
          <p:spPr bwMode="auto">
            <a:xfrm>
              <a:off x="2214546" y="1285860"/>
              <a:ext cx="5229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А</a:t>
              </a:r>
            </a:p>
          </p:txBody>
        </p:sp>
        <p:sp>
          <p:nvSpPr>
            <p:cNvPr id="11284" name="TextBox 15"/>
            <p:cNvSpPr txBox="1">
              <a:spLocks noChangeArrowheads="1"/>
            </p:cNvSpPr>
            <p:nvPr/>
          </p:nvSpPr>
          <p:spPr bwMode="auto">
            <a:xfrm>
              <a:off x="2214546" y="1928802"/>
              <a:ext cx="5229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И</a:t>
              </a:r>
            </a:p>
          </p:txBody>
        </p:sp>
        <p:sp>
          <p:nvSpPr>
            <p:cNvPr id="11285" name="TextBox 16"/>
            <p:cNvSpPr txBox="1">
              <a:spLocks noChangeArrowheads="1"/>
            </p:cNvSpPr>
            <p:nvPr/>
          </p:nvSpPr>
          <p:spPr bwMode="auto">
            <a:xfrm>
              <a:off x="6357950" y="1285860"/>
              <a:ext cx="5229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А</a:t>
              </a:r>
            </a:p>
          </p:txBody>
        </p:sp>
        <p:sp>
          <p:nvSpPr>
            <p:cNvPr id="11286" name="TextBox 17"/>
            <p:cNvSpPr txBox="1">
              <a:spLocks noChangeArrowheads="1"/>
            </p:cNvSpPr>
            <p:nvPr/>
          </p:nvSpPr>
          <p:spPr bwMode="auto">
            <a:xfrm>
              <a:off x="2857488" y="1285860"/>
              <a:ext cx="47641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К</a:t>
              </a:r>
            </a:p>
          </p:txBody>
        </p:sp>
        <p:sp>
          <p:nvSpPr>
            <p:cNvPr id="11287" name="TextBox 18"/>
            <p:cNvSpPr txBox="1">
              <a:spLocks noChangeArrowheads="1"/>
            </p:cNvSpPr>
            <p:nvPr/>
          </p:nvSpPr>
          <p:spPr bwMode="auto">
            <a:xfrm>
              <a:off x="7000892" y="1285860"/>
              <a:ext cx="47641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К</a:t>
              </a:r>
            </a:p>
          </p:txBody>
        </p:sp>
        <p:sp>
          <p:nvSpPr>
            <p:cNvPr id="11288" name="TextBox 19"/>
            <p:cNvSpPr txBox="1">
              <a:spLocks noChangeArrowheads="1"/>
            </p:cNvSpPr>
            <p:nvPr/>
          </p:nvSpPr>
          <p:spPr bwMode="auto">
            <a:xfrm>
              <a:off x="2928926" y="1928802"/>
              <a:ext cx="42992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Р</a:t>
              </a:r>
            </a:p>
          </p:txBody>
        </p:sp>
        <p:sp>
          <p:nvSpPr>
            <p:cNvPr id="11289" name="TextBox 20"/>
            <p:cNvSpPr txBox="1">
              <a:spLocks noChangeArrowheads="1"/>
            </p:cNvSpPr>
            <p:nvPr/>
          </p:nvSpPr>
          <p:spPr bwMode="auto">
            <a:xfrm>
              <a:off x="7000892" y="1928802"/>
              <a:ext cx="47641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К</a:t>
              </a:r>
            </a:p>
          </p:txBody>
        </p:sp>
        <p:sp>
          <p:nvSpPr>
            <p:cNvPr id="11290" name="TextBox 21"/>
            <p:cNvSpPr txBox="1">
              <a:spLocks noChangeArrowheads="1"/>
            </p:cNvSpPr>
            <p:nvPr/>
          </p:nvSpPr>
          <p:spPr bwMode="auto">
            <a:xfrm>
              <a:off x="6286512" y="1928802"/>
              <a:ext cx="70724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Ю</a:t>
              </a:r>
            </a:p>
          </p:txBody>
        </p:sp>
        <p:sp>
          <p:nvSpPr>
            <p:cNvPr id="11291" name="TextBox 22"/>
            <p:cNvSpPr txBox="1">
              <a:spLocks noChangeArrowheads="1"/>
            </p:cNvSpPr>
            <p:nvPr/>
          </p:nvSpPr>
          <p:spPr bwMode="auto">
            <a:xfrm>
              <a:off x="2214546" y="2571744"/>
              <a:ext cx="47320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Ё</a:t>
              </a:r>
            </a:p>
          </p:txBody>
        </p:sp>
        <p:sp>
          <p:nvSpPr>
            <p:cNvPr id="11292" name="TextBox 23"/>
            <p:cNvSpPr txBox="1">
              <a:spLocks noChangeArrowheads="1"/>
            </p:cNvSpPr>
            <p:nvPr/>
          </p:nvSpPr>
          <p:spPr bwMode="auto">
            <a:xfrm>
              <a:off x="6357950" y="2643182"/>
              <a:ext cx="47320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Ё</a:t>
              </a:r>
            </a:p>
          </p:txBody>
        </p:sp>
        <p:sp>
          <p:nvSpPr>
            <p:cNvPr id="11293" name="TextBox 24"/>
            <p:cNvSpPr txBox="1">
              <a:spLocks noChangeArrowheads="1"/>
            </p:cNvSpPr>
            <p:nvPr/>
          </p:nvSpPr>
          <p:spPr bwMode="auto">
            <a:xfrm>
              <a:off x="2786050" y="2571744"/>
              <a:ext cx="53893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Д</a:t>
              </a:r>
            </a:p>
          </p:txBody>
        </p:sp>
        <p:sp>
          <p:nvSpPr>
            <p:cNvPr id="11294" name="TextBox 25"/>
            <p:cNvSpPr txBox="1">
              <a:spLocks noChangeArrowheads="1"/>
            </p:cNvSpPr>
            <p:nvPr/>
          </p:nvSpPr>
          <p:spPr bwMode="auto">
            <a:xfrm>
              <a:off x="6929454" y="2571744"/>
              <a:ext cx="53893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Д</a:t>
              </a:r>
            </a:p>
          </p:txBody>
        </p:sp>
        <p:sp>
          <p:nvSpPr>
            <p:cNvPr id="11295" name="TextBox 26"/>
            <p:cNvSpPr txBox="1">
              <a:spLocks noChangeArrowheads="1"/>
            </p:cNvSpPr>
            <p:nvPr/>
          </p:nvSpPr>
          <p:spPr bwMode="auto">
            <a:xfrm>
              <a:off x="2786050" y="3214686"/>
              <a:ext cx="52610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Л</a:t>
              </a:r>
            </a:p>
          </p:txBody>
        </p:sp>
        <p:sp>
          <p:nvSpPr>
            <p:cNvPr id="11296" name="TextBox 27"/>
            <p:cNvSpPr txBox="1">
              <a:spLocks noChangeArrowheads="1"/>
            </p:cNvSpPr>
            <p:nvPr/>
          </p:nvSpPr>
          <p:spPr bwMode="auto">
            <a:xfrm>
              <a:off x="2214546" y="3214686"/>
              <a:ext cx="47320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Е</a:t>
              </a:r>
            </a:p>
          </p:txBody>
        </p:sp>
        <p:sp>
          <p:nvSpPr>
            <p:cNvPr id="11297" name="TextBox 28"/>
            <p:cNvSpPr txBox="1">
              <a:spLocks noChangeArrowheads="1"/>
            </p:cNvSpPr>
            <p:nvPr/>
          </p:nvSpPr>
          <p:spPr bwMode="auto">
            <a:xfrm>
              <a:off x="6357950" y="3214686"/>
              <a:ext cx="47320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Е</a:t>
              </a:r>
            </a:p>
          </p:txBody>
        </p:sp>
        <p:sp>
          <p:nvSpPr>
            <p:cNvPr id="11298" name="TextBox 29"/>
            <p:cNvSpPr txBox="1">
              <a:spLocks noChangeArrowheads="1"/>
            </p:cNvSpPr>
            <p:nvPr/>
          </p:nvSpPr>
          <p:spPr bwMode="auto">
            <a:xfrm>
              <a:off x="7000892" y="3214686"/>
              <a:ext cx="4700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С</a:t>
              </a:r>
            </a:p>
          </p:txBody>
        </p:sp>
        <p:sp>
          <p:nvSpPr>
            <p:cNvPr id="11299" name="TextBox 30"/>
            <p:cNvSpPr txBox="1">
              <a:spLocks noChangeArrowheads="1"/>
            </p:cNvSpPr>
            <p:nvPr/>
          </p:nvSpPr>
          <p:spPr bwMode="auto">
            <a:xfrm>
              <a:off x="2214546" y="3857628"/>
              <a:ext cx="47481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Я</a:t>
              </a:r>
            </a:p>
          </p:txBody>
        </p:sp>
        <p:sp>
          <p:nvSpPr>
            <p:cNvPr id="11300" name="TextBox 31"/>
            <p:cNvSpPr txBox="1">
              <a:spLocks noChangeArrowheads="1"/>
            </p:cNvSpPr>
            <p:nvPr/>
          </p:nvSpPr>
          <p:spPr bwMode="auto">
            <a:xfrm>
              <a:off x="2857488" y="3857628"/>
              <a:ext cx="4700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Ч</a:t>
              </a:r>
            </a:p>
          </p:txBody>
        </p:sp>
        <p:sp>
          <p:nvSpPr>
            <p:cNvPr id="11301" name="TextBox 32"/>
            <p:cNvSpPr txBox="1">
              <a:spLocks noChangeArrowheads="1"/>
            </p:cNvSpPr>
            <p:nvPr/>
          </p:nvSpPr>
          <p:spPr bwMode="auto">
            <a:xfrm>
              <a:off x="6357950" y="3857628"/>
              <a:ext cx="48122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У</a:t>
              </a:r>
            </a:p>
          </p:txBody>
        </p:sp>
        <p:sp>
          <p:nvSpPr>
            <p:cNvPr id="11302" name="TextBox 33"/>
            <p:cNvSpPr txBox="1">
              <a:spLocks noChangeArrowheads="1"/>
            </p:cNvSpPr>
            <p:nvPr/>
          </p:nvSpPr>
          <p:spPr bwMode="auto">
            <a:xfrm>
              <a:off x="7000892" y="3857628"/>
              <a:ext cx="43954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 b="1">
                  <a:latin typeface="Comic Sans MS" pitchFamily="66" charset="0"/>
                </a:rPr>
                <a:t>Г</a:t>
              </a: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785813" y="1214438"/>
            <a:ext cx="7286625" cy="51435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Скругленная прямоугольная выноска 36"/>
          <p:cNvSpPr/>
          <p:nvPr/>
        </p:nvSpPr>
        <p:spPr>
          <a:xfrm>
            <a:off x="2214546" y="4643446"/>
            <a:ext cx="4786346" cy="928694"/>
          </a:xfrm>
          <a:prstGeom prst="wedgeRoundRectCallout">
            <a:avLst>
              <a:gd name="adj1" fmla="val -46419"/>
              <a:gd name="adj2" fmla="val 69532"/>
              <a:gd name="adj3" fmla="val 16667"/>
            </a:avLst>
          </a:prstGeom>
          <a:solidFill>
            <a:srgbClr val="FF7C80"/>
          </a:solidFill>
          <a:ln w="28575"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/>
                <a:solidFill>
                  <a:schemeClr val="tx1"/>
                </a:solidFill>
                <a:latin typeface="Comic Sans MS" pitchFamily="66" charset="0"/>
              </a:rPr>
              <a:t>У вас могут получиться другие слова</a:t>
            </a:r>
          </a:p>
        </p:txBody>
      </p:sp>
      <p:sp>
        <p:nvSpPr>
          <p:cNvPr id="38" name="Управляющая кнопка: в начало 37">
            <a:hlinkClick r:id="rId4" action="ppaction://hlinksldjump" highlightClick="1"/>
          </p:cNvPr>
          <p:cNvSpPr/>
          <p:nvPr/>
        </p:nvSpPr>
        <p:spPr>
          <a:xfrm>
            <a:off x="4214810" y="5929330"/>
            <a:ext cx="714380" cy="500066"/>
          </a:xfrm>
          <a:prstGeom prst="actionButtonBeginning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6" grpId="0" animBg="1"/>
      <p:bldP spid="37" grpId="0" build="allAtOnce" animBg="1"/>
      <p:bldP spid="3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882</TotalTime>
  <Words>368</Words>
  <PresentationFormat>Экран (4:3)</PresentationFormat>
  <Paragraphs>194</Paragraphs>
  <Slides>14</Slides>
  <Notes>3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Елена</cp:lastModifiedBy>
  <cp:revision>107</cp:revision>
  <dcterms:modified xsi:type="dcterms:W3CDTF">2011-02-22T14:39:18Z</dcterms:modified>
</cp:coreProperties>
</file>