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56" r:id="rId3"/>
    <p:sldId id="355" r:id="rId4"/>
    <p:sldId id="357" r:id="rId5"/>
    <p:sldId id="358" r:id="rId6"/>
    <p:sldId id="359" r:id="rId7"/>
    <p:sldId id="257" r:id="rId8"/>
    <p:sldId id="326" r:id="rId9"/>
    <p:sldId id="258" r:id="rId10"/>
    <p:sldId id="327" r:id="rId11"/>
    <p:sldId id="328" r:id="rId12"/>
    <p:sldId id="259" r:id="rId13"/>
    <p:sldId id="329" r:id="rId14"/>
    <p:sldId id="330" r:id="rId15"/>
    <p:sldId id="260" r:id="rId16"/>
    <p:sldId id="331" r:id="rId17"/>
    <p:sldId id="261" r:id="rId18"/>
    <p:sldId id="332" r:id="rId19"/>
    <p:sldId id="333" r:id="rId20"/>
    <p:sldId id="262" r:id="rId21"/>
    <p:sldId id="334" r:id="rId22"/>
    <p:sldId id="335" r:id="rId23"/>
    <p:sldId id="263" r:id="rId24"/>
    <p:sldId id="336" r:id="rId25"/>
    <p:sldId id="264" r:id="rId26"/>
    <p:sldId id="337" r:id="rId27"/>
    <p:sldId id="338" r:id="rId28"/>
    <p:sldId id="339" r:id="rId29"/>
    <p:sldId id="265" r:id="rId30"/>
    <p:sldId id="340" r:id="rId31"/>
    <p:sldId id="342" r:id="rId32"/>
    <p:sldId id="341" r:id="rId33"/>
    <p:sldId id="266" r:id="rId34"/>
    <p:sldId id="343" r:id="rId35"/>
    <p:sldId id="344" r:id="rId36"/>
    <p:sldId id="267" r:id="rId37"/>
    <p:sldId id="345" r:id="rId38"/>
    <p:sldId id="346" r:id="rId39"/>
    <p:sldId id="268" r:id="rId40"/>
    <p:sldId id="307" r:id="rId41"/>
    <p:sldId id="309" r:id="rId42"/>
    <p:sldId id="282" r:id="rId43"/>
    <p:sldId id="310" r:id="rId44"/>
    <p:sldId id="311" r:id="rId45"/>
    <p:sldId id="269" r:id="rId46"/>
    <p:sldId id="312" r:id="rId47"/>
    <p:sldId id="284" r:id="rId48"/>
    <p:sldId id="313" r:id="rId49"/>
    <p:sldId id="285" r:id="rId50"/>
    <p:sldId id="286" r:id="rId51"/>
    <p:sldId id="270" r:id="rId52"/>
    <p:sldId id="315" r:id="rId53"/>
    <p:sldId id="316" r:id="rId54"/>
    <p:sldId id="288" r:id="rId55"/>
    <p:sldId id="289" r:id="rId56"/>
    <p:sldId id="347" r:id="rId57"/>
    <p:sldId id="290" r:id="rId58"/>
    <p:sldId id="271" r:id="rId59"/>
    <p:sldId id="317" r:id="rId60"/>
    <p:sldId id="292" r:id="rId61"/>
    <p:sldId id="318" r:id="rId62"/>
    <p:sldId id="293" r:id="rId63"/>
    <p:sldId id="272" r:id="rId64"/>
    <p:sldId id="295" r:id="rId65"/>
    <p:sldId id="319" r:id="rId66"/>
    <p:sldId id="348" r:id="rId67"/>
    <p:sldId id="296" r:id="rId68"/>
    <p:sldId id="320" r:id="rId69"/>
    <p:sldId id="273" r:id="rId70"/>
    <p:sldId id="321" r:id="rId71"/>
    <p:sldId id="298" r:id="rId72"/>
    <p:sldId id="299" r:id="rId73"/>
    <p:sldId id="322" r:id="rId74"/>
    <p:sldId id="274" r:id="rId75"/>
    <p:sldId id="323" r:id="rId76"/>
    <p:sldId id="301" r:id="rId77"/>
    <p:sldId id="302" r:id="rId78"/>
    <p:sldId id="275" r:id="rId79"/>
    <p:sldId id="324" r:id="rId80"/>
    <p:sldId id="304" r:id="rId81"/>
    <p:sldId id="325" r:id="rId82"/>
    <p:sldId id="305" r:id="rId83"/>
    <p:sldId id="351" r:id="rId84"/>
    <p:sldId id="276" r:id="rId85"/>
    <p:sldId id="352" r:id="rId86"/>
    <p:sldId id="350" r:id="rId87"/>
    <p:sldId id="277" r:id="rId88"/>
    <p:sldId id="353" r:id="rId89"/>
    <p:sldId id="354" r:id="rId90"/>
    <p:sldId id="349" r:id="rId9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0016"/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DC3B4-AFDF-40A8-A802-C0E9E15A95E9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4B23-1BE7-42BF-805C-19F8EF8BB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DC3B4-AFDF-40A8-A802-C0E9E15A95E9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4B23-1BE7-42BF-805C-19F8EF8BB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DC3B4-AFDF-40A8-A802-C0E9E15A95E9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4B23-1BE7-42BF-805C-19F8EF8BB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DC3B4-AFDF-40A8-A802-C0E9E15A95E9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4B23-1BE7-42BF-805C-19F8EF8BB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DC3B4-AFDF-40A8-A802-C0E9E15A95E9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4B23-1BE7-42BF-805C-19F8EF8BB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DC3B4-AFDF-40A8-A802-C0E9E15A95E9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4B23-1BE7-42BF-805C-19F8EF8BB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DC3B4-AFDF-40A8-A802-C0E9E15A95E9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4B23-1BE7-42BF-805C-19F8EF8BB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DC3B4-AFDF-40A8-A802-C0E9E15A95E9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4B23-1BE7-42BF-805C-19F8EF8BB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DC3B4-AFDF-40A8-A802-C0E9E15A95E9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4B23-1BE7-42BF-805C-19F8EF8BB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DC3B4-AFDF-40A8-A802-C0E9E15A95E9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4B23-1BE7-42BF-805C-19F8EF8BB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DC3B4-AFDF-40A8-A802-C0E9E15A95E9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A4B23-1BE7-42BF-805C-19F8EF8BB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fld id="{1FADC3B4-AFDF-40A8-A802-C0E9E15A95E9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fld id="{F42A4B23-1BE7-42BF-805C-19F8EF8BBA6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7" descr="http://www.playcast.ru/uploads/2016/03/25/17975591.pn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77102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slide" Target="slide3.xml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image" Target="../media/image16.jpeg"/><Relationship Id="rId18" Type="http://schemas.openxmlformats.org/officeDocument/2006/relationships/slide" Target="slide3.xml"/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12" Type="http://schemas.openxmlformats.org/officeDocument/2006/relationships/slide" Target="slide20.xml"/><Relationship Id="rId17" Type="http://schemas.openxmlformats.org/officeDocument/2006/relationships/image" Target="../media/image18.jpeg"/><Relationship Id="rId2" Type="http://schemas.openxmlformats.org/officeDocument/2006/relationships/slide" Target="slide7.xml"/><Relationship Id="rId16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11" Type="http://schemas.openxmlformats.org/officeDocument/2006/relationships/image" Target="../media/image15.jpeg"/><Relationship Id="rId5" Type="http://schemas.openxmlformats.org/officeDocument/2006/relationships/image" Target="../media/image12.jpeg"/><Relationship Id="rId15" Type="http://schemas.openxmlformats.org/officeDocument/2006/relationships/image" Target="../media/image17.jpeg"/><Relationship Id="rId10" Type="http://schemas.openxmlformats.org/officeDocument/2006/relationships/slide" Target="slide17.xml"/><Relationship Id="rId4" Type="http://schemas.openxmlformats.org/officeDocument/2006/relationships/slide" Target="slide9.xml"/><Relationship Id="rId9" Type="http://schemas.openxmlformats.org/officeDocument/2006/relationships/image" Target="../media/image14.jpeg"/><Relationship Id="rId14" Type="http://schemas.openxmlformats.org/officeDocument/2006/relationships/slide" Target="slide2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9.xml"/><Relationship Id="rId13" Type="http://schemas.openxmlformats.org/officeDocument/2006/relationships/image" Target="../media/image24.jpeg"/><Relationship Id="rId18" Type="http://schemas.openxmlformats.org/officeDocument/2006/relationships/slide" Target="slide69.xml"/><Relationship Id="rId3" Type="http://schemas.openxmlformats.org/officeDocument/2006/relationships/image" Target="../media/image19.jpeg"/><Relationship Id="rId7" Type="http://schemas.openxmlformats.org/officeDocument/2006/relationships/image" Target="../media/image21.jpeg"/><Relationship Id="rId12" Type="http://schemas.openxmlformats.org/officeDocument/2006/relationships/slide" Target="slide51.xml"/><Relationship Id="rId17" Type="http://schemas.openxmlformats.org/officeDocument/2006/relationships/image" Target="../media/image26.jpeg"/><Relationship Id="rId2" Type="http://schemas.openxmlformats.org/officeDocument/2006/relationships/slide" Target="slide29.xml"/><Relationship Id="rId16" Type="http://schemas.openxmlformats.org/officeDocument/2006/relationships/slide" Target="slide63.xml"/><Relationship Id="rId20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6.xml"/><Relationship Id="rId11" Type="http://schemas.openxmlformats.org/officeDocument/2006/relationships/image" Target="../media/image23.jpeg"/><Relationship Id="rId5" Type="http://schemas.openxmlformats.org/officeDocument/2006/relationships/image" Target="../media/image20.jpeg"/><Relationship Id="rId15" Type="http://schemas.openxmlformats.org/officeDocument/2006/relationships/image" Target="../media/image25.jpeg"/><Relationship Id="rId10" Type="http://schemas.openxmlformats.org/officeDocument/2006/relationships/slide" Target="slide45.xml"/><Relationship Id="rId19" Type="http://schemas.openxmlformats.org/officeDocument/2006/relationships/image" Target="../media/image27.jpeg"/><Relationship Id="rId4" Type="http://schemas.openxmlformats.org/officeDocument/2006/relationships/slide" Target="slide33.xml"/><Relationship Id="rId9" Type="http://schemas.openxmlformats.org/officeDocument/2006/relationships/image" Target="../media/image22.jpeg"/><Relationship Id="rId14" Type="http://schemas.openxmlformats.org/officeDocument/2006/relationships/slide" Target="slide5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7.xml"/><Relationship Id="rId3" Type="http://schemas.openxmlformats.org/officeDocument/2006/relationships/image" Target="../media/image28.jpeg"/><Relationship Id="rId7" Type="http://schemas.openxmlformats.org/officeDocument/2006/relationships/image" Target="../media/image30.jpeg"/><Relationship Id="rId2" Type="http://schemas.openxmlformats.org/officeDocument/2006/relationships/slide" Target="slide7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3.xml"/><Relationship Id="rId5" Type="http://schemas.openxmlformats.org/officeDocument/2006/relationships/image" Target="../media/image29.png"/><Relationship Id="rId10" Type="http://schemas.openxmlformats.org/officeDocument/2006/relationships/slide" Target="slide3.xml"/><Relationship Id="rId4" Type="http://schemas.openxmlformats.org/officeDocument/2006/relationships/slide" Target="slide78.xml"/><Relationship Id="rId9" Type="http://schemas.openxmlformats.org/officeDocument/2006/relationships/image" Target="../media/image31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3" Type="http://schemas.openxmlformats.org/officeDocument/2006/relationships/hyperlink" Target="https://givotniymir.ru/wp-content/uploads/2016/09/norka-zhivotnoe-obraz-zhizni-i-sreda-obitaniya-norki-2.jpg" TargetMode="External"/><Relationship Id="rId18" Type="http://schemas.openxmlformats.org/officeDocument/2006/relationships/hyperlink" Target="http://oleniy.ru/images/our_animals/kosulya-evropeyskaya/Capreolus_capreolus_2_Jojo.jpg" TargetMode="External"/><Relationship Id="rId26" Type="http://schemas.openxmlformats.org/officeDocument/2006/relationships/hyperlink" Target="https://givotniymir.ru/wp-content/uploads/2016/04/rys-zhivotnoe-obraz-zhizni-i-sreda-obitaniya-rysi-5.jpg" TargetMode="External"/><Relationship Id="rId39" Type="http://schemas.openxmlformats.org/officeDocument/2006/relationships/hyperlink" Target="http://cdn.c.photoshelter.com/img-get2/I0000gaN7mlIusbE/fit=1000x750/Hazel-Dormouse-002.jpg" TargetMode="External"/><Relationship Id="rId21" Type="http://schemas.openxmlformats.org/officeDocument/2006/relationships/hyperlink" Target="https://givotniymir.ru/wp-content/uploads/2016/11/severnyj-olen-obraz-zhizni-i-sreda-obitaniya-severnogo-olenya-5.jpg" TargetMode="External"/><Relationship Id="rId34" Type="http://schemas.openxmlformats.org/officeDocument/2006/relationships/hyperlink" Target="https://givotniymir.ru/wp-content/uploads/2015/12/vydra-sreda-obitaniya-i-obraz-zhizni-vydry-9.jpg" TargetMode="External"/><Relationship Id="rId42" Type="http://schemas.openxmlformats.org/officeDocument/2006/relationships/hyperlink" Target="https://scientificrussia.ru/data/shared/top_10/10_faktov_sbornik/gaubitsy/russian_desman_photo_credit_igor_shpilenok.jpg" TargetMode="External"/><Relationship Id="rId47" Type="http://schemas.openxmlformats.org/officeDocument/2006/relationships/hyperlink" Target="http://megaribolov.ru/images/siteimage/vse_o_ribah/rechnie_ribi/sevruga_2.jpg" TargetMode="External"/><Relationship Id="rId50" Type="http://schemas.openxmlformats.org/officeDocument/2006/relationships/hyperlink" Target="https://im3-tub-ru.yandex.net/i?id=272e8c09877227d3ccaeb2f6f52a3fc9-l&amp;n=13" TargetMode="External"/><Relationship Id="rId55" Type="http://schemas.openxmlformats.org/officeDocument/2006/relationships/hyperlink" Target="http://picsmagic.ru/images/4237_art-177.jpg" TargetMode="External"/><Relationship Id="rId63" Type="http://schemas.openxmlformats.org/officeDocument/2006/relationships/hyperlink" Target="https://short-toed-eagle.net/wp-content/img/short-toed-eagle-kestutis-chepenas-2009-01.jpg" TargetMode="External"/><Relationship Id="rId68" Type="http://schemas.openxmlformats.org/officeDocument/2006/relationships/hyperlink" Target="http://dic.academic.ru/pictures/wiki/files/50/250px-OspreyNASA.jpg" TargetMode="External"/><Relationship Id="rId76" Type="http://schemas.openxmlformats.org/officeDocument/2006/relationships/hyperlink" Target="http://www.playcast.ru/uploads/2013/12/31/7012567.png" TargetMode="External"/><Relationship Id="rId7" Type="http://schemas.openxmlformats.org/officeDocument/2006/relationships/hyperlink" Target="https://givotniymir.ru/wp-content/uploads/2016/10/sterlyad-ryba-obraz-zhizni-i-sreda-obitaniya-sterlyadi-1-1.jpg" TargetMode="External"/><Relationship Id="rId71" Type="http://schemas.openxmlformats.org/officeDocument/2006/relationships/hyperlink" Target="https://im2-tub-ru.yandex.net/i?id=e9e1b896eb3621b4ec61d05d8770b1ad-l&amp;n=13" TargetMode="External"/><Relationship Id="rId2" Type="http://schemas.openxmlformats.org/officeDocument/2006/relationships/hyperlink" Target="https://im0-tub-ru.yandex.net/i?id=de7d7f341aa920336035a8a97cb2ae6c-l&amp;n=13" TargetMode="External"/><Relationship Id="rId16" Type="http://schemas.openxmlformats.org/officeDocument/2006/relationships/hyperlink" Target="https://givotniymir.ru/wp-content/uploads/2016/09/norka-zhivotnoe-obraz-zhizni-i-sreda-obitaniya-norki-5.jpg" TargetMode="External"/><Relationship Id="rId29" Type="http://schemas.openxmlformats.org/officeDocument/2006/relationships/hyperlink" Target="https://im2-tub-ru.yandex.net/i?id=acc29d4dac96a1bd5c06cf48be75ea1a-l&amp;n=13" TargetMode="External"/><Relationship Id="rId11" Type="http://schemas.openxmlformats.org/officeDocument/2006/relationships/hyperlink" Target="https://givotniymir.ru/wp-content/uploads/2016/10/sterlyad-ryba-obraz-zhizni-i-sreda-obitaniya-sterlyadi-7.jpg" TargetMode="External"/><Relationship Id="rId24" Type="http://schemas.openxmlformats.org/officeDocument/2006/relationships/hyperlink" Target="http://cdn.coolerpress.com/wp-content/uploads/2015/10/corners.jpg" TargetMode="External"/><Relationship Id="rId32" Type="http://schemas.openxmlformats.org/officeDocument/2006/relationships/hyperlink" Target="http://bytrina11.ru/wp-content/uploads/2012/05/Kuni04ust.jpg" TargetMode="External"/><Relationship Id="rId37" Type="http://schemas.openxmlformats.org/officeDocument/2006/relationships/hyperlink" Target="https://im3-tub-ru.yandex.net/i?id=9182c86656494d32fda06d57c477beb6-l&amp;n=13" TargetMode="External"/><Relationship Id="rId40" Type="http://schemas.openxmlformats.org/officeDocument/2006/relationships/hyperlink" Target="http://school-collection.lyceum62.ru/ecor/storage/a5fafdca-d789-44e6-8234-b4c510efb7d7/dryomys.jpg" TargetMode="External"/><Relationship Id="rId45" Type="http://schemas.openxmlformats.org/officeDocument/2006/relationships/hyperlink" Target="http://www.zooclub.ru/attach/27000/27621.jpg" TargetMode="External"/><Relationship Id="rId53" Type="http://schemas.openxmlformats.org/officeDocument/2006/relationships/hyperlink" Target="http://web-zoopark.ru/media/vyhuh.jpg" TargetMode="External"/><Relationship Id="rId58" Type="http://schemas.openxmlformats.org/officeDocument/2006/relationships/hyperlink" Target="https://im2-tub-ru.yandex.net/i?id=9499abb9b7b76c670b3a8301ea3c8805-l&amp;n=13" TargetMode="External"/><Relationship Id="rId66" Type="http://schemas.openxmlformats.org/officeDocument/2006/relationships/hyperlink" Target="http://bird-ukraine.pp.ua/images/slideshow/Pernis%20apivorus/Pernis%20apivorus1.jpg" TargetMode="External"/><Relationship Id="rId74" Type="http://schemas.openxmlformats.org/officeDocument/2006/relationships/hyperlink" Target="http://gallery.yopriceville.com/var/albums/Free-Clipart-Pictures/Animals-PNG/Otter_PNG_Art_Picture.png?m=1399672800" TargetMode="External"/><Relationship Id="rId5" Type="http://schemas.openxmlformats.org/officeDocument/2006/relationships/hyperlink" Target="https://im0-tub-ru.yandex.net/i?id=2a890ccb6185707357a19d07e8ec368a-l&amp;n=13" TargetMode="External"/><Relationship Id="rId15" Type="http://schemas.openxmlformats.org/officeDocument/2006/relationships/hyperlink" Target="https://givotniymir.ru/wp-content/uploads/2016/09/norka-zhivotnoe-obraz-zhizni-i-sreda-obitaniya-norki-4.jpg" TargetMode="External"/><Relationship Id="rId23" Type="http://schemas.openxmlformats.org/officeDocument/2006/relationships/hyperlink" Target="https://givotniymir.ru/wp-content/uploads/2016/11/severnyj-olen-obraz-zhizni-i-sreda-obitaniya-severnogo-olenya-9.jpg" TargetMode="External"/><Relationship Id="rId28" Type="http://schemas.openxmlformats.org/officeDocument/2006/relationships/hyperlink" Target="https://givotniymir.ru/wp-content/uploads/2016/04/rys-zhivotnoe-obraz-zhizni-i-sreda-obitaniya-rysi-6.jpg" TargetMode="External"/><Relationship Id="rId36" Type="http://schemas.openxmlformats.org/officeDocument/2006/relationships/hyperlink" Target="https://im0-tub-ru.yandex.net/i?id=a38ae54ca3b230103fec68fb1a96859b-l&amp;n=13" TargetMode="External"/><Relationship Id="rId49" Type="http://schemas.openxmlformats.org/officeDocument/2006/relationships/hyperlink" Target="http://naribalky.ru/uploads/narybalkuru/narybalkuru-9.jpg" TargetMode="External"/><Relationship Id="rId57" Type="http://schemas.openxmlformats.org/officeDocument/2006/relationships/hyperlink" Target="http://novved.ru/images/NEWS/28.12.16/berkut_sposib.jpg" TargetMode="External"/><Relationship Id="rId61" Type="http://schemas.openxmlformats.org/officeDocument/2006/relationships/hyperlink" Target="http://www.deryabino.ru/ptaha/podorlik-bolshoy/podorlik-bolshoy_20151007-09.jpg" TargetMode="External"/><Relationship Id="rId10" Type="http://schemas.openxmlformats.org/officeDocument/2006/relationships/hyperlink" Target="https://givotniymir.ru/wp-content/uploads/2016/10/sterlyad-ryba-obraz-zhizni-i-sreda-obitaniya-sterlyadi-6.jpg" TargetMode="External"/><Relationship Id="rId19" Type="http://schemas.openxmlformats.org/officeDocument/2006/relationships/hyperlink" Target="https://givotniymir.ru/wp-content/uploads/2016/11/severnyj-olen-obraz-zhizni-i-sreda-obitaniya-severnogo-olenya-2.jpg" TargetMode="External"/><Relationship Id="rId31" Type="http://schemas.openxmlformats.org/officeDocument/2006/relationships/hyperlink" Target="https://givotniymir.ru/wp-content/uploads/2015/12/vydra-sreda-obitaniya-i-obraz-zhizni-vydry-4.jpg" TargetMode="External"/><Relationship Id="rId44" Type="http://schemas.openxmlformats.org/officeDocument/2006/relationships/hyperlink" Target="http://bionika-agro.ru/images/stories/osetrovie/sevr.jpg" TargetMode="External"/><Relationship Id="rId52" Type="http://schemas.openxmlformats.org/officeDocument/2006/relationships/hyperlink" Target="http://animalsfoto.com/photo/eb/ebb0d533799615c80503c58c035b43fd.jpg" TargetMode="External"/><Relationship Id="rId60" Type="http://schemas.openxmlformats.org/officeDocument/2006/relationships/hyperlink" Target="http://classpic.ru/wp-content/uploads/Lebed-klikun.jpg" TargetMode="External"/><Relationship Id="rId65" Type="http://schemas.openxmlformats.org/officeDocument/2006/relationships/hyperlink" Target="http://i1.treknature.com/photos/8996/on8y8897cpb.jpg" TargetMode="External"/><Relationship Id="rId73" Type="http://schemas.openxmlformats.org/officeDocument/2006/relationships/hyperlink" Target="https://avatanplus.com/files/resources/original/57e12445d28851574775b0e6.png" TargetMode="External"/><Relationship Id="rId4" Type="http://schemas.openxmlformats.org/officeDocument/2006/relationships/hyperlink" Target="http://aquarium-fish-home.ru/wp-content/uploads/2016/08/russian-sturgeon-photo.jpg" TargetMode="External"/><Relationship Id="rId9" Type="http://schemas.openxmlformats.org/officeDocument/2006/relationships/hyperlink" Target="https://givotniymir.ru/wp-content/uploads/2016/10/sterlyad-ryba-obraz-zhizni-i-sreda-obitaniya-sterlyadi-5.jpg" TargetMode="External"/><Relationship Id="rId14" Type="http://schemas.openxmlformats.org/officeDocument/2006/relationships/hyperlink" Target="https://givotniymir.ru/wp-content/uploads/2016/09/norka-zhivotnoe-obraz-zhizni-i-sreda-obitaniya-norki-3.jpg" TargetMode="External"/><Relationship Id="rId22" Type="http://schemas.openxmlformats.org/officeDocument/2006/relationships/hyperlink" Target="https://givotniymir.ru/wp-content/uploads/2016/11/severnyj-olen-obraz-zhizni-i-sreda-obitaniya-severnogo-olenya-7.jpg" TargetMode="External"/><Relationship Id="rId27" Type="http://schemas.openxmlformats.org/officeDocument/2006/relationships/hyperlink" Target="https://givotniymir.ru/wp-content/uploads/2016/04/rys-zhivotnoe-obraz-zhizni-i-sreda-obitaniya-rysi-7.jpg" TargetMode="External"/><Relationship Id="rId30" Type="http://schemas.openxmlformats.org/officeDocument/2006/relationships/hyperlink" Target="https://givotniymir.ru/wp-content/uploads/2015/12/vydra-sreda-obitaniya-i-obraz-zhizni-vydry-8.jpg" TargetMode="External"/><Relationship Id="rId35" Type="http://schemas.openxmlformats.org/officeDocument/2006/relationships/hyperlink" Target="https://givotniymir.ru/wp-content/uploads/2015/12/vydra-sreda-obitaniya-i-obraz-zhizni-vydry-1.jpg" TargetMode="External"/><Relationship Id="rId43" Type="http://schemas.openxmlformats.org/officeDocument/2006/relationships/hyperlink" Target="http://sapsankurgan.ru/fauna/foto/1405053050_6.jpg" TargetMode="External"/><Relationship Id="rId48" Type="http://schemas.openxmlformats.org/officeDocument/2006/relationships/hyperlink" Target="https://im1-tub-ru.yandex.net/i?id=a82ee10f846a722ecd0eb5d1231c7f63-l&amp;n=13" TargetMode="External"/><Relationship Id="rId56" Type="http://schemas.openxmlformats.org/officeDocument/2006/relationships/hyperlink" Target="http://img-f.photosight.ru/f20/4496117_large.jpg" TargetMode="External"/><Relationship Id="rId64" Type="http://schemas.openxmlformats.org/officeDocument/2006/relationships/hyperlink" Target="http://storage.onbird.ru/bird/photo/zmeeyad/zmeeyad%20foto%206%20(onbird.ru).jpg" TargetMode="External"/><Relationship Id="rId69" Type="http://schemas.openxmlformats.org/officeDocument/2006/relationships/hyperlink" Target="https://raptorpersecutionscotland.files.wordpress.com/2010/09/osprey.jpg" TargetMode="External"/><Relationship Id="rId77" Type="http://schemas.openxmlformats.org/officeDocument/2006/relationships/slide" Target="slide1.xml"/><Relationship Id="rId8" Type="http://schemas.openxmlformats.org/officeDocument/2006/relationships/hyperlink" Target="https://givotniymir.ru/wp-content/uploads/2016/10/sterlyad-ryba-obraz-zhizni-i-sreda-obitaniya-sterlyadi-3-1.jpg" TargetMode="External"/><Relationship Id="rId51" Type="http://schemas.openxmlformats.org/officeDocument/2006/relationships/hyperlink" Target="http://kidsclever.ru/content/stihi-pro-zhivotnyh-iz-krasnoy-knigi" TargetMode="External"/><Relationship Id="rId72" Type="http://schemas.openxmlformats.org/officeDocument/2006/relationships/hyperlink" Target="http://foneyes.ru/img/picture/Apr/18/e4ec5b6ce48b9205dd2f8299a8c8d6a1/5.jpg" TargetMode="External"/><Relationship Id="rId3" Type="http://schemas.openxmlformats.org/officeDocument/2006/relationships/hyperlink" Target="http://topref.ru/main/images/9880/51348617.png" TargetMode="External"/><Relationship Id="rId12" Type="http://schemas.openxmlformats.org/officeDocument/2006/relationships/hyperlink" Target="https://givotniymir.ru/wp-content/uploads/2016/09/norka-zhivotnoe-obraz-zhizni-i-sreda-obitaniya-norki-1.jpg" TargetMode="External"/><Relationship Id="rId17" Type="http://schemas.openxmlformats.org/officeDocument/2006/relationships/hyperlink" Target="https://givotniymir.ru/wp-content/uploads/2016/09/norka-zhivotnoe-obraz-zhizni-i-sreda-obitaniya-norki-6.jpg" TargetMode="External"/><Relationship Id="rId25" Type="http://schemas.openxmlformats.org/officeDocument/2006/relationships/hyperlink" Target="https://filed4-18.my.mail.ru/pic?url=http://img-fotki.yandex.ru/get/5647/14124454.33f/0_be8a7_585775e4_orig.jpg&amp;mw=&amp;mh=&amp;sig=cbf6db0f14168921ee945cf97c2dc543" TargetMode="External"/><Relationship Id="rId33" Type="http://schemas.openxmlformats.org/officeDocument/2006/relationships/hyperlink" Target="https://im0-tub-ru.yandex.net/i?id=4d576305f5a9d1f42a030b3d46af3ace-l&amp;n=13" TargetMode="External"/><Relationship Id="rId38" Type="http://schemas.openxmlformats.org/officeDocument/2006/relationships/hyperlink" Target="https://im0-tub-ru.yandex.net/i?id=9cc70a55743979c02f0bf94f90175a6d-l&amp;n=13" TargetMode="External"/><Relationship Id="rId46" Type="http://schemas.openxmlformats.org/officeDocument/2006/relationships/hyperlink" Target="http://givotnie.com/wp-content/uploads/2011/12/sevruga_1.jpg" TargetMode="External"/><Relationship Id="rId59" Type="http://schemas.openxmlformats.org/officeDocument/2006/relationships/hyperlink" Target="https://im2-tub-ru.yandex.net/i?id=6e6a0a83f87c6708c8b8b221ad4e86ca-l&amp;n=13" TargetMode="External"/><Relationship Id="rId67" Type="http://schemas.openxmlformats.org/officeDocument/2006/relationships/hyperlink" Target="http://&#1079;&#1086;&#1086;&#1075;&#1077;&#1086;&#1075;&#1088;&#1072;&#1092;&#1080;&#1103;.&#1088;&#1092;/images/public/20101123/osoed_big.jpg" TargetMode="External"/><Relationship Id="rId20" Type="http://schemas.openxmlformats.org/officeDocument/2006/relationships/hyperlink" Target="https://givotniymir.ru/wp-content/uploads/2016/11/severnyj-olen-obraz-zhizni-i-sreda-obitaniya-severnogo-olenya-4.jpg" TargetMode="External"/><Relationship Id="rId41" Type="http://schemas.openxmlformats.org/officeDocument/2006/relationships/hyperlink" Target="https://im0-tub-ru.yandex.net/i?id=8ba66361319094d5aff4950c6c48ecc4-l&amp;n=13" TargetMode="External"/><Relationship Id="rId54" Type="http://schemas.openxmlformats.org/officeDocument/2006/relationships/hyperlink" Target="http://animalreader.ru/wp-content/uploads/2015/06/ischezli-sapsany-animalreader.ru_.jpg" TargetMode="External"/><Relationship Id="rId62" Type="http://schemas.openxmlformats.org/officeDocument/2006/relationships/hyperlink" Target="http://bird-prey.narod.ru/Podorlik.jpg" TargetMode="External"/><Relationship Id="rId70" Type="http://schemas.openxmlformats.org/officeDocument/2006/relationships/hyperlink" Target="https://s3-eu-west-1.amazonaws.com/files.surfory.com/uploads/2016/2/25/56c440c0bd047080088b456c/1280x/56cf2be9bd047015518b4569.jpg" TargetMode="External"/><Relationship Id="rId75" Type="http://schemas.openxmlformats.org/officeDocument/2006/relationships/hyperlink" Target="http://www.coollady.ru/pic/0003/053/0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reative.su/sites/creative.su/data/XmUserFiles/userfiles/user5065/135__russkijj_osjotr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571612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Красная книга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Нижегородской области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Управляющая кнопка: в конец 2">
            <a:hlinkClick r:id="rId2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lastslide" highlightClick="1"/>
          </p:cNvPr>
          <p:cNvSpPr/>
          <p:nvPr/>
        </p:nvSpPr>
        <p:spPr>
          <a:xfrm>
            <a:off x="500034" y="428604"/>
            <a:ext cx="500066" cy="500066"/>
          </a:xfrm>
          <a:prstGeom prst="actionButtonInformation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500570"/>
            <a:ext cx="6400800" cy="1928826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>
                <a:solidFill>
                  <a:srgbClr val="760016"/>
                </a:solidFill>
              </a:rPr>
              <a:t>Автор:</a:t>
            </a:r>
          </a:p>
          <a:p>
            <a:r>
              <a:rPr lang="ru-RU" b="1" dirty="0" smtClean="0">
                <a:solidFill>
                  <a:srgbClr val="760016"/>
                </a:solidFill>
              </a:rPr>
              <a:t>Учитель биологии</a:t>
            </a:r>
          </a:p>
          <a:p>
            <a:r>
              <a:rPr lang="ru-RU" b="1" dirty="0" smtClean="0">
                <a:solidFill>
                  <a:srgbClr val="760016"/>
                </a:solidFill>
              </a:rPr>
              <a:t>Скворцова Татьяна Александровна</a:t>
            </a:r>
          </a:p>
          <a:p>
            <a:r>
              <a:rPr lang="ru-RU" b="1" dirty="0" smtClean="0">
                <a:solidFill>
                  <a:srgbClr val="760016"/>
                </a:solidFill>
              </a:rPr>
              <a:t>Государственное казенное общеобразовательное учреждение «</a:t>
            </a:r>
            <a:r>
              <a:rPr lang="ru-RU" b="1" dirty="0" err="1" smtClean="0">
                <a:solidFill>
                  <a:srgbClr val="760016"/>
                </a:solidFill>
              </a:rPr>
              <a:t>Краснобаковская</a:t>
            </a:r>
            <a:r>
              <a:rPr lang="ru-RU" b="1" dirty="0" smtClean="0">
                <a:solidFill>
                  <a:srgbClr val="760016"/>
                </a:solidFill>
              </a:rPr>
              <a:t> специальная (коррекционная) школа-интернат»</a:t>
            </a:r>
          </a:p>
          <a:p>
            <a:r>
              <a:rPr lang="ru-RU" b="1" dirty="0" smtClean="0">
                <a:solidFill>
                  <a:srgbClr val="760016"/>
                </a:solidFill>
              </a:rPr>
              <a:t>Нижегородская </a:t>
            </a:r>
            <a:r>
              <a:rPr lang="ru-RU" b="1" dirty="0" err="1" smtClean="0">
                <a:solidFill>
                  <a:srgbClr val="760016"/>
                </a:solidFill>
              </a:rPr>
              <a:t>обл</a:t>
            </a:r>
            <a:r>
              <a:rPr lang="ru-RU" b="1" dirty="0" smtClean="0">
                <a:solidFill>
                  <a:srgbClr val="760016"/>
                </a:solidFill>
              </a:rPr>
              <a:t>, р.п. Красные Баки</a:t>
            </a:r>
            <a:endParaRPr lang="ru-RU" b="1" dirty="0">
              <a:solidFill>
                <a:srgbClr val="760016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500042"/>
            <a:ext cx="67449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760016"/>
                </a:solidFill>
                <a:latin typeface="Times New Roman" pitchFamily="18" charset="0"/>
                <a:cs typeface="Times New Roman" pitchFamily="18" charset="0"/>
              </a:rPr>
              <a:t>Фестиваль «Интерактивный калейдоскоп» </a:t>
            </a:r>
            <a:endParaRPr lang="ru-RU" b="1" dirty="0" smtClean="0">
              <a:solidFill>
                <a:srgbClr val="76001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760016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>
                <a:solidFill>
                  <a:srgbClr val="760016"/>
                </a:solidFill>
                <a:latin typeface="Times New Roman" pitchFamily="18" charset="0"/>
                <a:cs typeface="Times New Roman" pitchFamily="18" charset="0"/>
              </a:rPr>
              <a:t>портале "</a:t>
            </a:r>
            <a:r>
              <a:rPr lang="ru-RU" b="1" dirty="0" err="1">
                <a:solidFill>
                  <a:srgbClr val="760016"/>
                </a:solidFill>
                <a:latin typeface="Times New Roman" pitchFamily="18" charset="0"/>
                <a:cs typeface="Times New Roman" pitchFamily="18" charset="0"/>
              </a:rPr>
              <a:t>Методсовет</a:t>
            </a:r>
            <a:r>
              <a:rPr lang="ru-RU" b="1" dirty="0">
                <a:solidFill>
                  <a:srgbClr val="760016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endParaRPr lang="ru-RU" dirty="0">
              <a:solidFill>
                <a:srgbClr val="76001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4214818"/>
            <a:ext cx="8229600" cy="228601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n-US" sz="2400" dirty="0" smtClean="0">
                <a:solidFill>
                  <a:srgbClr val="760016"/>
                </a:solidFill>
                <a:latin typeface="+mj-lt"/>
              </a:rPr>
              <a:t>	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Осоеды искусно находят такие гнезда, терпеливо выслеживая ос. Найденное гнездо раздирают или выкапывают. От осиных жал птицу защищает жесткое оперение. Осоед хватает их клювом, раздавливает им брюшко и бросает на месте ограбленного гнезда. </a:t>
            </a:r>
          </a:p>
          <a:p>
            <a:pPr algn="just"/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83970" name="Picture 2" descr="http://www.tepid.ru/images/honey-buzzard-6.jpg"/>
          <p:cNvPicPr>
            <a:picLocks noChangeAspect="1" noChangeArrowheads="1"/>
          </p:cNvPicPr>
          <p:nvPr/>
        </p:nvPicPr>
        <p:blipFill>
          <a:blip r:embed="rId2"/>
          <a:srcRect b="15563"/>
          <a:stretch>
            <a:fillRect/>
          </a:stretch>
        </p:blipFill>
        <p:spPr bwMode="auto">
          <a:xfrm>
            <a:off x="2000232" y="500042"/>
            <a:ext cx="4762500" cy="3643314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4" name="Управляющая кнопка: в конец 3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100530"/>
            <a:ext cx="8229600" cy="254318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sz="2400" dirty="0" smtClean="0">
                <a:solidFill>
                  <a:srgbClr val="760016"/>
                </a:solidFill>
                <a:latin typeface="+mj-lt"/>
              </a:rPr>
              <a:t>	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Реже добычей становятся гнезда шмелей или диких (не медоносных) пчел. При недостатке ос ловят лягушек, ящериц, мелких птиц, грызунов, крупных насекомых - жуков, кузнечиков и др.</a:t>
            </a:r>
            <a:r>
              <a:rPr lang="en-US" sz="2400" dirty="0" smtClean="0">
                <a:solidFill>
                  <a:srgbClr val="760016"/>
                </a:solidFill>
                <a:latin typeface="+mj-lt"/>
              </a:rPr>
              <a:t> 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Улетают на зимовку в августе-сентябре, некоторые задерживаются до октября. Зимуют в Африке. Размножаться начинают в возрасте 2-3 лет.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84994" name="Picture 2" descr="http://bird-ukraine.pp.ua/images/slideshow/Pernis%20apivorus/Pernis%20apivoru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428604"/>
            <a:ext cx="5734050" cy="3571900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4" name="Управляющая кнопка: в конец 3">
            <a:hlinkClick r:id="rId3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757478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</a:rPr>
              <a:t>Змееяд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6386" name="Picture 2" descr="http://m8.i.pbase.com/o2/24/687524/1/98135558.X0HIujTT.ON8Y8899ccp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571612"/>
            <a:ext cx="3500462" cy="3428984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4000496" y="1214422"/>
            <a:ext cx="464347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Змееяд</a:t>
            </a:r>
            <a:r>
              <a:rPr lang="ru-RU" sz="2400" b="1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относится к семейству ястребиных и является довольно крупным хищником, длиной до 70 см, размахом крыльев 170–190 см, весом приблизительно 2 кг. «Пожиратель змей» – вот его главная примечательность. селится в лесистых местностях в северных областях, на юге в сухих местностях с небольшим количеством деревьев, иногда строит гнезда на склонах скал. </a:t>
            </a:r>
          </a:p>
          <a:p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 </a:t>
            </a:r>
          </a:p>
        </p:txBody>
      </p:sp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660927"/>
            <a:ext cx="8229600" cy="191134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sz="2400" dirty="0" smtClean="0">
                <a:solidFill>
                  <a:srgbClr val="760016"/>
                </a:solidFill>
                <a:latin typeface="+mj-lt"/>
              </a:rPr>
              <a:t>	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Предпочитает дуб, липу, ольху или сосновые массивы. Свои гнезда птица строит на значительной высоте от поверхности земли, на большом расстоянии от ствола, что благоприятствует свободному подлету.</a:t>
            </a:r>
          </a:p>
          <a:p>
            <a:pPr algn="just"/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87042" name="Picture 2" descr="http://storage.onbird.ru/bird/photo/zmeeyad/zmeeyad%20foto%206%20%28onbird.ru%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714356"/>
            <a:ext cx="6467475" cy="3643314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4" name="Управляющая кнопка: в конец 3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4347528"/>
            <a:ext cx="78581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Змееяд – боязливая птица, которая ведет себя очень скрытно. Увидев человека, как можно быстрее улетает от гнезда. Даже подросшие птенцы не стараются себя защитить, при приближении врага, они просто затаиваются. </a:t>
            </a:r>
          </a:p>
        </p:txBody>
      </p:sp>
      <p:sp>
        <p:nvSpPr>
          <p:cNvPr id="86018" name="AutoShape 2" descr="https://short-toed-eagle.net/wp-content/img/short-toed-eagle-kestutis-chepenas-2009-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6019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38" y="500042"/>
            <a:ext cx="6306491" cy="3781431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428604"/>
            <a:ext cx="6715172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</a:rPr>
              <a:t>Большой подорлик</a:t>
            </a:r>
            <a:endParaRPr lang="ru-RU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17410" name="Picture 2" descr="1811), &amp;Bcy;&amp;ocy;&amp;lcy;&amp;softcy;&amp;shcy;&amp;ocy;&amp;jcy; &amp;pcy;&amp;ocy;&amp;dcy;&amp;ocy;&amp;rcy;&amp;lcy;&amp;icy;&amp;kcy; (Aquila clanga.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1643050"/>
            <a:ext cx="3643338" cy="4508632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357686" y="1785926"/>
            <a:ext cx="421484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Самый небольшой из настоящих орлов. Довольно длинноноги, хорошо ходят и даже бегают. Прилетает большой подорлик под конец снеготаяния. Наиболее предпочитаемые местообитания - пойменные и заболоченные леса, окрестности больших озер. </a:t>
            </a:r>
          </a:p>
          <a:p>
            <a:endParaRPr lang="ru-RU" sz="2400" dirty="0">
              <a:solidFill>
                <a:srgbClr val="760016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143380"/>
            <a:ext cx="8229600" cy="233997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Питаются большие подорлики большей частью мелкими грызунами, причем в разных зонах больше всего добывают водяных полевок, которые обитают в сырых местах. Кроме того, ловят лягушек, птиц размером до утки, ящериц, змей. Иногда умудряются хватать рыбу на мелководье. Охотно едят падаль.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88066" name="Picture 2" descr="http://www.deryabino.ru/ptaha/podorlik-bolshoy/podorlik-bolshoy_20151007-0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28794" y="428604"/>
            <a:ext cx="4714908" cy="3674530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4" name="Управляющая кнопка: в конец 3">
            <a:hlinkClick r:id="rId3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400948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</a:rPr>
              <a:t>Лебедь-кликун</a:t>
            </a:r>
            <a:endParaRPr lang="ru-RU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8434" name="AutoShape 2" descr="https://im0-tub-ru.yandex.net/i?id=54a42fdb81aa8738ef73cfbb4c2495f5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5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5918" y="928670"/>
            <a:ext cx="5000660" cy="3335401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428596" y="4214818"/>
            <a:ext cx="82153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Название </a:t>
            </a:r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лебеди-кликуны </a:t>
            </a:r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получили благодаря громким звукам, которые они издают в полете. Лебеди образуют моногамные пары на всю жизнь. Самец с самкой остаются вместе даже по окончании периода гнездования. Пара вместе проводит зиму и вместе летит на север. При этом первую зиму родителей не покидает молодое поколение. </a:t>
            </a:r>
            <a:endParaRPr lang="ru-RU" sz="2400" dirty="0">
              <a:solidFill>
                <a:srgbClr val="760016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8" name="Управляющая кнопка: в конец 7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518051"/>
            <a:ext cx="8229600" cy="233997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Питаются птицы, в основном, растительной пищей, но также они могут питаться и животной пищей. Основу рациона составляют разнообразные водные растения. Для того, чтобы достать растение со дна, лебедь ныряет, как утка.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90114" name="Picture 2" descr="http://classpic.ru/wp-content/uploads/Lebed-kliku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4414" y="714356"/>
            <a:ext cx="6643734" cy="3750543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52" y="4500570"/>
            <a:ext cx="8372476" cy="228601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Большую часть жизни они проводят на воде. Для взлета кликунам приходится разбегаться. Эти птицы в случае опасности могут быстро плавать. Хищники не так часто нападают на лебедей-кликунов, поскольку эти пернатые довольно крупные и обладают большой физической силой.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sp>
        <p:nvSpPr>
          <p:cNvPr id="89090" name="AutoShape 2" descr="https://im2-tub-ru.yandex.net/i?id=6e6a0a83f87c6708c8b8b221ad4e86ca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9091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71604" y="428604"/>
            <a:ext cx="5954481" cy="3967173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https://s3-eu-west-1.amazonaws.com/files.surfory.com/uploads/2016/2/25/56c440c0bd047080088b456c/1280x/56cf2be9bd047015518b456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785794"/>
            <a:ext cx="7769260" cy="52385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077" name="AutoShape 5" descr="https://im2-tub-ru.yandex.net/i?id=e9e1b896eb3621b4ec61d05d8770b1ad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8" name="Picture 6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3429000"/>
            <a:ext cx="857256" cy="139272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 rot="611501">
            <a:off x="2613128" y="1843951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Столько редких животных и птиц, 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Чтобы выжил простор многоликий 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Ради света грядущих зарниц. 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Чтоб пустыни нагрянуть не смели 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Чтобы души не стали пусты, 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Охраняются звери, 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Охраняются змеи, 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Охраняются даже цветы. 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“Красная книга” – Красная! 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Значит, природа в опасности! </a:t>
            </a:r>
          </a:p>
        </p:txBody>
      </p:sp>
      <p:pic>
        <p:nvPicPr>
          <p:cNvPr id="3080" name="Picture 8" descr="http://clipartmania.ru/uploads/gallery/main/446/eagle-1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28604"/>
            <a:ext cx="2357454" cy="2741226"/>
          </a:xfrm>
          <a:prstGeom prst="rect">
            <a:avLst/>
          </a:prstGeom>
          <a:noFill/>
        </p:spPr>
      </p:pic>
      <p:pic>
        <p:nvPicPr>
          <p:cNvPr id="3082" name="Picture 10" descr="http://mediamagazine.ru/uploads/14/12/15/o_29857_-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619515" flipV="1">
            <a:off x="599864" y="5202829"/>
            <a:ext cx="3170308" cy="1567133"/>
          </a:xfrm>
          <a:prstGeom prst="rect">
            <a:avLst/>
          </a:prstGeom>
          <a:noFill/>
        </p:spPr>
      </p:pic>
      <p:pic>
        <p:nvPicPr>
          <p:cNvPr id="3084" name="Picture 12" descr="http://foneyes.ru/img/picture/Apr/18/e4ec5b6ce48b9205dd2f8299a8c8d6a1/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830178">
            <a:off x="-67477" y="3776082"/>
            <a:ext cx="3588341" cy="2039947"/>
          </a:xfrm>
          <a:prstGeom prst="rect">
            <a:avLst/>
          </a:prstGeom>
          <a:noFill/>
        </p:spPr>
      </p:pic>
      <p:sp>
        <p:nvSpPr>
          <p:cNvPr id="3086" name="AutoShape 14" descr="https://avatanplus.com/files/resources/original/57e12445d28851574775b0e6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7" name="Picture 15" descr="C:\Documents and Settings\Admin\Рабочий стол\i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29190" y="4369246"/>
            <a:ext cx="3643338" cy="2341130"/>
          </a:xfrm>
          <a:prstGeom prst="rect">
            <a:avLst/>
          </a:prstGeom>
          <a:noFill/>
        </p:spPr>
      </p:pic>
      <p:pic>
        <p:nvPicPr>
          <p:cNvPr id="3089" name="Picture 17" descr="http://gallery.yopriceville.com/var/albums/Free-Clipart-Pictures/Animals-PNG/Otter_PNG_Art_Picture.png?m=139967280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246190">
            <a:off x="5973852" y="457684"/>
            <a:ext cx="2928958" cy="1897057"/>
          </a:xfrm>
          <a:prstGeom prst="rect">
            <a:avLst/>
          </a:prstGeom>
          <a:noFill/>
        </p:spPr>
      </p:pic>
      <p:pic>
        <p:nvPicPr>
          <p:cNvPr id="3091" name="Picture 19" descr="http://www.coollady.ru/pic/0003/053/07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76108">
            <a:off x="6929454" y="2702147"/>
            <a:ext cx="2000264" cy="1941299"/>
          </a:xfrm>
          <a:prstGeom prst="rect">
            <a:avLst/>
          </a:prstGeom>
          <a:noFill/>
        </p:spPr>
      </p:pic>
      <p:pic>
        <p:nvPicPr>
          <p:cNvPr id="3093" name="Picture 21" descr="http://www.playcast.ru/uploads/2013/12/31/7012567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3714744" y="128802"/>
            <a:ext cx="2071702" cy="1800000"/>
          </a:xfrm>
          <a:prstGeom prst="rect">
            <a:avLst/>
          </a:prstGeom>
          <a:noFill/>
        </p:spPr>
      </p:pic>
      <p:sp>
        <p:nvSpPr>
          <p:cNvPr id="15" name="Управляющая кнопка: в конец 14">
            <a:hlinkClick r:id="rId11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285752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</a:rPr>
              <a:t>Беркут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Picture 3" descr="C:\Documents and Settings\Admin\Рабочий стол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3428992" y="428604"/>
            <a:ext cx="4714908" cy="3143272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19458" name="AutoShape 2" descr="https://im2-tub-ru.yandex.net/i?id=9499abb9b7b76c670b3a8301ea3c8805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3525284"/>
            <a:ext cx="81439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Из всех птиц семейства ястребиных беркут – самая сильная и крупная птица. Птица настолько большая, что длина тела может достигать 1 м, а размах крыльев – до 2 м. Самцы мельче, чем самки, их вес может доходить до 5 кг, а у самок до 7 кг. Клюв, как и у всех орлов, высокий, сплюснут с боков и загнут вниз, как крючок. Беркуты могут издавать разнообразные звуки. В брачный период токуют, при парении негромко посвистывают. </a:t>
            </a:r>
            <a:endParaRPr lang="ru-RU" sz="2400" dirty="0">
              <a:solidFill>
                <a:srgbClr val="760016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429132"/>
            <a:ext cx="8229600" cy="1911345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И как от всех орлов, от них можно услышать характерный клекот, похожий немного на лай собаки. У беркутов отличное зрение, однако ночью они не видят. Зрение их настолько острое, что в сплошном пятне одного цвета беркут различает множество точек разного цвета.</a:t>
            </a:r>
          </a:p>
          <a:p>
            <a:pPr algn="just"/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92162" name="Picture 2" descr="http://novved.ru/images/NEWS/28.12.16/berkut_sposi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2976" y="714356"/>
            <a:ext cx="6715125" cy="3662357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089423"/>
            <a:ext cx="8229600" cy="248284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Природа наделила их этой способностью для того, чтобы видеть добычу с огромной высоты. Например, бегущего зайца он может различить, находясь в воздухе от земли за два километра. Строение глаза беркута таково, что он может сосредоточиться на добыче, которая быстро передвигается, и не потерять ее из виду.</a:t>
            </a:r>
          </a:p>
          <a:p>
            <a:pPr algn="just"/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91138" name="Picture 2" descr="http://www.izlevideo.net/video/fbookimage2/img-huntinggoldeneaglevsfox-67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728" y="455268"/>
            <a:ext cx="6429420" cy="3614663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4" name="Управляющая кнопка: в конец 3">
            <a:hlinkClick r:id="rId3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8704" y="274638"/>
            <a:ext cx="7043758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</a:rPr>
              <a:t>Орлан белохвост</a:t>
            </a:r>
            <a:endParaRPr lang="ru-RU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4561842"/>
            <a:ext cx="80724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У </a:t>
            </a:r>
            <a:r>
              <a:rPr lang="ru-RU" sz="2400" dirty="0" err="1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орлана-белохвоста</a:t>
            </a:r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 не имеется постоянных противников среди других хищных птиц. Но к уменьшению численности приводит плохая экология. Помимо этого этих хищников уничтожали местные жители, ошибочно предполагая, что </a:t>
            </a:r>
            <a:r>
              <a:rPr lang="ru-RU" sz="2400" dirty="0" err="1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орланы-белохвосты</a:t>
            </a:r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 опасны для домашнего скота. </a:t>
            </a:r>
            <a:endParaRPr lang="ru-RU" sz="2400" dirty="0">
              <a:solidFill>
                <a:srgbClr val="760016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63490" name="Picture 2" descr="http://img-f.photosight.ru/f20/4496117_larg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5918" y="1357298"/>
            <a:ext cx="5357818" cy="3135883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7" name="Управляющая кнопка: в конец 6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143380"/>
            <a:ext cx="8229600" cy="264320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Питаются эти пернатые хищники рыбой, млекопитающими и другими птицами. Порой орланы отнимают пищу у других хищных пернатых. </a:t>
            </a:r>
            <a:r>
              <a:rPr lang="ru-RU" sz="2400" dirty="0" err="1" smtClean="0">
                <a:solidFill>
                  <a:srgbClr val="760016"/>
                </a:solidFill>
                <a:latin typeface="+mj-lt"/>
              </a:rPr>
              <a:t>Орланы-белохвосты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охотятся на любую рыбу, плавающую у поверхности воды. Также хищники нападают на водно-болотных птиц. 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sp>
        <p:nvSpPr>
          <p:cNvPr id="93186" name="AutoShape 2" descr="https://im3-tub-ru.yandex.net/i?id=e79d84197bf96e73d0a0275c2511ed53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3188" name="AutoShape 4" descr="https://im2-tub-ru.yandex.net/i?id=2bf83b92c626ebd857f7ef9cfe6ce078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3189" name="Picture 5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14480" y="500042"/>
            <a:ext cx="5715000" cy="3571900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rId3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285728"/>
            <a:ext cx="2757478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</a:rPr>
              <a:t>Сапсан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4714884"/>
            <a:ext cx="80010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Живут сапсаны поодиночке, в гнездовой период держатся парами. Свои участки пары птиц охраняют очень ревностно, они изгоняют оттуда не только своих сородичей, но и другие крупные виды птиц (орлов, </a:t>
            </a:r>
            <a:r>
              <a:rPr lang="ru-RU" sz="2400" dirty="0" err="1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вóронов</a:t>
            </a:r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). </a:t>
            </a:r>
            <a:endParaRPr lang="ru-RU" sz="2400" dirty="0">
              <a:solidFill>
                <a:srgbClr val="760016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62466" name="Picture 2" descr="http://topnauka.ru/wp-content/uploads/2014/09/wpid-sapsan-hischnaya-ptica-iz-semeystva-sokolinyh-rasprostranennaya-na-vseh-kontinentah-krome-antarktidy_i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728" y="1428736"/>
            <a:ext cx="6000792" cy="3281683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2286000" y="26903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Управляющая кнопка: в конец 6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017985"/>
            <a:ext cx="8229600" cy="262572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Участки сапсанов обширны, каждое гнездовье удалено от соседнего на расстояние 3-10 км. Интересно, что поблизости от своего гнезда сапсаны никогда не охотятся, сколь много ни было бы здесь добычи, поэтому гуси, лебеди, казарки стремятся обустроиться поближе к гнездам сапсана. </a:t>
            </a:r>
          </a:p>
          <a:p>
            <a:pPr algn="just"/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95234" name="Picture 2" descr="http://cod34.ru/wp-content/uploads/2016/02/v-volgogradskoj-oblasti-poyavilsya-krasnoknizhnyj-sokol-sapsa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728" y="467083"/>
            <a:ext cx="6286544" cy="3533421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357694"/>
            <a:ext cx="8229600" cy="207170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В этом случае они и их потомство гарантировано защищены не только от нападения соколов, но и от атак других хищных птиц, которых сапсаны прогоняют. Излюбленная добыча сапсанов — птицы средней величины: голуби, чайки, кулики. </a:t>
            </a:r>
          </a:p>
          <a:p>
            <a:pPr algn="just"/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94210" name="Picture 2" descr="http://picsmagic.ru/images/4237_art-17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43042" y="525045"/>
            <a:ext cx="5786478" cy="3761211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446613"/>
            <a:ext cx="8229600" cy="2197097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В период выкармливания птенцов они могут охотится и на непривычно мелкую добычу (мелких куликов и воробьиных птиц), но временами сапсаны могут покусится и на птиц гораздо крупнее себя. Сапсану не составляет труда добыть цаплю, гуся, утку, вес которых в несколько раз превышает его собственный.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96258" name="Picture 2" descr="http://animalreader.ru/wp-content/uploads/2015/06/ischezli-sapsany-animalreader.ru_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43042" y="500042"/>
            <a:ext cx="5572164" cy="3807646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4" name="Управляющая кнопка: в конец 3">
            <a:hlinkClick r:id="rId3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571612"/>
            <a:ext cx="250033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</a:rPr>
              <a:t>Выхухоль русская</a:t>
            </a:r>
            <a:endParaRPr lang="ru-RU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1026" name="Picture 2" descr="&amp;Vcy;&amp;ycy;&amp;khcy;&amp;ucy;&amp;khcy;&amp;ocy;&amp;lcy;&amp;softcy; &amp;rcy;&amp;ucy;&amp;scy;&amp;scy;&amp;kcy;&amp;acy;&amp;y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428603"/>
            <a:ext cx="5214974" cy="3372649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500034" y="3857628"/>
            <a:ext cx="81439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Русская выхухоль или </a:t>
            </a:r>
            <a:r>
              <a:rPr lang="ru-RU" sz="2400" dirty="0" err="1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хохуля</a:t>
            </a:r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 — небольшой зверек, напоминающий помесь выдры и крысы, с длинным носом, чешуйчатым хвостом и резким мускусным запахом, за который и получило свое название (от старорусского “</a:t>
            </a:r>
            <a:r>
              <a:rPr lang="ru-RU" sz="2400" dirty="0" err="1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хухать</a:t>
            </a:r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” — вонять). Длина телу русской выхухоли составляет примерно 20 см, и точно такого же размера хвост, покрытый роговыми чешуйками и жесткими волосками. </a:t>
            </a:r>
          </a:p>
        </p:txBody>
      </p:sp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14348" y="1000108"/>
            <a:ext cx="3071834" cy="135732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+mj-lt"/>
                <a:cs typeface="Times New Roman" pitchFamily="18" charset="0"/>
              </a:rPr>
              <a:t>Птицы</a:t>
            </a:r>
            <a:r>
              <a:rPr lang="en-US" sz="3600" b="1" dirty="0" smtClean="0">
                <a:latin typeface="+mj-lt"/>
                <a:cs typeface="Times New Roman" pitchFamily="18" charset="0"/>
              </a:rPr>
              <a:t> </a:t>
            </a:r>
            <a:endParaRPr lang="ru-RU" sz="3600" b="1" dirty="0">
              <a:latin typeface="+mj-lt"/>
              <a:cs typeface="Times New Roman" pitchFamily="18" charset="0"/>
            </a:endParaRP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3286116" y="2928934"/>
            <a:ext cx="3071834" cy="135732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+mj-lt"/>
                <a:cs typeface="Times New Roman" pitchFamily="18" charset="0"/>
              </a:rPr>
              <a:t>Звери</a:t>
            </a:r>
            <a:r>
              <a:rPr lang="en-US" sz="3600" b="1" dirty="0" smtClean="0">
                <a:latin typeface="+mj-lt"/>
                <a:cs typeface="Times New Roman" pitchFamily="18" charset="0"/>
              </a:rPr>
              <a:t> </a:t>
            </a:r>
            <a:endParaRPr lang="ru-RU" sz="3600" b="1" dirty="0">
              <a:latin typeface="+mj-lt"/>
              <a:cs typeface="Times New Roman" pitchFamily="18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5500694" y="4786322"/>
            <a:ext cx="3071834" cy="135732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+mj-lt"/>
                <a:cs typeface="Times New Roman" pitchFamily="18" charset="0"/>
              </a:rPr>
              <a:t>Рыбы</a:t>
            </a:r>
            <a:r>
              <a:rPr lang="en-US" sz="3600" b="1" dirty="0" smtClean="0">
                <a:latin typeface="+mj-lt"/>
                <a:cs typeface="Times New Roman" pitchFamily="18" charset="0"/>
              </a:rPr>
              <a:t> </a:t>
            </a:r>
            <a:endParaRPr lang="ru-RU" sz="3600" b="1" dirty="0">
              <a:latin typeface="+mj-lt"/>
              <a:cs typeface="Times New Roman" pitchFamily="18" charset="0"/>
            </a:endParaRPr>
          </a:p>
        </p:txBody>
      </p:sp>
      <p:pic>
        <p:nvPicPr>
          <p:cNvPr id="7" name="Picture 8" descr="http://clipartmania.ru/uploads/gallery/main/446/eagle-16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5929322" y="428604"/>
            <a:ext cx="2428892" cy="2741226"/>
          </a:xfrm>
          <a:prstGeom prst="rect">
            <a:avLst/>
          </a:prstGeom>
          <a:noFill/>
        </p:spPr>
      </p:pic>
      <p:pic>
        <p:nvPicPr>
          <p:cNvPr id="8" name="Picture 10" descr="http://mediamagazine.ru/uploads/14/12/15/o_29857_-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619515" flipV="1">
            <a:off x="1957187" y="5131390"/>
            <a:ext cx="3170308" cy="1567133"/>
          </a:xfrm>
          <a:prstGeom prst="rect">
            <a:avLst/>
          </a:prstGeom>
          <a:noFill/>
        </p:spPr>
      </p:pic>
      <p:pic>
        <p:nvPicPr>
          <p:cNvPr id="9" name="Picture 15" descr="C:\Documents and Settings\Admin\Рабочий стол\i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2714620"/>
            <a:ext cx="3643338" cy="2341130"/>
          </a:xfrm>
          <a:prstGeom prst="rect">
            <a:avLst/>
          </a:prstGeom>
          <a:noFill/>
        </p:spPr>
      </p:pic>
      <p:sp>
        <p:nvSpPr>
          <p:cNvPr id="10" name="Управляющая кнопка: в конец 9">
            <a:hlinkClick r:id="" action="ppaction://hlinkshowjump?jump=endshow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071942"/>
            <a:ext cx="8229600" cy="228601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У выхухоли очень длинный подвижный нос, на котором расположены чувствительные усы. Глаза маленькие, похожи на черные бусинки, окруженные участком лысой белой 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кожи. 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Видят выхухоли очень плохо, но компенсируют это хорошим обонянием и осязанием. Конечности очень короткие. </a:t>
            </a:r>
          </a:p>
          <a:p>
            <a:pPr algn="just"/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98306" name="Picture 2" descr="http://animalsfoto.com/photo/eb/ebb0d533799615c80503c58c035b43f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728" y="551119"/>
            <a:ext cx="6215106" cy="3449385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00504"/>
            <a:ext cx="8643966" cy="2643206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Задние лапы косолапят, а пальцы соединены перепонками, что позволяет очень быстро передвигаться под водой. Места обитания выхухолей ограничиваются многочисленными реками и речками, а так же специальными заповедниками и заказниками. Не смотря на то, что выхухоль — млекопитающий зверек, большую часть своей жизни она проводит под водой, в искусно вырытых норах. 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99330" name="Picture 2" descr="http://sapsankurgan.ru/fauna/foto/1405053050_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7933" y="500042"/>
            <a:ext cx="5091546" cy="3500462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14818"/>
            <a:ext cx="8429684" cy="264320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Большой проблемой для выхухолей становится высыхание и </a:t>
            </a:r>
            <a:r>
              <a:rPr lang="ru-RU" sz="2400" dirty="0" err="1" smtClean="0">
                <a:solidFill>
                  <a:srgbClr val="760016"/>
                </a:solidFill>
                <a:latin typeface="+mj-lt"/>
              </a:rPr>
              <a:t>обмельчание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их водоемов. Найти новое пристанище — очень трудная задача, ведь зверек очень плохо видит и с большим трудом передвигается по земле из-за строения задних лап, которые очень удачно приспособлены именно к подводному плаванию.</a:t>
            </a:r>
          </a:p>
          <a:p>
            <a:pPr algn="just"/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sp>
        <p:nvSpPr>
          <p:cNvPr id="97282" name="AutoShape 2" descr="https://scientificrussia.ru/data/shared/top_10/10_faktov_sbornik/gaubitsy/russian_desman_photo_credit_igor_shpileno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7283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53" y="464428"/>
            <a:ext cx="6143668" cy="3653479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000108"/>
            <a:ext cx="275747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</a:rPr>
              <a:t>Лесная соня</a:t>
            </a:r>
            <a:endParaRPr lang="ru-RU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23554" name="AutoShape 2" descr="https://im2-tub-ru.yandex.net/i?id=24de2692b3028ba31d84f7548400f421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3786190"/>
            <a:ext cx="81439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Животное соня является одним из представителей отряда мышей. Они настолько малы, что прекрасно помещаются на ладони человека. У этих крошечных млекопитающих длинный пушистый хвост, напоминающий беличий.</a:t>
            </a:r>
            <a:r>
              <a:rPr lang="ru-RU" sz="2400" b="1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Лесные сони конструируют свое уютное жилище в дупле деревьев или вьют безопасное прочное гнездо, которое по обыкновению устраивают на мощных ветвях. </a:t>
            </a:r>
            <a:endParaRPr lang="ru-RU" sz="2400" dirty="0">
              <a:solidFill>
                <a:srgbClr val="760016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429132"/>
            <a:ext cx="87868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8" name="AutoShape 2" descr="https://im0-tub-ru.yandex.net/i?id=8ba66361319094d5aff4950c6c48ecc4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0419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71802" y="489380"/>
            <a:ext cx="4621742" cy="3311098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9" name="Управляющая кнопка: в конец 8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14818"/>
            <a:ext cx="8229600" cy="233997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Некоторые предпочитают использовать для жилья земельный участок под поваленным стволом дерева, либо роют норку под корнями.</a:t>
            </a:r>
            <a:r>
              <a:rPr lang="ru-RU" sz="2400" b="1" dirty="0" smtClean="0">
                <a:solidFill>
                  <a:srgbClr val="760016"/>
                </a:solidFill>
                <a:latin typeface="+mj-lt"/>
              </a:rPr>
              <a:t> 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Соня, как заправский акробат, ловко лазает по деревьям, карабкаясь даже по тоненьким веточкам. Ступни ее лап относительно длинные и узкие, гибкими пальцами она может обхватывать ветки. 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100354" name="Picture 2" descr="http://school-collection.lyceum62.ru/ecor/storage/a5fafdca-d789-44e6-8234-b4c510efb7d7/dryomy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62" y="357166"/>
            <a:ext cx="7228227" cy="3786214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256"/>
            <a:ext cx="8229600" cy="247174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Лесная соня проводит в зимней спячке почти пять месяцев. Просыпается она в конце апреля — мае, когда окончательно сойдет весь снег и ночью установятся положительные температуры. Если ко времени пробуждения погода еще держится холодная, соня может вернуться обратно в нору и еще немного поспать.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101378" name="Picture 2" descr="http://cdn.c.photoshelter.com/img-get2/I0000gaN7mlIusbE/fit=1000x750/Hazel-Dormouse-0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0232" y="357166"/>
            <a:ext cx="5214974" cy="3915146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4" name="Управляющая кнопка: в конец 3">
            <a:hlinkClick r:id="rId3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43050"/>
            <a:ext cx="3686172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</a:rPr>
              <a:t>Росомаха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4578" name="AutoShape 2" descr="https://im0-tub-ru.yandex.net/i?id=9cc70a55743979c02f0bf94f90175a6d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79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7620" y="428604"/>
            <a:ext cx="4716004" cy="3138798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28596" y="3571876"/>
            <a:ext cx="821537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Про росомаху</a:t>
            </a:r>
            <a:r>
              <a:rPr lang="ru-RU" sz="2400" b="1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информацию собрать достаточно тяжело, т. к. она ведет достаточно скрытый образ жизни и является самым неизученным хищником во всем мире. Этого</a:t>
            </a:r>
            <a:r>
              <a:rPr lang="ru-RU" sz="2400" b="1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зверя очень тяжело как сфотографировать, так и просто увидеть. Животное предпочитает уединенную жизнь. На одной территории несколько особей встречаются очень редко. Росомахи ― сильные, умные животные. Росомаха ― животное, отличающееся крупными размерами. </a:t>
            </a:r>
            <a:endParaRPr lang="ru-RU" sz="2400" dirty="0">
              <a:solidFill>
                <a:srgbClr val="760016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8" name="Управляющая кнопка: в конец 7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172101"/>
            <a:ext cx="8229600" cy="1757361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Длина тела варьируется в пределах от 70 до 86 см, а хвост вырастает до 18─23 см. Вес росомахи бывает 9─30 кг, причем самки чуть мельче самцов.</a:t>
            </a:r>
            <a:br>
              <a:rPr lang="ru-RU" sz="2400" dirty="0" smtClean="0">
                <a:solidFill>
                  <a:srgbClr val="760016"/>
                </a:solidFill>
                <a:latin typeface="+mj-lt"/>
              </a:rPr>
            </a:b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sp>
        <p:nvSpPr>
          <p:cNvPr id="103426" name="AutoShape 2" descr="https://im3-tub-ru.yandex.net/i?id=9182c86656494d32fda06d57c477beb6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27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2976" y="500042"/>
            <a:ext cx="6762769" cy="4511165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714752"/>
            <a:ext cx="8229600" cy="2571768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Росомаха похожа на крупного барсука или небольшого медведя ― она обладает неуклюжим приземистым телом, задние ноги у нее длиннее передних. Ступни широкие, при длине 10 см, они имеют ширину 9 см. Морда у животного удлиненная, хвост пушистый. Росомаха принадлежит к семейству куньих и напоминает одновременно соболя и маленького медведя. </a:t>
            </a:r>
            <a:br>
              <a:rPr lang="ru-RU" sz="2400" dirty="0" smtClean="0">
                <a:solidFill>
                  <a:srgbClr val="760016"/>
                </a:solidFill>
                <a:latin typeface="+mj-lt"/>
              </a:rPr>
            </a:b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sp>
        <p:nvSpPr>
          <p:cNvPr id="102402" name="AutoShape 2" descr="https://im0-tub-ru.yandex.net/i?id=a38ae54ca3b230103fec68fb1a96859b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03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0232" y="428604"/>
            <a:ext cx="4857784" cy="3360023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</a:rPr>
              <a:t>Выдра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372476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Выдры всех видов имеют один цвет – бурый или коричневый. Мех у них короткий, но отличается густотой, что делает его очень ценным. Весной и летом у выдры период линьки. Выдры – одни из тех, кто заботится и ухаживает за свои мехом, расчесывает его, чистит. Если они не станут этого делать, шерсть станет грязной и перестанет держать тепло, а это непременно приведет к гибели.</a:t>
            </a:r>
            <a:br>
              <a:rPr lang="ru-RU" sz="2400" dirty="0" smtClean="0">
                <a:solidFill>
                  <a:srgbClr val="760016"/>
                </a:solidFill>
                <a:latin typeface="+mj-lt"/>
              </a:rPr>
            </a:br>
            <a:endParaRPr lang="ru-RU" sz="2400" dirty="0" smtClean="0">
              <a:solidFill>
                <a:srgbClr val="760016"/>
              </a:solidFill>
              <a:latin typeface="+mj-lt"/>
            </a:endParaRPr>
          </a:p>
          <a:p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4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71736" y="3695732"/>
            <a:ext cx="4102904" cy="2733664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928926" y="428604"/>
            <a:ext cx="3071834" cy="1357322"/>
          </a:xfrm>
          <a:prstGeom prst="round2DiagRect">
            <a:avLst/>
          </a:prstGeom>
          <a:ln w="28575"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+mj-lt"/>
                <a:cs typeface="Times New Roman" pitchFamily="18" charset="0"/>
              </a:rPr>
              <a:t>Птицы</a:t>
            </a:r>
            <a:r>
              <a:rPr lang="en-US" sz="3600" b="1" dirty="0" smtClean="0">
                <a:latin typeface="+mj-lt"/>
                <a:cs typeface="Times New Roman" pitchFamily="18" charset="0"/>
              </a:rPr>
              <a:t> </a:t>
            </a:r>
            <a:endParaRPr lang="ru-RU" sz="3600" b="1" dirty="0">
              <a:latin typeface="+mj-lt"/>
              <a:cs typeface="Times New Roman" pitchFamily="18" charset="0"/>
            </a:endParaRPr>
          </a:p>
        </p:txBody>
      </p:sp>
      <p:pic>
        <p:nvPicPr>
          <p:cNvPr id="5" name="Picture 3" descr="C:\Documents and Settings\Admin\Рабочий стол\osprey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571480"/>
            <a:ext cx="1903392" cy="1571636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6" name="Picture 3" descr="C:\Documents and Settings\Admin\Рабочий стол\osoed_big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1908110"/>
            <a:ext cx="2357454" cy="1520890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7" name="Picture 2" descr="http://m8.i.pbase.com/o2/24/687524/1/98135558.X0HIujTT.ON8Y8899ccpb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643702" y="642918"/>
            <a:ext cx="1785950" cy="1714492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8" name="Picture 2" descr="1811), &amp;Bcy;&amp;ocy;&amp;lcy;&amp;softcy;&amp;shcy;&amp;ocy;&amp;jcy; &amp;pcy;&amp;ocy;&amp;dcy;&amp;ocy;&amp;rcy;&amp;lcy;&amp;icy;&amp;kcy; (Aquila clanga..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42910" y="2285992"/>
            <a:ext cx="1857388" cy="2298518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9" name="Picture 3" descr="C:\Documents and Settings\Admin\Рабочий стол\i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214678" y="3571876"/>
            <a:ext cx="2321892" cy="1548684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10" name="Picture 3" descr="C:\Documents and Settings\Admin\Рабочий стол\i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/>
          <a:stretch>
            <a:fillRect/>
          </a:stretch>
        </p:blipFill>
        <p:spPr bwMode="auto">
          <a:xfrm>
            <a:off x="6179355" y="2714620"/>
            <a:ext cx="2250297" cy="1500198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11" name="Picture 2" descr="http://img-f.photosight.ru/f20/4496117_large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6101994" y="4857760"/>
            <a:ext cx="2399095" cy="1404169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12" name="Picture 2" descr="http://topnauka.ru/wp-content/uploads/2014/09/wpid-sapsan-hischnaya-ptica-iz-semeystva-sokolinyh-rasprostranennaya-na-vseh-kontinentah-krome-antarktidy_i_1.jp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598006" y="5000636"/>
            <a:ext cx="2473796" cy="1352857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13" name="Управляющая кнопка: в конец 12">
            <a:hlinkClick r:id="rId18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За счет маленьких глаз выдра отлично видит на суше и под водой. Также у них короткие лапки и острые ногти. Пальцы лап соединены перепонками, что дает возможность хорошо плавать. Когда выдра ныряет в воду ее ушные отверстия и ноздри перекрываются клапанами таким образом, блокируя проникания туда воды. В погоне за добычей под водой выдра может проплывать до 300 м.</a:t>
            </a:r>
          </a:p>
        </p:txBody>
      </p:sp>
      <p:pic>
        <p:nvPicPr>
          <p:cNvPr id="4" name="Picture 6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71670" y="3071810"/>
            <a:ext cx="5481735" cy="3357586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У выдры достаточно много врагов. Но главным врагом остается человек, он не только на нее охотится, но загрязняет и уничтожает среду ее проживания.</a:t>
            </a:r>
          </a:p>
          <a:p>
            <a:pPr algn="just"/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4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0605" y="1857363"/>
            <a:ext cx="6667543" cy="4000553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28604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Ночью животное ведет охоту, а в дневное время суток оказывает предпочтение отдыху. Делает это оно в корнях деревьев, которые растут возле воды или в своих норах. Вход в нору всегда сооружен под водой. Для выдры бобр приносит пользу, она проживает в норах, которые он вырыл, так как свои самостоятельные не строит. Если выдре ничего не угрожает, они активны и днем.</a:t>
            </a:r>
          </a:p>
          <a:p>
            <a:endParaRPr lang="ru-RU" sz="2400" dirty="0" smtClean="0">
              <a:solidFill>
                <a:srgbClr val="760016"/>
              </a:solidFill>
              <a:latin typeface="+mj-lt"/>
            </a:endParaRPr>
          </a:p>
        </p:txBody>
      </p:sp>
      <p:sp>
        <p:nvSpPr>
          <p:cNvPr id="54274" name="AutoShape 2" descr="https://im0-tub-ru.yandex.net/i?id=4d576305f5a9d1f42a030b3d46af3ace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4275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5918" y="3143248"/>
            <a:ext cx="5432909" cy="3233741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443914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 В рацион выдры входит в основном рыба, но также они могут полакомиться моллюсками, яйцами птиц, ракообразными и даже некоторыми наземными грызунами. Очень большую часть своей жизни выдры проводят в поисках пищи, они достаточно проворны и быстры. В силу своей прожорливости и места их обитания должны быть рыбными. Это животное замечательный охотник, поэтому наевшись, охота не заканчивается, а пойманные рыбы выступают своего рода игрушкой.</a:t>
            </a:r>
          </a:p>
          <a:p>
            <a:endParaRPr lang="ru-RU" sz="2400" dirty="0" smtClean="0">
              <a:solidFill>
                <a:srgbClr val="760016"/>
              </a:solidFill>
              <a:latin typeface="+mj-lt"/>
            </a:endParaRPr>
          </a:p>
          <a:p>
            <a:endParaRPr lang="ru-RU" sz="2400" dirty="0" smtClean="0">
              <a:solidFill>
                <a:srgbClr val="760016"/>
              </a:solidFill>
              <a:latin typeface="+mj-lt"/>
            </a:endParaRPr>
          </a:p>
          <a:p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53250" name="Picture 2" descr="http://bytrina11.ru/wp-content/uploads/2012/05/Kuni04u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8090" y="3643314"/>
            <a:ext cx="5462868" cy="2786082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03235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 Выдры приносят большую пользу рыболовному хозяйству, так как питаются непромысловой рыбой, которая в свою очередь, съедает икру и мальков. За день выдра съедает около 1 кг рыбы, при этом мелкую она 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ест 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в воде, а крупную вытягивает на 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сушу. 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Питание в воде она осуществляет таким образ, кладет себе на живот и ест. </a:t>
            </a:r>
          </a:p>
        </p:txBody>
      </p:sp>
      <p:pic>
        <p:nvPicPr>
          <p:cNvPr id="4" name="Picture 2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928934"/>
            <a:ext cx="6411951" cy="3286148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</a:rPr>
              <a:t>Рысь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443914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 Ареал этого прекрасного млекопитающего достаточно велик: Евразия, Север американского континента, </a:t>
            </a:r>
            <a:r>
              <a:rPr lang="ru-RU" sz="2400" dirty="0" err="1" smtClean="0">
                <a:solidFill>
                  <a:srgbClr val="760016"/>
                </a:solidFill>
                <a:latin typeface="+mj-lt"/>
              </a:rPr>
              <a:t>Приполярье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и Камчатка. Раньше рысь заселяла более обширное пространство, но ценность меха привела к ее уничтожению во многих Европейских государствах. </a:t>
            </a:r>
          </a:p>
          <a:p>
            <a:endParaRPr lang="ru-RU" sz="2400" dirty="0" smtClean="0">
              <a:solidFill>
                <a:srgbClr val="760016"/>
              </a:solidFill>
              <a:latin typeface="+mj-lt"/>
            </a:endParaRPr>
          </a:p>
          <a:p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sp>
        <p:nvSpPr>
          <p:cNvPr id="50178" name="AutoShape 2" descr="https://im2-tub-ru.yandex.net/i?id=acc29d4dac96a1bd5c06cf48be75ea1a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0179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58073" y="2928934"/>
            <a:ext cx="5214257" cy="3464585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7" name="Управляющая кнопка: в конец 6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372476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В наши дни рысь, хищник, который занесен в Красную книгу. В отдельные области он завозится повторно. Животное по своему внешнему виду напоминает очень большую кошку длиной около метра (самки немного меньше) с обрубленным хвостом примерно 20–25 см. Самцы весят до 25 кг, самки – примерно до 18 кг. Иногда можно встретить довольно крупных особей, весом до 30 кг.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4" name="Picture 2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5918" y="3214686"/>
            <a:ext cx="5715000" cy="3071834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7" name="Управляющая кнопка: в конец 6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515352" cy="4525963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Короткое мускулистое туловище животного покрыто густым и мягким мехом с плотным подшерстком. Цвет шерсти зависит от местообитания животного и может быть рыжеватым, серым и бурым. Области спины рыси и бока покрыты яркими темными пятнами. Два раза в год звери линяют, летняя шерсть более короткая и не такая густая, как зимняя. Задние конечности короче передних примерно на 20%, что дает возможность совершать необычайно длинные прыжки в длину до 4,5 метра. Отличие рыси от остальных кошачьих заключается в том, что ее передние лапы с четырьмя пальцами, а задние – с пятью.  Зимой подошву животного покрывает густой мех, что значительно облегчает передвижение зверя по снежному покрову. При ходьбе рысь задними лапами ступает по следам передних, а если передвигается несколько особей, то они наступают на следы впереди идущих. Такая манера походки присуща тигру и волку.</a:t>
            </a:r>
          </a:p>
        </p:txBody>
      </p:sp>
      <p:sp>
        <p:nvSpPr>
          <p:cNvPr id="5" name="Управляющая кнопка: в конец 4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443914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 Рысь – дикое животное. Эта большая кошка обитает в таёжной гуще и горных лесах. Реже рысь встречается в тундре или лесостепи. Однако, хищная кошка прекрасно лазает по деревьям и значительно увереннее чувствует себя в их ветвях, чем на земле.  Рысь – животное тайги и леса, именно там она может вволю удовлетворить свой охотничий инстинкт. Евроазиатская рысь может выдержать температуру до – 55 градусов.</a:t>
            </a:r>
          </a:p>
          <a:p>
            <a:endParaRPr lang="ru-RU" sz="2400" dirty="0" smtClean="0">
              <a:solidFill>
                <a:srgbClr val="760016"/>
              </a:solidFill>
              <a:latin typeface="+mj-lt"/>
            </a:endParaRPr>
          </a:p>
          <a:p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4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357562"/>
            <a:ext cx="5263474" cy="3071834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85728"/>
            <a:ext cx="8515352" cy="4525963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 Каждая рысь живет на определенном участке размером до 250 кв. км, который она может обойти в течение 1-2 недель. Свою индивидуальную территорию  она покидает только при недостатке корма. Главные враги рыси – волки и росомахи. Очень жаль, но самую большую опасность для животного представляет человек. Браконьеры ежегодно уменьшают количество этих благородных животных. Кстати, встреча с рысью считается везением, потому что она предпочитает прятаться от человека в зарослях деревьев.</a:t>
            </a:r>
          </a:p>
          <a:p>
            <a:pPr algn="just"/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4" name="Picture 4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14546" y="3714752"/>
            <a:ext cx="4770779" cy="2743217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3000364" y="428604"/>
            <a:ext cx="3071834" cy="1357322"/>
          </a:xfrm>
          <a:prstGeom prst="round2DiagRect">
            <a:avLst/>
          </a:prstGeom>
          <a:ln w="28575"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+mj-lt"/>
                <a:cs typeface="Times New Roman" pitchFamily="18" charset="0"/>
              </a:rPr>
              <a:t>Звери</a:t>
            </a:r>
            <a:r>
              <a:rPr lang="en-US" sz="3600" b="1" dirty="0" smtClean="0">
                <a:latin typeface="+mj-lt"/>
                <a:cs typeface="Times New Roman" pitchFamily="18" charset="0"/>
              </a:rPr>
              <a:t> </a:t>
            </a:r>
            <a:endParaRPr lang="ru-RU" sz="3600" b="1" dirty="0">
              <a:latin typeface="+mj-lt"/>
              <a:cs typeface="Times New Roman" pitchFamily="18" charset="0"/>
            </a:endParaRPr>
          </a:p>
        </p:txBody>
      </p:sp>
      <p:pic>
        <p:nvPicPr>
          <p:cNvPr id="3" name="Picture 2" descr="&amp;Vcy;&amp;ycy;&amp;khcy;&amp;ucy;&amp;khcy;&amp;ocy;&amp;lcy;&amp;softcy; &amp;rcy;&amp;ucy;&amp;scy;&amp;scy;&amp;kcy;&amp;acy;&amp;yacy;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04"/>
            <a:ext cx="2459584" cy="1590672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4" name="Picture 3" descr="C:\Documents and Settings\Admin\Рабочий стол\i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29388" y="428604"/>
            <a:ext cx="2143140" cy="1535384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5" name="Picture 3" descr="C:\Documents and Settings\Admin\Рабочий стол\i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0034" y="2357430"/>
            <a:ext cx="2357455" cy="1569035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6" name="Picture 3" descr="C:\Documents and Settings\Admin\Рабочий стол\i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215074" y="4214818"/>
            <a:ext cx="2429018" cy="1618395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7" name="Picture 3" descr="C:\Documents and Settings\Admin\Рабочий стол\i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6143636" y="2268688"/>
            <a:ext cx="2498896" cy="1660378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8" name="Picture 6" descr="C:\Documents and Settings\Admin\Рабочий стол\i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500034" y="4214818"/>
            <a:ext cx="2628898" cy="1643073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9" name="Picture 4" descr="C:\Documents and Settings\Admin\Рабочий стол\i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235090" y="3357561"/>
            <a:ext cx="2585359" cy="1357323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10" name="Picture 5" descr="C:\Documents and Settings\Admin\Рабочий стол\i.jp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214678" y="5000636"/>
            <a:ext cx="2610232" cy="1357322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11" name="Picture 7" descr="C:\Documents and Settings\Admin\Рабочий стол\i.jpg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3214678" y="1928802"/>
            <a:ext cx="2500330" cy="1250174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12" name="Управляющая кнопка: в конец 11">
            <a:hlinkClick r:id="rId20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8158162" cy="4311649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Прекрасная физическая подготовка, умение лазить по ветвям деревьев и скалам, а также плавать и прыгать, отличное чутье, зрение и слух делают рысь первоклассным охотником. В дневное время рысь отдыхает, добывать пропитание она начинает примерно с трех часов утра и до рассвета. В засаде животное, не шевелясь, может ожидать жертву очень длительное время, пятна на шерсти отлично его маскируют среди окружающей среды.</a:t>
            </a:r>
          </a:p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 </a:t>
            </a:r>
          </a:p>
          <a:p>
            <a:pPr algn="just"/>
            <a:endParaRPr lang="ru-RU" sz="2400" dirty="0" smtClean="0">
              <a:solidFill>
                <a:srgbClr val="760016"/>
              </a:solidFill>
              <a:latin typeface="+mj-lt"/>
            </a:endParaRPr>
          </a:p>
          <a:p>
            <a:pPr algn="just"/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4" name="Picture 5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00430" y="3500438"/>
            <a:ext cx="4614858" cy="2884306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</a:rPr>
              <a:t>Обыкновенная летяга</a:t>
            </a:r>
            <a:endParaRPr lang="ru-RU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 Планета Земля просто переполнена самыми разными удивительными и невероятными существами. И речь идет не о, каких-то глубинных чудовищах или о хищниках живущих глубоко в джунглях, а о маленьких 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созданиях 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о белках, а если быть точнее, то о белках-летягах.</a:t>
            </a:r>
            <a:r>
              <a:rPr lang="ru-RU" sz="2400" b="1" dirty="0" smtClean="0">
                <a:solidFill>
                  <a:srgbClr val="760016"/>
                </a:solidFill>
                <a:latin typeface="+mj-lt"/>
              </a:rPr>
              <a:t> 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4" name="Picture 6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71670" y="3178968"/>
            <a:ext cx="5286412" cy="3304031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Белка летяга, или же, обыкновенная летяга, внешнее имеет большое количество сходств с короткоухой белкой. Единственное отличие между этими двумя видами – это кожная перепонка между передними и задними лапками летяги обыкновенной. </a:t>
            </a:r>
          </a:p>
          <a:p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4" name="Picture 2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57356" y="2285992"/>
            <a:ext cx="5715000" cy="4071966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31797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Конечно же, летать она не умеет, как может показаться в соответствии с названием, но ее кожные перепонки работают как парашют и позволяют летяге парить с одного дерева на другое, используя потоки воздуха. Благодаря своим «крыльям» летяга способна преодолевать расстояния до 60-70 метров, что действительно, очень много, для такого мелкого зверька.</a:t>
            </a:r>
          </a:p>
        </p:txBody>
      </p:sp>
      <p:pic>
        <p:nvPicPr>
          <p:cNvPr id="4" name="Picture 4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0232" y="3071810"/>
            <a:ext cx="5372100" cy="3357586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8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Как жилье, летучие белки используют естественные дупла деревьев, или гнезда птиц. Естественный окрас животного, позволяет летяге слиться с окружающей средой и быть незаметной в любую пору года. Как и белка обыкновенная, летяга очень мало времени проводит на земле, что так же, оберегает ее от хищников, желающих поживится небольшим зверьком. Животное активно в любую пору года и большинство своего времени тратит именно на поиски пищи. 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4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71670" y="3643314"/>
            <a:ext cx="5500726" cy="2750382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06" y="285728"/>
            <a:ext cx="8658196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Питание летучей белки абсолютно ничем не отличается от других представителей этого семейства. В летнее время летяга может питаться самыми разными грибами и ягодами. Но в холодную пору, в ход идут небольшие хвойные орехи, семена шишек мох. Так же зверек запасается провизией и на зиму. По большему счету, это почки лиственных деревьев (ива, клен, береза, лиственница). </a:t>
            </a:r>
          </a:p>
          <a:p>
            <a:pPr algn="just"/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sp>
        <p:nvSpPr>
          <p:cNvPr id="38914" name="AutoShape 2" descr="https://filed4-18.my.mail.ru/pic?url=http%3A%2F%2Fimg-fotki.yandex.ru%2Fget%2F5647%2F14124454.33f%2F0_be8a7_585775e4_orig.jpg&amp;mw=&amp;mh=&amp;sig=cbf6db0f14168921ee945cf97c2dc54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915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4478" y="3143248"/>
            <a:ext cx="6725108" cy="3286148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03235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Когда же с едой совсем туго, в ход идет кора не хвойных деревьев, которая содержит большое количество витаминов и позволяет животному пережить зиму, так как мышь летяга в спячку не впадает.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104450" name="Picture 2" descr="http://cdn.coolerpress.com/wp-content/uploads/2015/10/corner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786" y="2214554"/>
            <a:ext cx="7286676" cy="3894341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31797"/>
            <a:ext cx="8443914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 Не смотря на то, что летяга находится в Красной Книге, как вымирающий и редкий 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вид, размножается 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зверек очень хорошо и активно. В течении года, самка способна 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принести 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4-5 бельчат. Это может показаться достаточно большой цифрой, но большая часть детенышей не вырастают до возраста полового созревания по самым разным причинам. Вынашивает самка свое потомство около 5 недель и, в основном, весной в 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мае-апреле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.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4" name="Picture 5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28832" y="3357562"/>
            <a:ext cx="5014950" cy="3134366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</a:rPr>
              <a:t>Северный олень</a:t>
            </a:r>
            <a:endParaRPr lang="ru-RU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sz="2400" dirty="0" smtClean="0">
                <a:solidFill>
                  <a:srgbClr val="760016"/>
                </a:solidFill>
                <a:latin typeface="+mj-lt"/>
              </a:rPr>
              <a:t>	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Прекрасное животное – северный олень может быть, как диким, так и домашним животным. Обидно, что этот гордый, благородный представитель фауны давно стал мишенью для браконьеров, в результате чего, популяция оленей не растет, а только уменьшается. </a:t>
            </a:r>
          </a:p>
        </p:txBody>
      </p:sp>
      <p:pic>
        <p:nvPicPr>
          <p:cNvPr id="4" name="Picture 4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357562"/>
            <a:ext cx="5715000" cy="3000396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03235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</a:t>
            </a:r>
            <a:r>
              <a:rPr lang="en-US" sz="2400" dirty="0" smtClean="0">
                <a:solidFill>
                  <a:srgbClr val="760016"/>
                </a:solidFill>
                <a:latin typeface="+mj-lt"/>
              </a:rPr>
              <a:t>	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Шерсть их имеет достаточно богатую гамму оттенков бурого и коричневого. Наиболее темным цветом окрашены лесные олени. Зимой цвет шерсти меняется, и олени становятся намного светлее, можно встретить даже пепельного красавца. Кстати, по расцветке самцы от самок не отличаются.</a:t>
            </a:r>
          </a:p>
          <a:p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4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786058"/>
            <a:ext cx="5715000" cy="3357586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3143240" y="500042"/>
            <a:ext cx="3071834" cy="1357322"/>
          </a:xfrm>
          <a:prstGeom prst="round2DiagRect">
            <a:avLst/>
          </a:prstGeom>
          <a:ln w="28575"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+mj-lt"/>
                <a:cs typeface="Times New Roman" pitchFamily="18" charset="0"/>
              </a:rPr>
              <a:t>Рыбы</a:t>
            </a:r>
            <a:r>
              <a:rPr lang="en-US" sz="3600" b="1" dirty="0" smtClean="0">
                <a:latin typeface="+mj-lt"/>
                <a:cs typeface="Times New Roman" pitchFamily="18" charset="0"/>
              </a:rPr>
              <a:t> </a:t>
            </a:r>
            <a:endParaRPr lang="ru-RU" sz="3600" b="1" dirty="0">
              <a:latin typeface="+mj-lt"/>
              <a:cs typeface="Times New Roman" pitchFamily="18" charset="0"/>
            </a:endParaRPr>
          </a:p>
        </p:txBody>
      </p:sp>
      <p:pic>
        <p:nvPicPr>
          <p:cNvPr id="3" name="Picture 5" descr="C:\Documents and Settings\Admin\Рабочий стол\i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2143116"/>
            <a:ext cx="3175000" cy="1785950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4" name="Picture 4" descr="http://topref.ru/main/images/9880/51348617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00562" y="2071678"/>
            <a:ext cx="3214710" cy="1875774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5" name="Picture 2" descr="C:\Documents and Settings\Admin\Рабочий стол\i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786" y="4500570"/>
            <a:ext cx="3071834" cy="1706575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6" name="Picture 3" descr="C:\Documents and Settings\Admin\Рабочий стол\i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43438" y="4429132"/>
            <a:ext cx="3157253" cy="1785950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7" name="Управляющая кнопка: в конец 6">
            <a:hlinkClick r:id="rId10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1472" y="489876"/>
            <a:ext cx="80010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Особенной гордостью оленей являются</a:t>
            </a:r>
            <a:r>
              <a:rPr lang="ru-RU" sz="2400" b="1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рога. Они имеются, как у самцов, так и самок. Но, у самцов они более роскошные, ветвистые и длинные. Но зимой самцы сбрасывают свою красоту, а вот самки остаются безрогими после того, как у них рождаются детеныши. </a:t>
            </a:r>
          </a:p>
        </p:txBody>
      </p:sp>
      <p:pic>
        <p:nvPicPr>
          <p:cNvPr id="6" name="Picture 5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68" y="2528879"/>
            <a:ext cx="6143628" cy="3686203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7" name="Управляющая кнопка: в конец 6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357166"/>
            <a:ext cx="79296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Рога оленей, которые не окостенели собирают люди. Такие рога называются</a:t>
            </a:r>
            <a:r>
              <a:rPr lang="ru-RU" sz="2400" b="1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пантами и имеют очень целебные свойства, они широко используются в фармакологии</a:t>
            </a:r>
            <a:r>
              <a:rPr lang="en-US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.</a:t>
            </a:r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 Северные олени, как и другие виды, животные растениеядные. Они широко используют в пищу все, что дарит природа. Основным питанием этого представителя фауны является ягель.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5" name="Picture 6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14480" y="3000372"/>
            <a:ext cx="5715000" cy="3500462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7" name="Управляющая кнопка: в конец 6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</a:t>
            </a:r>
            <a:r>
              <a:rPr lang="en-US" sz="2400" dirty="0" smtClean="0">
                <a:solidFill>
                  <a:srgbClr val="760016"/>
                </a:solidFill>
                <a:latin typeface="+mj-lt"/>
              </a:rPr>
              <a:t>	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С середины октября по ноябрь у оленей начинается гон, то есть, брачный период. Во время гона самцы выясняют, кто из них сильнее и обладает большим здоровьем, ведь борьба идет за самок (важенок), то есть, за продолжительность рода. Самки носят плод на протяжении 8 месяцев, и только в мае-июне рождается потомство. 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4" name="Picture 2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71604" y="3013765"/>
            <a:ext cx="6072190" cy="3415631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</a:rPr>
              <a:t>Косуля европейская</a:t>
            </a:r>
            <a:endParaRPr lang="ru-RU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443914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Это небольшой изящный олень. Имеет короткое туловище с более тонкой и низкой передней частью в сравнении с задней. Самка немного меньше, но в основном не сильно отличается от самца. У самцов косули рога вырастают небольшого размера разветвленные, которые растут почти вертикально. У самок рога не растут.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5" name="Picture 5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429000"/>
            <a:ext cx="5715000" cy="2971803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7" name="Управляющая кнопка: в конец 6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357166"/>
            <a:ext cx="8443914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 Все взрослые особи имеют шерстку однотонного окраса, но меняет его в зависимости от поры года: в теплое время – темно-рыжий, в холодное – серовато-бурый. Область хвоста украшает небольшое пятно белого цвета. Новорожденные детеныши имеют пятнистую шерстку. Это помогает им прятаться меж зеленой лесной растительности. По истечении двух-трех месяцев окрас понемногу стает таким же, как и у взрослых и пятна понемногу исчезают. 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4" name="Picture 4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28860" y="3429000"/>
            <a:ext cx="4431802" cy="2991476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8229600" cy="485778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Чаще всего для проживания избирают лесостепь, в особенности места, которые находятся около речных долин. Также, могут проживать как в хвойных (но при наличии лиственного подлеска), так и в лиственных лесах. Предпочитают вести оседлый образ жизни круглый год. 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27650" name="Picture 2" descr="http://www.naturephoto-cz.com/photos/sevcik/%D0%95%D0%B2%D1%80%D0%BE%D0%BF%D0%B5%D0%B9%D1%81%D0%BA%D0%B0%D1%8F-%D0%BA%D0%BE%D1%81%D1%83%D0%BB%D1%8F--xxxsrna_dse603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71604" y="2428868"/>
            <a:ext cx="6072230" cy="3871074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Особи сбиваются в немногочисленные группы и располагаются на некоторой территории. Осенью предпочитают уходить в те местности, где лежит меньше снега и есть больше еды. С весенним потеплением перебираются на места летних пастбищ. В знойную летнюю пору пастись идут в прохладное время дня, а когда жара в самом разгаре – лежат в траве или кустах.</a:t>
            </a:r>
          </a:p>
        </p:txBody>
      </p:sp>
      <p:pic>
        <p:nvPicPr>
          <p:cNvPr id="105474" name="Picture 2" descr="http://oleniy.ru/images/our_animals/kosulya-evropeyskaya/Capreolus_capreolus_2_Jojo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14480" y="3000372"/>
            <a:ext cx="5857915" cy="3380827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646" y="428604"/>
            <a:ext cx="8586758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 В период времени, когда отсутствует снежный покров, основным ингредиентом рациона косули являются травянистые растения. С наступлением холодов и высыпанием снега прибавляются побеги кустов, реже – побеги сосны или ели. Любят ягоды (рябина, калина, черемуха, голубика, черника, брусника и многие другие), не пренебрегают и грибами. Могут подбирать яблоки, при наличии таковых, либо объедать рябину. 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5" name="Picture 2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 b="6936"/>
          <a:stretch>
            <a:fillRect/>
          </a:stretch>
        </p:blipFill>
        <p:spPr bwMode="auto">
          <a:xfrm>
            <a:off x="3071802" y="3482577"/>
            <a:ext cx="3802646" cy="2875381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sz="2400" dirty="0" smtClean="0">
                <a:solidFill>
                  <a:srgbClr val="760016"/>
                </a:solidFill>
                <a:latin typeface="+mj-lt"/>
              </a:rPr>
              <a:t>	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Наибольшие трудности испытывают косули зимой, особенно во второй половине. В данное время они едят ту траву, которая виднеется поверх снежного покрова, могут разрывать снег и поедать травы растущие низко. Либо ищут места хорошо обдуваемые ветром (возле скал и камней). Если слой снега очень толстый и его тяжело разгребать – ищут ветви кустарников и подросты лиственных деревцев (например, осина, береза).</a:t>
            </a:r>
          </a:p>
          <a:p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4" name="Picture 6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9918" y="3357562"/>
            <a:ext cx="5461000" cy="3071834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</a:rPr>
              <a:t>Европейская норка</a:t>
            </a:r>
            <a:endParaRPr lang="ru-RU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8372476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 Благодаря красивому и ценному меху норку знают во всем мире и считают настоящей «королевой» среди пушных зверьков. Животное небольшого размера, до 50 см длиной, тело вытянутое. Длина небольшого хвоста не превышает 15-18 см, мордочка узкая, с небольшими ушками, почти не заметными в густой шерсти.  </a:t>
            </a:r>
          </a:p>
          <a:p>
            <a:endParaRPr lang="ru-RU" sz="2400" dirty="0" smtClean="0">
              <a:solidFill>
                <a:srgbClr val="760016"/>
              </a:solidFill>
              <a:latin typeface="+mj-lt"/>
            </a:endParaRPr>
          </a:p>
          <a:p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4" name="Picture 7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30" y="3357560"/>
            <a:ext cx="6143628" cy="3071836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36"/>
            <a:ext cx="3829048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</a:rPr>
              <a:t>Скопа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29190" y="1142984"/>
            <a:ext cx="3714776" cy="4525963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b="1" dirty="0" smtClean="0">
                <a:solidFill>
                  <a:srgbClr val="760016"/>
                </a:solidFill>
                <a:latin typeface="+mj-lt"/>
              </a:rPr>
              <a:t>    </a:t>
            </a:r>
            <a:r>
              <a:rPr lang="ru-RU" sz="2400" dirty="0">
                <a:solidFill>
                  <a:srgbClr val="760016"/>
                </a:solidFill>
                <a:latin typeface="+mj-lt"/>
              </a:rPr>
              <a:t>По внешнему виду скопу довольно легко отличить от остальных птиц</a:t>
            </a:r>
            <a:r>
              <a:rPr lang="ru-RU" sz="2400" b="1" dirty="0">
                <a:solidFill>
                  <a:srgbClr val="760016"/>
                </a:solidFill>
                <a:latin typeface="+mj-lt"/>
              </a:rPr>
              <a:t> </a:t>
            </a:r>
            <a:r>
              <a:rPr lang="ru-RU" sz="2400" dirty="0">
                <a:solidFill>
                  <a:srgbClr val="760016"/>
                </a:solidFill>
                <a:latin typeface="+mj-lt"/>
              </a:rPr>
              <a:t>хищных 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пород.</a:t>
            </a:r>
            <a:r>
              <a:rPr lang="ru-RU" sz="2400" dirty="0">
                <a:solidFill>
                  <a:srgbClr val="760016"/>
                </a:solidFill>
                <a:latin typeface="+mj-lt"/>
              </a:rPr>
              <a:t> Это довольно крупные особи, с размахом крыльев около 1,8 метров, длиной тела около 60 см. и весом около 2 кг. </a:t>
            </a:r>
            <a:r>
              <a:rPr lang="ru-RU" sz="2400" dirty="0" err="1">
                <a:solidFill>
                  <a:srgbClr val="760016"/>
                </a:solidFill>
                <a:latin typeface="+mj-lt"/>
              </a:rPr>
              <a:t>Самочки</a:t>
            </a:r>
            <a:r>
              <a:rPr lang="ru-RU" sz="2400" dirty="0">
                <a:solidFill>
                  <a:srgbClr val="760016"/>
                </a:solidFill>
                <a:latin typeface="+mj-lt"/>
              </a:rPr>
              <a:t> крупнее, самцы же весят около 1,6 кг.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sp>
        <p:nvSpPr>
          <p:cNvPr id="1026" name="AutoShape 2" descr="https://raptorpersecutionscotland.files.wordpress.com/2010/09/ospre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Documents and Settings\Admin\Рабочий стол\osprey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3836" y="1428736"/>
            <a:ext cx="4758479" cy="3929090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358246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 Глазки похожи на черные бусины, очень живые и выразительные. Конечности короткие, покрытые мехом, пальцы снабжены выраженными перепонками, особенно широкими на задних лапах. Зверек прекрасно плавает, поэтому держится вблизи водоемов: у рек, озер, протоков. Как выглядит норка, можно наблюдать у воды: животному</a:t>
            </a:r>
            <a:r>
              <a:rPr lang="ru-RU" sz="2400" b="1" dirty="0" smtClean="0">
                <a:solidFill>
                  <a:srgbClr val="760016"/>
                </a:solidFill>
                <a:latin typeface="+mj-lt"/>
              </a:rPr>
              <a:t> 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присущи необыкновенная ловкость, гибкость тела, проворность, стремительность. </a:t>
            </a:r>
          </a:p>
          <a:p>
            <a:pPr algn="just"/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5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0166" y="3357562"/>
            <a:ext cx="6316579" cy="3000396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31797"/>
            <a:ext cx="8372476" cy="4525963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Выбирает места для расселения у поваленных деревьев, коряг, выступающих на поверхность и запутанных корней. В целом, численность норки была сильно сокращена по причине промысловой охоты из-за теплого и красивого меха. Популяция сохраняется только на локальных участках, животное занесено в Красную книгу и охраняется законом во всех странах.</a:t>
            </a:r>
          </a:p>
          <a:p>
            <a:pPr>
              <a:buNone/>
            </a:pPr>
            <a:endParaRPr lang="ru-RU" sz="2400" dirty="0" smtClean="0">
              <a:solidFill>
                <a:srgbClr val="760016"/>
              </a:solidFill>
              <a:latin typeface="+mj-lt"/>
            </a:endParaRPr>
          </a:p>
          <a:p>
            <a:endParaRPr lang="ru-RU" sz="2400" dirty="0" smtClean="0">
              <a:solidFill>
                <a:srgbClr val="760016"/>
              </a:solidFill>
              <a:latin typeface="+mj-lt"/>
            </a:endParaRPr>
          </a:p>
          <a:p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4" name="Picture 5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71644" y="3061093"/>
            <a:ext cx="6000752" cy="3225427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</a:t>
            </a:r>
            <a:r>
              <a:rPr lang="en-US" sz="2400" dirty="0" smtClean="0">
                <a:solidFill>
                  <a:srgbClr val="760016"/>
                </a:solidFill>
                <a:latin typeface="+mj-lt"/>
              </a:rPr>
              <a:t>	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Гнезда строит на выступающих кочках, вокруг которых вода, чтобы при первой опасности надежно скрыться на глубине. Появляется через 15-20 метров, чтобы осмотреться и отдышаться, затем прячется в растительности. Активность проявляется с наступлением темноты, хотя иногда охотится днем на территории от 12 до 25 га. Поиски пропитания ведет на суше, одолевая примерно полкилометра за сутки на своих охотничьих угодьях. 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4" name="Picture 4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1417" y="3472426"/>
            <a:ext cx="5356665" cy="3028408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443914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 На снегу старается не показываться, перемещается по траншеям и под водой. Зимней спячки у норок нет, но в морозные дни животное может затаиться в логове и проспать некоторое время, пережидая суровые дни. Жилища норок представляют собой вырытые камеры с подстилкой их сухой травы, перьев и мха, два разнонаправленных выхода. Один – к воде, другой – к густой растительности. Отдельное место отводится под уборную.</a:t>
            </a:r>
          </a:p>
          <a:p>
            <a:endParaRPr lang="ru-RU" sz="2400" dirty="0" smtClean="0">
              <a:solidFill>
                <a:srgbClr val="760016"/>
              </a:solidFill>
              <a:latin typeface="+mj-lt"/>
            </a:endParaRPr>
          </a:p>
          <a:p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5" name="Picture 6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4" y="3429000"/>
            <a:ext cx="6000750" cy="3000396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4" name="Управляющая кнопка: в конец 3">
            <a:hlinkClick r:id="rId3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</a:rPr>
              <a:t>Стерлядь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646" y="1142984"/>
            <a:ext cx="851532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 Хищная рыба стерлядь обладает большим количеством жучек, расположенных по бокам, на животе и спине. А также от собратьев ее отличает прерванная нижняя губа. Окрас, как правило, темный, серого цвета, животик светлый.</a:t>
            </a:r>
            <a:r>
              <a:rPr lang="ru-RU" sz="2400" b="1" dirty="0" smtClean="0">
                <a:solidFill>
                  <a:srgbClr val="760016"/>
                </a:solidFill>
                <a:latin typeface="+mj-lt"/>
              </a:rPr>
              <a:t> 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Стерлядь — рыба довольно крупная. Размер взрослой особи может достигать полутора метра при весе около 15 килограмм. Чаще всего встречаются более мелкие представители вида. 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4" name="Picture 5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868" y="3857628"/>
            <a:ext cx="4500594" cy="2531601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443914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 Данный вид считается очень ценным в рыбном хозяйстве. В начале 20го века в бассейне Волги добывались несколько сотен тонн рыбы стерляди ежегодно. Затем, к середине века, численность вида значительно сократилась, возможно, из-за чрезмерного истребления человеком и загрязнения вод. Однако, к концу столетия популяция снова стала расти. Считается, что данная тенденция связана в охранными мероприятиями, которые проводятся повсеместно в связи с угрозой исчезновения вида.</a:t>
            </a:r>
          </a:p>
          <a:p>
            <a:pPr algn="just"/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4" name="Picture 4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0232" y="3786190"/>
            <a:ext cx="5000660" cy="2625365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8443914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Рыба стерлядь крайне общительная — одиночные особи встречаются очень редко. Только зимой представители вида обитают в одном месте, в теплое время года они активно перемещаются. С наступлением холодов эта активная рыба ищет глубокие ямы, где и залегает в спячку. Таким образом рыбы лежат почти без движения в ожидании тепла. С наступлением тепла рыба активно перемещается. Из низовья рек она против течения плывет наверх. Попутно рыба ищет место для приближающегося нереста.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4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3174" y="3786190"/>
            <a:ext cx="4889346" cy="2628042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Уже на стадии личинки поедает планктон и различные микроорганизмы. Такой рацион устраивает рыбу и во взрослом возрасте. Наиболее активно питается в темное время суток. Кроме того взрослые особи могут есть донных беспозвоночных. С огромным удовольствием стерлядь ест икру других рыб. В зимнее время года, когда представители вида малоподвижны и практически все время проводят тесными группами в углублениях, вовсе не питается.</a:t>
            </a:r>
          </a:p>
          <a:p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4" name="Picture 6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290" y="3643314"/>
            <a:ext cx="6580909" cy="2714644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</a:rPr>
              <a:t>Осётр русский</a:t>
            </a:r>
            <a:endParaRPr lang="ru-RU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857232"/>
            <a:ext cx="807249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Русский осетр — довольно крупная рыба, вес которой колеблется в пределах от 15 до 25 кг. Иногда встречаются экземпляры, достигающие длины тела 2,3 м и массы 80 кг. У рыбы мощное веретенообразное тело и крупная удлиненная голова слегка заостренной формы и тупым рылом на конце. На конце рыла находятся четыре кожных отростка — усики, его осязательный орган. Он помогает осетру лучше ориентироваться в пространстве и «ощупывать» каменистое дно в поисках пригодной пищи. </a:t>
            </a:r>
          </a:p>
        </p:txBody>
      </p:sp>
      <p:pic>
        <p:nvPicPr>
          <p:cNvPr id="12292" name="Picture 4" descr="http://www.creative.su/sites/creative.su/data/XmUserFiles/userfiles/user5065/135__russkijj_osjot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67114" y="4286256"/>
            <a:ext cx="4633777" cy="2169689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428604"/>
            <a:ext cx="81439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Тело покрыто не чешуей, а костными пластинками — «жучками», расположенными в пять полос. Каждая из них берет начало от основания головы и заканчивается возле хвоста. Это превосходная естественная броня. Спинной и анальный плавники, в которых есть прочные костные лучи, сильно смещены к хвостовой области. Большой плавательный пузырь помогает рыбам чувствовать себя превосходно даже на значительной глубине. Окраска тела сильно варьируется. Однако брюхо обычно белое, а спина и бока — серовато-коричневые.</a:t>
            </a:r>
          </a:p>
        </p:txBody>
      </p:sp>
      <p:pic>
        <p:nvPicPr>
          <p:cNvPr id="7" name="Picture 4" descr="http://topref.ru/main/images/9880/5134861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02924" y="3832283"/>
            <a:ext cx="3898166" cy="2615499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214290"/>
            <a:ext cx="4043362" cy="492922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n-US" sz="2400" dirty="0" smtClean="0">
                <a:solidFill>
                  <a:srgbClr val="760016"/>
                </a:solidFill>
                <a:latin typeface="+mj-lt"/>
              </a:rPr>
              <a:t>	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Скопа – прирожденный рыболов, и питается в основном рыбой. Именно поэтому она строит свои гнезда неподалеку от водоемов.</a:t>
            </a:r>
            <a:r>
              <a:rPr lang="en-US" sz="2400" dirty="0" smtClean="0">
                <a:solidFill>
                  <a:srgbClr val="760016"/>
                </a:solidFill>
                <a:latin typeface="+mj-lt"/>
              </a:rPr>
              <a:t> 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Кроме рыбы, которая при удачной рыбалке составляет почти 100% рациона, скопа может охотиться на мелких птиц, ящериц, змей, лягушек, белок, мышей, ондатр, кроликов. </a:t>
            </a:r>
          </a:p>
          <a:p>
            <a:endParaRPr lang="ru-RU" sz="2400" dirty="0" smtClean="0">
              <a:solidFill>
                <a:srgbClr val="760016"/>
              </a:solidFill>
              <a:latin typeface="+mj-lt"/>
            </a:endParaRPr>
          </a:p>
          <a:p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1026" name="Picture 2" descr="http://dic.academic.ru/pictures/wiki/files/50/250px-OspreyNAS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00108"/>
            <a:ext cx="4500594" cy="3438456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5000636"/>
            <a:ext cx="8215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Живущие в Северном полушарии скопы на зиму улетают в теплые края. Скопа </a:t>
            </a:r>
            <a:r>
              <a:rPr lang="ru-RU" sz="2400" dirty="0">
                <a:solidFill>
                  <a:srgbClr val="760016"/>
                </a:solidFill>
                <a:latin typeface="+mj-lt"/>
                <a:cs typeface="Times New Roman" pitchFamily="18" charset="0"/>
              </a:rPr>
              <a:t>относится к одиночным птицам, но на период размножения образует пары, которые сохраняются на много лет. </a:t>
            </a:r>
          </a:p>
        </p:txBody>
      </p:sp>
      <p:sp>
        <p:nvSpPr>
          <p:cNvPr id="6" name="Управляющая кнопка: в конец 5">
            <a:hlinkClick r:id="rId3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+mj-lt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8515352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Русский осетр ведет придонный образ жизни, где находит подходящую пищу. Молодые особи питаются донными беспозвоночными, а осетры постарше могут употреблять небольших моллюсков и рыб. Половой зрелости достигает в возрасте не ранее восьми лет. Интересно, что русский осетр может свободно скрещиваться с белугой, севрюгой и стерлядью, давая жизнеспособное потомство. 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4" name="Picture 7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0298" y="3143248"/>
            <a:ext cx="4381511" cy="3286133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310574"/>
            <a:ext cx="79296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Самка отправляется на нерест всего несколько раз в жизни, с временным интервалом не менее трех–четырех лет. Для этого она выбирает подходящие реки с каменистым или песчаным дном, с предпочтительной средней скоростью воды в 1,0–1,5 м / с. Самка мечет икру, откладывая до 800 икринок. Примерно через три–четыре дня из нее появляются мальки. Русские осетры — это рыбы-долгожители. Их возраст может достигать 50 лет.</a:t>
            </a:r>
            <a:endParaRPr lang="ru-RU" sz="2400" dirty="0">
              <a:solidFill>
                <a:srgbClr val="760016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5" name="Picture 2" descr="http://aquarium-fish-home.ru/wp-content/uploads/2016/08/russian-sturgeon-photo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2486" y="3429000"/>
            <a:ext cx="7880009" cy="2925034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7" name="Управляющая кнопка: в конец 6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298432"/>
            <a:ext cx="84296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760016"/>
                </a:solidFill>
                <a:latin typeface="+mj-lt"/>
                <a:cs typeface="Times New Roman" pitchFamily="18" charset="0"/>
              </a:rPr>
              <a:t>За последние 45 лет численность русского осетра сократилась на 90 %. Этот показатель уже сам по себе не оставляет равнодушным! В 1996 г. русский осетр был включен в Международную Красную книгу. Однако кардинальных перемен к лучшему не произошло. Основная причина того, что русский осетр сегодня находится на грани исчезновения, заключается в многолетнем, часто бесконтрольном промысле этих рыб. Черная икра была и остается редким деликатесом, стоимость которого всегда очень высока. </a:t>
            </a:r>
            <a:endParaRPr lang="ru-RU" sz="2400" dirty="0">
              <a:solidFill>
                <a:srgbClr val="760016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8194" name="AutoShape 2" descr="https://im0-tub-ru.yandex.net/i?id=2a890ccb6185707357a19d07e8ec368a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5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08" y="3643314"/>
            <a:ext cx="4613635" cy="2782509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</a:rPr>
              <a:t>Севрюга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8586758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sz="2400" dirty="0" smtClean="0">
                <a:solidFill>
                  <a:srgbClr val="760016"/>
                </a:solidFill>
                <a:latin typeface="+mj-lt"/>
              </a:rPr>
              <a:t>	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Рыло у севрюги мечевидное, удлиненное, чем оправдывается одно из ее названий. Тело, как и у всех осетровых, покрыто своеобразными «жучками», но промежутки между ними заполнено особыми светлыми пластинками, звездчатой формы.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1026" name="Picture 2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936871"/>
            <a:ext cx="6286544" cy="3492525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211455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Как и все осетровые, севрюга - долгожитель среди пресноводных рыб. По археологическим материалам максимальный зарегистрированный возраст севрюги составил 41 год, у современных рыб - 35 лет.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6146" name="Picture 2" descr="http://bionika-agro.ru/images/stories/osetrovie/sev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52" y="2357430"/>
            <a:ext cx="6429420" cy="3857652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31797"/>
            <a:ext cx="8501122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Половой зрелости волжская севрюга достигает в возрасте 9-12 лет (самцы) и 11-15 лет (самки). В последние годы численность и уловы этого вида стали резко снижаться. Если в 1985 г. по данным </a:t>
            </a:r>
            <a:r>
              <a:rPr lang="ru-RU" sz="2400" dirty="0" err="1" smtClean="0">
                <a:solidFill>
                  <a:srgbClr val="760016"/>
                </a:solidFill>
                <a:latin typeface="+mj-lt"/>
              </a:rPr>
              <a:t>Всекаспийской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съемки общая численность севрюги (от годовика и старше) в Каспийском бассейне составила 75,9 млн. экз., то к 1994 г. она упала до 13,5 млн. экз. (почти в 6 раз). Севрюга включена в Красную книгу МСОП.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2050" name="Picture 2" descr="http://megaribolov.ru/images/siteimage/vse_o_ribah/rechnie_ribi/sevruga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357562"/>
            <a:ext cx="5852421" cy="3043260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4" name="Управляющая кнопка: в конец 3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85728"/>
            <a:ext cx="858679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sz="2400" dirty="0" smtClean="0">
                <a:solidFill>
                  <a:srgbClr val="760016"/>
                </a:solidFill>
                <a:latin typeface="+mj-lt"/>
              </a:rPr>
              <a:t>	</a:t>
            </a: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Спина обычно черновато-коричневого цвета, бока светлые, брюхо белое. Средний вес севрюги различный в разных реках и водоёмах и составляет, в среднем, около 7-10 килограммов, однако отдельные особи достигают длины более двух метров и веса 80 кг. Обычные размеры волжской севрюги в конце 1960-х начале 70-х годов прошлого века колебались от 126 до 152 см. и масса от 6,2 до 12,7 кг.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108546" name="Picture 2" descr="http://www.zooclub.ru/attach/27000/2762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5984" y="3071810"/>
            <a:ext cx="5061108" cy="3289720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4" name="Управляющая кнопка: в конец 3">
            <a:hlinkClick r:id="rId3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</a:rPr>
              <a:t>Белуга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Белуга – одна из самых крупных хищных рыб. Ранее она была довольно распространённым видом, однако в связи с постоянно ухудшающейся экологической обстановкой, а также участившимся случаям браконьерства белуга была признана исчезающим видом и занесена в Красную книгу.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sp>
        <p:nvSpPr>
          <p:cNvPr id="6146" name="AutoShape 2" descr="https://im1-tub-ru.yandex.net/i?id=a82ee10f846a722ecd0eb5d1231c7f63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7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214686"/>
            <a:ext cx="7526551" cy="3076477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7" name="Управляющая кнопка: в конец 6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4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Как и все осетровые рыбы, белуга имеет вытянутую в длину голову, при этом в её нижней части находится 4 усика, достающие до ротового отверстия белуги. От других разновидностей рыб они отличаются характерными особенностями внешности, главной особенностью которой является пять рядов костяных щитков, расположенных вдоль удлиненного тела белуги. Рыба может достигать в длину до 4 метров. При этом вес некоторых особей в редких случаях превышает тонну. 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pic>
        <p:nvPicPr>
          <p:cNvPr id="101378" name="Picture 2" descr="http://naribalky.ru/uploads/narybalkuru/narybalkuru-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857628"/>
            <a:ext cx="6753937" cy="2481265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5" name="Управляющая кнопка: в конец 4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06" y="260359"/>
            <a:ext cx="857256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	Белуга - поистине долгожитель среди рыб. Возраст рыбы раньше мог достигать ста лет. В настоящее время средняя продолжительность её жизни - около 40 лет. Нереститься может много раз. Половая зрелость рыбы достигается достаточно поздно: у самцов к четырнадцати годам, у самок - к восемнадцати. Нереститься белуга далеко не каждый год. Время нереста - в основном апрель, май, проходит на пике паводка, икру закладывает глубоко, на глубину до 15 метров, в местах с быстрым течением, на камнях или гальке. Самки довольно плодовиты, в зависимости от размера могут дать до восьми миллионов икринок.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sp>
        <p:nvSpPr>
          <p:cNvPr id="102402" name="AutoShape 2" descr="https://im0-tub-ru.yandex.net/i?id=37ee83e70f96f382af4027becb540eb0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04" name="AutoShape 4" descr="https://im3-tub-ru.yandex.net/i?id=272e8c09877227d3ccaeb2f6f52a3fc9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05" name="Picture 5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66" y="4000504"/>
            <a:ext cx="4000500" cy="2381250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rId3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7500958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+mj-lt"/>
              </a:rPr>
              <a:t>Обыкновенный осоед</a:t>
            </a:r>
            <a:endParaRPr lang="ru-RU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2" y="3857628"/>
            <a:ext cx="8429652" cy="2357455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760016"/>
                </a:solidFill>
                <a:latin typeface="+mj-lt"/>
              </a:rPr>
              <a:t>    Хищник средних размеров, примерно в 1,5 раза крупнее вороны. Гнездятся в различных лесах, преимущественно смешанных, с полянами и лугами, сенокосами. Прилетают позднее всех из хищных птиц. Основу меню взрослых птиц и птенцов составляют осы, но не взрослые насекомые, а личинки, которые развиваются в земляных или в подвешенных на деревьях "бумажных" осиных гнездах. </a:t>
            </a:r>
            <a:endParaRPr lang="ru-RU" sz="2400" dirty="0">
              <a:solidFill>
                <a:srgbClr val="760016"/>
              </a:solidFill>
              <a:latin typeface="+mj-lt"/>
            </a:endParaRPr>
          </a:p>
        </p:txBody>
      </p:sp>
      <p:sp>
        <p:nvSpPr>
          <p:cNvPr id="6146" name="AutoShape 2" descr="http://%D0%B7%D0%BE%D0%BE%D0%B3%D0%B5%D0%BE%D0%B3%D1%80%D0%B0%D1%84%D0%B8%D1%8F.%D1%80%D1%84/images/public/20101123/osoed_b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7" name="Picture 3" descr="C:\Documents and Settings\Admin\Рабочий стол\osoed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857232"/>
            <a:ext cx="5214974" cy="3021088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Использованные 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85794"/>
            <a:ext cx="4143404" cy="5857916"/>
          </a:xfrm>
        </p:spPr>
        <p:txBody>
          <a:bodyPr>
            <a:normAutofit/>
          </a:bodyPr>
          <a:lstStyle/>
          <a:p>
            <a:r>
              <a:rPr lang="en-US" sz="500" dirty="0" smtClean="0">
                <a:hlinkClick r:id="rId2"/>
              </a:rPr>
              <a:t>https://im0-tub-ru.yandex.net/i?id=de7d7f341aa920336035a8a97cb2ae6c-l&amp;n=13</a:t>
            </a:r>
            <a:endParaRPr lang="ru-RU" sz="500" dirty="0" smtClean="0"/>
          </a:p>
          <a:p>
            <a:r>
              <a:rPr lang="en-US" sz="500" dirty="0" smtClean="0">
                <a:hlinkClick r:id="rId3"/>
              </a:rPr>
              <a:t>http://topref.ru/main/images/9880/51348617.png</a:t>
            </a:r>
            <a:endParaRPr lang="ru-RU" sz="500" dirty="0" smtClean="0"/>
          </a:p>
          <a:p>
            <a:r>
              <a:rPr lang="en-US" sz="500" dirty="0" smtClean="0">
                <a:hlinkClick r:id="rId4"/>
              </a:rPr>
              <a:t>http://aquarium-fish-home.ru/wp-content/uploads/2016/08/russian-sturgeon-photo.jpg</a:t>
            </a:r>
            <a:endParaRPr lang="ru-RU" sz="500" dirty="0" smtClean="0"/>
          </a:p>
          <a:p>
            <a:r>
              <a:rPr lang="en-US" sz="500" dirty="0" smtClean="0">
                <a:hlinkClick r:id="rId5"/>
              </a:rPr>
              <a:t>https://im0-tub-ru.yandex.net/i?id=2a890ccb6185707357a19d07e8ec368a-l&amp;n=13</a:t>
            </a:r>
            <a:endParaRPr lang="ru-RU" sz="500" dirty="0" smtClean="0"/>
          </a:p>
          <a:p>
            <a:r>
              <a:rPr lang="en-US" sz="500" dirty="0" smtClean="0">
                <a:hlinkClick r:id="rId6"/>
              </a:rPr>
              <a:t>http://www.creative.su/sites/creative.su/data/XmUserFiles/userfiles/user5065/135__russkijj_osjotr.jpg</a:t>
            </a:r>
            <a:endParaRPr lang="ru-RU" sz="500" dirty="0" smtClean="0"/>
          </a:p>
          <a:p>
            <a:r>
              <a:rPr lang="en-US" sz="500" dirty="0" smtClean="0">
                <a:hlinkClick r:id="rId7"/>
              </a:rPr>
              <a:t>https://givotniymir.ru/wp-content/uploads/2016/10/sterlyad-ryba-obraz-zhizni-i-sreda-obitaniya-sterlyadi-1-1.jpg</a:t>
            </a:r>
            <a:endParaRPr lang="ru-RU" sz="500" dirty="0" smtClean="0"/>
          </a:p>
          <a:p>
            <a:r>
              <a:rPr lang="en-US" sz="500" dirty="0" smtClean="0">
                <a:hlinkClick r:id="rId8"/>
              </a:rPr>
              <a:t>https://givotniymir.ru/wp-content/uploads/2016/10/sterlyad-ryba-obraz-zhizni-i-sreda-obitaniya-sterlyadi-3-1.jpg</a:t>
            </a:r>
            <a:endParaRPr lang="ru-RU" sz="500" dirty="0" smtClean="0"/>
          </a:p>
          <a:p>
            <a:r>
              <a:rPr lang="en-US" sz="500" dirty="0" smtClean="0">
                <a:hlinkClick r:id="rId9"/>
              </a:rPr>
              <a:t>https://givotniymir.ru/wp-content/uploads/2016/10/sterlyad-ryba-obraz-zhizni-i-sreda-obitaniya-sterlyadi-5.jpg</a:t>
            </a:r>
            <a:endParaRPr lang="ru-RU" sz="500" dirty="0" smtClean="0"/>
          </a:p>
          <a:p>
            <a:r>
              <a:rPr lang="en-US" sz="500" dirty="0" smtClean="0">
                <a:hlinkClick r:id="rId10"/>
              </a:rPr>
              <a:t>https://givotniymir.ru/wp-content/uploads/2016/10/sterlyad-ryba-obraz-zhizni-i-sreda-obitaniya-sterlyadi-6.jpg</a:t>
            </a:r>
            <a:endParaRPr lang="ru-RU" sz="500" dirty="0" smtClean="0"/>
          </a:p>
          <a:p>
            <a:r>
              <a:rPr lang="en-US" sz="500" dirty="0" smtClean="0">
                <a:hlinkClick r:id="rId11"/>
              </a:rPr>
              <a:t>https://givotniymir.ru/wp-content/uploads/2016/10/sterlyad-ryba-obraz-zhizni-i-sreda-obitaniya-sterlyadi-7.jpg</a:t>
            </a:r>
            <a:endParaRPr lang="ru-RU" sz="500" dirty="0" smtClean="0"/>
          </a:p>
          <a:p>
            <a:r>
              <a:rPr lang="en-US" sz="500" dirty="0" smtClean="0">
                <a:hlinkClick r:id="rId12"/>
              </a:rPr>
              <a:t>https://givotniymir.ru/wp-content/uploads/2016/09/norka-zhivotnoe-obraz-zhizni-i-sreda-obitaniya-norki-1.jpg</a:t>
            </a:r>
            <a:endParaRPr lang="ru-RU" sz="500" dirty="0" smtClean="0"/>
          </a:p>
          <a:p>
            <a:r>
              <a:rPr lang="en-US" sz="500" dirty="0" smtClean="0">
                <a:hlinkClick r:id="rId13"/>
              </a:rPr>
              <a:t>https://givotniymir.ru/wp-content/uploads/2016/09/norka-zhivotnoe-obraz-zhizni-i-sreda-obitaniya-norki-2.jpg</a:t>
            </a:r>
            <a:endParaRPr lang="ru-RU" sz="500" dirty="0" smtClean="0"/>
          </a:p>
          <a:p>
            <a:r>
              <a:rPr lang="en-US" sz="500" dirty="0" smtClean="0">
                <a:hlinkClick r:id="rId14"/>
              </a:rPr>
              <a:t>https://givotniymir.ru/wp-content/uploads/2016/09/norka-zhivotnoe-obraz-zhizni-i-sreda-obitaniya-norki-3.jpg</a:t>
            </a:r>
            <a:endParaRPr lang="ru-RU" sz="500" dirty="0" smtClean="0"/>
          </a:p>
          <a:p>
            <a:r>
              <a:rPr lang="en-US" sz="500" dirty="0" smtClean="0">
                <a:hlinkClick r:id="rId15"/>
              </a:rPr>
              <a:t>https://givotniymir.ru/wp-content/uploads/2016/09/norka-zhivotnoe-obraz-zhizni-i-sreda-obitaniya-norki-4.jpg</a:t>
            </a:r>
            <a:endParaRPr lang="ru-RU" sz="500" dirty="0" smtClean="0"/>
          </a:p>
          <a:p>
            <a:r>
              <a:rPr lang="en-US" sz="500" dirty="0" smtClean="0">
                <a:hlinkClick r:id="rId16"/>
              </a:rPr>
              <a:t>https://givotniymir.ru/wp-content/uploads/2016/09/norka-zhivotnoe-obraz-zhizni-i-sreda-obitaniya-norki-5.jpg</a:t>
            </a:r>
            <a:endParaRPr lang="ru-RU" sz="500" dirty="0" smtClean="0"/>
          </a:p>
          <a:p>
            <a:r>
              <a:rPr lang="en-US" sz="500" dirty="0" smtClean="0">
                <a:hlinkClick r:id="rId17"/>
              </a:rPr>
              <a:t>https://givotniymir.ru/wp-content/uploads/2016/09/norka-zhivotnoe-obraz-zhizni-i-sreda-obitaniya-norki-6.jpg</a:t>
            </a:r>
            <a:endParaRPr lang="ru-RU" sz="500" dirty="0" smtClean="0"/>
          </a:p>
          <a:p>
            <a:r>
              <a:rPr lang="en-US" sz="500" dirty="0" smtClean="0">
                <a:hlinkClick r:id="rId18"/>
              </a:rPr>
              <a:t>http://oleniy.ru/images/our_animals/kosulya-evropeyskaya/Capreolus_capreolus_2_Jojo.jpg</a:t>
            </a:r>
            <a:r>
              <a:rPr lang="ru-RU" sz="500" dirty="0" smtClean="0"/>
              <a:t> </a:t>
            </a:r>
          </a:p>
          <a:p>
            <a:r>
              <a:rPr lang="en-US" sz="500" dirty="0" smtClean="0">
                <a:hlinkClick r:id="rId19"/>
              </a:rPr>
              <a:t>https://givotniymir.ru/wp-content/uploads/2016/11/severnyj-olen-obraz-zhizni-i-sreda-obitaniya-severnogo-olenya-2.jpg</a:t>
            </a:r>
            <a:endParaRPr lang="ru-RU" sz="500" dirty="0" smtClean="0"/>
          </a:p>
          <a:p>
            <a:r>
              <a:rPr lang="en-US" sz="500" dirty="0" smtClean="0">
                <a:hlinkClick r:id="rId20"/>
              </a:rPr>
              <a:t>https://givotniymir.ru/wp-content/uploads/2016/11/severnyj-olen-obraz-zhizni-i-sreda-obitaniya-severnogo-olenya-4.jpg</a:t>
            </a:r>
            <a:endParaRPr lang="ru-RU" sz="500" dirty="0" smtClean="0"/>
          </a:p>
          <a:p>
            <a:r>
              <a:rPr lang="en-US" sz="500" dirty="0" smtClean="0">
                <a:hlinkClick r:id="rId21"/>
              </a:rPr>
              <a:t>https://givotniymir.ru/wp-content/uploads/2016/11/severnyj-olen-obraz-zhizni-i-sreda-obitaniya-severnogo-olenya-5.jpg</a:t>
            </a:r>
            <a:endParaRPr lang="ru-RU" sz="500" dirty="0" smtClean="0"/>
          </a:p>
          <a:p>
            <a:r>
              <a:rPr lang="en-US" sz="500" dirty="0" smtClean="0">
                <a:hlinkClick r:id="rId22"/>
              </a:rPr>
              <a:t>https://givotniymir.ru/wp-content/uploads/2016/11/severnyj-olen-obraz-zhizni-i-sreda-obitaniya-severnogo-olenya-7.jpg</a:t>
            </a:r>
            <a:endParaRPr lang="ru-RU" sz="500" dirty="0" smtClean="0"/>
          </a:p>
          <a:p>
            <a:r>
              <a:rPr lang="en-US" sz="500" dirty="0" smtClean="0">
                <a:hlinkClick r:id="rId22"/>
              </a:rPr>
              <a:t>https://givotniymir.ru/wp-content/uploads/2016/11/severnyj-olen-obraz-zhizni-i-sreda-obitaniya-severnogo-olenya-7.jpg</a:t>
            </a:r>
            <a:endParaRPr lang="ru-RU" sz="500" dirty="0" smtClean="0"/>
          </a:p>
          <a:p>
            <a:r>
              <a:rPr lang="en-US" sz="500" dirty="0" smtClean="0">
                <a:hlinkClick r:id="rId23"/>
              </a:rPr>
              <a:t>https://givotniymir.ru/wp-content/uploads/2016/11/severnyj-olen-obraz-zhizni-i-sreda-obitaniya-severnogo-olenya-9.jpg</a:t>
            </a:r>
            <a:endParaRPr lang="ru-RU" sz="500" dirty="0" smtClean="0"/>
          </a:p>
          <a:p>
            <a:r>
              <a:rPr lang="en-US" sz="500" dirty="0" smtClean="0">
                <a:hlinkClick r:id="rId24"/>
              </a:rPr>
              <a:t>http://cdn.coolerpress.com/wp-content/uploads/2015/10/corners.jpg</a:t>
            </a:r>
            <a:endParaRPr lang="ru-RU" sz="500" dirty="0" smtClean="0"/>
          </a:p>
          <a:p>
            <a:r>
              <a:rPr lang="en-US" sz="500" dirty="0" smtClean="0">
                <a:hlinkClick r:id="rId25"/>
              </a:rPr>
              <a:t>https://filed4-18.my.mail.ru/pic?url=http%3A%2F%2Fimg-fotki.yandex.ru%2Fget%2F5647%2F14124454.33f%2F0_be8a7_585775e4_orig.jpg&amp;mw=&amp;mh=&amp;sig=cbf6db0f14168921ee945cf97c2dc543</a:t>
            </a:r>
            <a:endParaRPr lang="ru-RU" sz="500" dirty="0" smtClean="0"/>
          </a:p>
          <a:p>
            <a:r>
              <a:rPr lang="en-US" sz="500" dirty="0" smtClean="0">
                <a:hlinkClick r:id="rId26"/>
              </a:rPr>
              <a:t>https://givotniymir.ru/wp-content/uploads/2016/04/rys-zhivotnoe-obraz-zhizni-i-sreda-obitaniya-rysi-5.jpg</a:t>
            </a:r>
            <a:endParaRPr lang="ru-RU" sz="500" dirty="0" smtClean="0"/>
          </a:p>
          <a:p>
            <a:r>
              <a:rPr lang="en-US" sz="500" dirty="0" smtClean="0">
                <a:hlinkClick r:id="rId27"/>
              </a:rPr>
              <a:t>https://givotniymir.ru/wp-content/uploads/2016/04/rys-zhivotnoe-obraz-zhizni-i-sreda-obitaniya-rysi-7.jpg</a:t>
            </a:r>
            <a:endParaRPr lang="ru-RU" sz="500" dirty="0" smtClean="0"/>
          </a:p>
          <a:p>
            <a:r>
              <a:rPr lang="en-US" sz="500" dirty="0" smtClean="0">
                <a:hlinkClick r:id="rId28"/>
              </a:rPr>
              <a:t>https://givotniymir.ru/wp-content/uploads/2016/04/rys-zhivotnoe-obraz-zhizni-i-sreda-obitaniya-rysi-6.jpg</a:t>
            </a:r>
            <a:endParaRPr lang="ru-RU" sz="500" dirty="0" smtClean="0"/>
          </a:p>
          <a:p>
            <a:r>
              <a:rPr lang="en-US" sz="500" dirty="0" smtClean="0">
                <a:hlinkClick r:id="rId29"/>
              </a:rPr>
              <a:t>https://im2-tub-ru.yandex.net/i?id=acc29d4dac96a1bd5c06cf48be75ea1a-l&amp;n=13</a:t>
            </a:r>
            <a:endParaRPr lang="ru-RU" sz="500" dirty="0" smtClean="0"/>
          </a:p>
          <a:p>
            <a:r>
              <a:rPr lang="en-US" sz="500" dirty="0" smtClean="0">
                <a:hlinkClick r:id="rId30"/>
              </a:rPr>
              <a:t>https://givotniymir.ru/wp-content/uploads/2015/12/vydra-sreda-obitaniya-i-obraz-zhizni-vydry-8.jpg</a:t>
            </a:r>
            <a:endParaRPr lang="ru-RU" sz="500" dirty="0" smtClean="0"/>
          </a:p>
          <a:p>
            <a:r>
              <a:rPr lang="en-US" sz="500" dirty="0" smtClean="0">
                <a:hlinkClick r:id="rId31"/>
              </a:rPr>
              <a:t>https://givotniymir.ru/wp-content/uploads/2015/12/vydra-sreda-obitaniya-i-obraz-zhizni-vydry-4.jpg</a:t>
            </a:r>
            <a:endParaRPr lang="ru-RU" sz="500" dirty="0" smtClean="0"/>
          </a:p>
          <a:p>
            <a:r>
              <a:rPr lang="en-US" sz="500" dirty="0" smtClean="0">
                <a:hlinkClick r:id="rId32"/>
              </a:rPr>
              <a:t>http://bytrina11.ru/wp-content/uploads/2012/05/Kuni04ust.jpg</a:t>
            </a:r>
            <a:endParaRPr lang="ru-RU" sz="500" dirty="0" smtClean="0"/>
          </a:p>
          <a:p>
            <a:r>
              <a:rPr lang="en-US" sz="500" dirty="0" smtClean="0">
                <a:hlinkClick r:id="rId33"/>
              </a:rPr>
              <a:t>https://im0-tub-ru.yandex.net/i?id=4d576305f5a9d1f42a030b3d46af3ace-l&amp;n=13</a:t>
            </a:r>
            <a:endParaRPr lang="ru-RU" sz="500" dirty="0" smtClean="0"/>
          </a:p>
          <a:p>
            <a:r>
              <a:rPr lang="en-US" sz="500" dirty="0" smtClean="0">
                <a:hlinkClick r:id="rId34"/>
              </a:rPr>
              <a:t>https://givotniymir.ru/wp-content/uploads/2015/12/vydra-sreda-obitaniya-i-obraz-zhizni-vydry-9.jpg</a:t>
            </a:r>
            <a:endParaRPr lang="ru-RU" sz="500" dirty="0" smtClean="0"/>
          </a:p>
          <a:p>
            <a:r>
              <a:rPr lang="en-US" sz="500" dirty="0" smtClean="0">
                <a:hlinkClick r:id="rId35"/>
              </a:rPr>
              <a:t>https://givotniymir.ru/wp-content/uploads/2015/12/vydra-sreda-obitaniya-i-obraz-zhizni-vydry-1.jpg</a:t>
            </a:r>
            <a:endParaRPr lang="ru-RU" sz="500" dirty="0" smtClean="0"/>
          </a:p>
          <a:p>
            <a:r>
              <a:rPr lang="en-US" sz="500" dirty="0" smtClean="0">
                <a:hlinkClick r:id="rId36"/>
              </a:rPr>
              <a:t>https://im0-tub-ru.yandex.net/i?id=a38ae54ca3b230103fec68fb1a96859b-l&amp;n=13</a:t>
            </a:r>
            <a:endParaRPr lang="ru-RU" sz="500" dirty="0" smtClean="0"/>
          </a:p>
          <a:p>
            <a:r>
              <a:rPr lang="en-US" sz="500" dirty="0" smtClean="0">
                <a:hlinkClick r:id="rId37"/>
              </a:rPr>
              <a:t>https://im3-tub-ru.yandex.net/i?id=9182c86656494d32fda06d57c477beb6-l&amp;n=13</a:t>
            </a:r>
            <a:endParaRPr lang="ru-RU" sz="500" dirty="0" smtClean="0"/>
          </a:p>
          <a:p>
            <a:r>
              <a:rPr lang="en-US" sz="500" dirty="0" smtClean="0">
                <a:hlinkClick r:id="rId38"/>
              </a:rPr>
              <a:t>https://im0-tub-ru.yandex.net/i?id=9cc70a55743979c02f0bf94f90175a6d-l&amp;n=13</a:t>
            </a:r>
            <a:endParaRPr lang="ru-RU" sz="500" dirty="0" smtClean="0"/>
          </a:p>
          <a:p>
            <a:r>
              <a:rPr lang="en-US" sz="500" dirty="0" smtClean="0">
                <a:hlinkClick r:id="rId39"/>
              </a:rPr>
              <a:t>http://cdn.c.photoshelter.com/img-get2/I0000gaN7mlIusbE/fit=1000x750/Hazel-Dormouse-002.jpg</a:t>
            </a:r>
            <a:endParaRPr lang="ru-RU" sz="500" dirty="0" smtClean="0"/>
          </a:p>
          <a:p>
            <a:r>
              <a:rPr lang="en-US" sz="500" dirty="0" smtClean="0">
                <a:hlinkClick r:id="rId40"/>
              </a:rPr>
              <a:t>http://school-collection.lyceum62.ru/ecor/storage/a5fafdca-d789-44e6-8234-b4c510efb7d7/dryomys.jpg</a:t>
            </a:r>
            <a:endParaRPr lang="ru-RU" sz="500" dirty="0" smtClean="0"/>
          </a:p>
          <a:p>
            <a:r>
              <a:rPr lang="en-US" sz="500" dirty="0" smtClean="0">
                <a:hlinkClick r:id="rId41"/>
              </a:rPr>
              <a:t>https://im0-tub-ru.yandex.net/i?id=8ba66361319094d5aff4950c6c48ecc4-l&amp;n=13</a:t>
            </a:r>
            <a:endParaRPr lang="ru-RU" sz="500" dirty="0" smtClean="0"/>
          </a:p>
          <a:p>
            <a:r>
              <a:rPr lang="en-US" sz="500" dirty="0" smtClean="0">
                <a:hlinkClick r:id="rId42"/>
              </a:rPr>
              <a:t>https://scientificrussia.ru/data/shared/top_10/10_faktov_sbornik/gaubitsy/russian_desman_photo_credit_igor_shpilenok.jpg</a:t>
            </a:r>
            <a:endParaRPr lang="ru-RU" sz="500" dirty="0" smtClean="0"/>
          </a:p>
          <a:p>
            <a:r>
              <a:rPr lang="en-US" sz="500" dirty="0" smtClean="0">
                <a:hlinkClick r:id="rId43"/>
              </a:rPr>
              <a:t>http://sapsankurgan.ru/fauna/foto/1405053050_6.jpg</a:t>
            </a:r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 smtClean="0"/>
          </a:p>
          <a:p>
            <a:endParaRPr lang="ru-RU" sz="5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00562" y="785794"/>
            <a:ext cx="4143404" cy="58579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2"/>
              </a:rPr>
              <a:t>https://im0-tub-ru.yandex.net/i?id=de7d7f341aa920336035a8a97cb2ae6c-l&amp;n=13</a:t>
            </a: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500" dirty="0" smtClean="0">
                <a:latin typeface="Times New Roman" pitchFamily="18" charset="0"/>
                <a:cs typeface="Times New Roman" pitchFamily="18" charset="0"/>
                <a:hlinkClick r:id="rId44"/>
              </a:rPr>
              <a:t>http://bionika-agro.ru/images/stories/osetrovie/sevr.jpg</a:t>
            </a:r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500" dirty="0" smtClean="0">
                <a:latin typeface="Times New Roman" pitchFamily="18" charset="0"/>
                <a:cs typeface="Times New Roman" pitchFamily="18" charset="0"/>
                <a:hlinkClick r:id="rId45"/>
              </a:rPr>
              <a:t>http://www.zooclub.ru/attach/27000/27621.jpg</a:t>
            </a:r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500" dirty="0" smtClean="0">
                <a:latin typeface="Times New Roman" pitchFamily="18" charset="0"/>
                <a:cs typeface="Times New Roman" pitchFamily="18" charset="0"/>
                <a:hlinkClick r:id="rId46"/>
              </a:rPr>
              <a:t>http://givotnie.com/wp-content/uploads/2011/12/sevruga_1.jpg</a:t>
            </a:r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500" dirty="0" smtClean="0">
                <a:latin typeface="Times New Roman" pitchFamily="18" charset="0"/>
                <a:cs typeface="Times New Roman" pitchFamily="18" charset="0"/>
                <a:hlinkClick r:id="rId47"/>
              </a:rPr>
              <a:t>http://megaribolov.ru/images/siteimage/vse_o_ribah/rechnie_ribi/sevruga_2.jpg</a:t>
            </a:r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500" dirty="0" smtClean="0">
                <a:latin typeface="Times New Roman" pitchFamily="18" charset="0"/>
                <a:cs typeface="Times New Roman" pitchFamily="18" charset="0"/>
                <a:hlinkClick r:id="rId48"/>
              </a:rPr>
              <a:t>https://im1-tub-ru.yandex.net/i?id=a82ee10f846a722ecd0eb5d1231c7f63-l&amp;n=13</a:t>
            </a:r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500" dirty="0" smtClean="0">
                <a:latin typeface="Times New Roman" pitchFamily="18" charset="0"/>
                <a:cs typeface="Times New Roman" pitchFamily="18" charset="0"/>
                <a:hlinkClick r:id="rId49"/>
              </a:rPr>
              <a:t>http://naribalky.ru/uploads/narybalkuru/narybalkuru-9.jpg</a:t>
            </a:r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500" dirty="0" smtClean="0">
                <a:latin typeface="Times New Roman" pitchFamily="18" charset="0"/>
                <a:cs typeface="Times New Roman" pitchFamily="18" charset="0"/>
                <a:hlinkClick r:id="rId50"/>
              </a:rPr>
              <a:t>https://im3-tub-ru.yandex.net/i?id=272e8c09877227d3ccaeb2f6f52a3fc9-l&amp;n=13</a:t>
            </a:r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500" dirty="0" smtClean="0">
                <a:latin typeface="Times New Roman" pitchFamily="18" charset="0"/>
                <a:cs typeface="Times New Roman" pitchFamily="18" charset="0"/>
                <a:hlinkClick r:id="rId51"/>
              </a:rPr>
              <a:t>http://kidsclever.ru/content/stihi-pro-zhivotnyh-iz-krasnoy-knigi</a:t>
            </a:r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500" dirty="0" smtClean="0">
                <a:hlinkClick r:id="rId52"/>
              </a:rPr>
              <a:t>http://animalsfoto.com/photo/eb/ebb0d533799615c80503c58c035b43fd.jpg</a:t>
            </a:r>
            <a:endParaRPr lang="ru-RU" sz="500" dirty="0" smtClean="0"/>
          </a:p>
          <a:p>
            <a:r>
              <a:rPr lang="en-US" sz="500" dirty="0" smtClean="0">
                <a:hlinkClick r:id="rId53"/>
              </a:rPr>
              <a:t>http://web-zoopark.ru/media/vyhuh.jpg</a:t>
            </a:r>
            <a:endParaRPr lang="ru-RU" sz="500" dirty="0" smtClean="0"/>
          </a:p>
          <a:p>
            <a:r>
              <a:rPr lang="en-US" sz="500" dirty="0" smtClean="0">
                <a:hlinkClick r:id="rId54"/>
              </a:rPr>
              <a:t>http://animalreader.ru/wp-content/uploads/2015/06/ischezli-sapsany-animalreader.ru_.jpg</a:t>
            </a:r>
            <a:endParaRPr lang="ru-RU" sz="500" dirty="0" smtClean="0"/>
          </a:p>
          <a:p>
            <a:r>
              <a:rPr lang="en-US" sz="500" dirty="0" smtClean="0">
                <a:hlinkClick r:id="rId55"/>
              </a:rPr>
              <a:t>http://picsmagic.ru/images/4237_art-177.jpg</a:t>
            </a:r>
            <a:endParaRPr lang="ru-RU" sz="500" dirty="0" smtClean="0"/>
          </a:p>
          <a:p>
            <a:r>
              <a:rPr lang="en-US" sz="500" dirty="0" smtClean="0">
                <a:hlinkClick r:id="rId56"/>
              </a:rPr>
              <a:t>http://img-f.photosight.ru/f20/4496117_large.jpg</a:t>
            </a:r>
            <a:endParaRPr lang="ru-RU" sz="500" dirty="0" smtClean="0"/>
          </a:p>
          <a:p>
            <a:r>
              <a:rPr lang="en-US" sz="500" dirty="0" smtClean="0">
                <a:hlinkClick r:id="rId57"/>
              </a:rPr>
              <a:t>http://novved.ru/images/NEWS/28.12.16/berkut_sposib.jpg</a:t>
            </a:r>
            <a:endParaRPr lang="ru-RU" sz="500" dirty="0" smtClean="0"/>
          </a:p>
          <a:p>
            <a:r>
              <a:rPr lang="en-US" sz="500" dirty="0" smtClean="0">
                <a:hlinkClick r:id="rId58"/>
              </a:rPr>
              <a:t>https://im2-tub-ru.yandex.net/i?id=9499abb9b7b76c670b3a8301ea3c8805-l&amp;n=13</a:t>
            </a:r>
            <a:endParaRPr lang="ru-RU" sz="500" dirty="0" smtClean="0"/>
          </a:p>
          <a:p>
            <a:r>
              <a:rPr lang="en-US" sz="500" dirty="0" smtClean="0">
                <a:hlinkClick r:id="rId59"/>
              </a:rPr>
              <a:t>https://im2-tub-ru.yandex.net/i?id=6e6a0a83f87c6708c8b8b221ad4e86ca-l&amp;n=13</a:t>
            </a:r>
            <a:endParaRPr lang="ru-RU" sz="500" dirty="0" smtClean="0"/>
          </a:p>
          <a:p>
            <a:r>
              <a:rPr lang="en-US" sz="500" dirty="0" smtClean="0">
                <a:hlinkClick r:id="rId60"/>
              </a:rPr>
              <a:t>http://classpic.ru/wp-content/uploads/Lebed-klikun.jpg</a:t>
            </a:r>
            <a:endParaRPr lang="ru-RU" sz="500" dirty="0" smtClean="0"/>
          </a:p>
          <a:p>
            <a:r>
              <a:rPr lang="en-US" sz="500" dirty="0" smtClean="0">
                <a:hlinkClick r:id="rId61"/>
              </a:rPr>
              <a:t>http://www.deryabino.ru/ptaha/podorlik-bolshoy/podorlik-bolshoy_20151007-09.jpg</a:t>
            </a:r>
            <a:endParaRPr lang="ru-RU" sz="500" dirty="0" smtClean="0"/>
          </a:p>
          <a:p>
            <a:r>
              <a:rPr lang="en-US" sz="500" dirty="0" smtClean="0">
                <a:hlinkClick r:id="rId62"/>
              </a:rPr>
              <a:t>http://bird-prey.narod.ru/Podorlik.jpg</a:t>
            </a:r>
            <a:endParaRPr lang="ru-RU" sz="500" dirty="0" smtClean="0"/>
          </a:p>
          <a:p>
            <a:r>
              <a:rPr lang="en-US" sz="500" dirty="0" smtClean="0">
                <a:hlinkClick r:id="rId63"/>
              </a:rPr>
              <a:t>https://short-toed-eagle.net/wp-content/img/short-toed-eagle-kestutis-chepenas-2009-01.jpg</a:t>
            </a:r>
            <a:endParaRPr lang="ru-RU" sz="500" dirty="0" smtClean="0"/>
          </a:p>
          <a:p>
            <a:r>
              <a:rPr lang="en-US" sz="500" dirty="0" smtClean="0">
                <a:hlinkClick r:id="rId64"/>
              </a:rPr>
              <a:t>http://storage.onbird.ru/bird/photo/zmeeyad/zmeeyad%20foto%206%20%28onbird.ru%29.jpg</a:t>
            </a:r>
            <a:endParaRPr lang="ru-RU" sz="500" dirty="0" smtClean="0"/>
          </a:p>
          <a:p>
            <a:r>
              <a:rPr lang="en-US" sz="500" dirty="0" smtClean="0">
                <a:hlinkClick r:id="rId65"/>
              </a:rPr>
              <a:t>http://i1.treknature.com/photos/8996/on8y8897cpb.jpg</a:t>
            </a:r>
            <a:endParaRPr lang="ru-RU" sz="500" dirty="0" smtClean="0"/>
          </a:p>
          <a:p>
            <a:r>
              <a:rPr lang="en-US" sz="500" dirty="0" smtClean="0">
                <a:hlinkClick r:id="rId66"/>
              </a:rPr>
              <a:t>http://bird-ukraine.pp.ua/images/slideshow/Pernis%20apivorus/Pernis%20apivorus1.jpg</a:t>
            </a:r>
            <a:endParaRPr lang="ru-RU" sz="500" dirty="0" smtClean="0"/>
          </a:p>
          <a:p>
            <a:r>
              <a:rPr lang="en-US" sz="500" dirty="0" smtClean="0">
                <a:hlinkClick r:id="rId67"/>
              </a:rPr>
              <a:t>http://</a:t>
            </a:r>
            <a:r>
              <a:rPr lang="ru-RU" sz="500" dirty="0" err="1" smtClean="0">
                <a:hlinkClick r:id="rId67"/>
              </a:rPr>
              <a:t>зоогеография.рф</a:t>
            </a:r>
            <a:r>
              <a:rPr lang="ru-RU" sz="500" dirty="0" smtClean="0">
                <a:hlinkClick r:id="rId67"/>
              </a:rPr>
              <a:t>/</a:t>
            </a:r>
            <a:r>
              <a:rPr lang="en-US" sz="500" dirty="0" smtClean="0">
                <a:hlinkClick r:id="rId67"/>
              </a:rPr>
              <a:t>images/public/20101123/osoed_big.jpg</a:t>
            </a:r>
            <a:endParaRPr lang="ru-RU" sz="500" dirty="0" smtClean="0"/>
          </a:p>
          <a:p>
            <a:r>
              <a:rPr lang="en-US" sz="500" dirty="0" smtClean="0">
                <a:hlinkClick r:id="rId68"/>
              </a:rPr>
              <a:t>http://dic.academic.ru/pictures/wiki/files/50/250px-OspreyNASA.jpg</a:t>
            </a:r>
            <a:endParaRPr lang="ru-RU" sz="500" dirty="0" smtClean="0"/>
          </a:p>
          <a:p>
            <a:r>
              <a:rPr lang="en-US" sz="500" dirty="0" smtClean="0">
                <a:hlinkClick r:id="rId69"/>
              </a:rPr>
              <a:t>https://raptorpersecutionscotland.files.wordpress.com/2010/09/osprey.jpg</a:t>
            </a:r>
            <a:endParaRPr lang="ru-RU" sz="500" dirty="0" smtClean="0"/>
          </a:p>
          <a:p>
            <a:r>
              <a:rPr lang="en-US" sz="500" dirty="0" smtClean="0">
                <a:hlinkClick r:id="rId70"/>
              </a:rPr>
              <a:t>https://s3-eu-west-1.amazonaws.com/files.surfory.com/uploads/2016/2/25/56c440c0bd047080088b456c/1280x/56cf2be9bd047015518b4569.jpg</a:t>
            </a:r>
            <a:endParaRPr lang="ru-RU" sz="500" dirty="0" smtClean="0"/>
          </a:p>
          <a:p>
            <a:r>
              <a:rPr lang="en-US" sz="500" dirty="0" smtClean="0">
                <a:hlinkClick r:id="rId71"/>
              </a:rPr>
              <a:t>https://im2-tub-ru.yandex.net/i?id=e9e1b896eb3621b4ec61d05d8770b1ad-l&amp;n=13</a:t>
            </a:r>
            <a:endParaRPr lang="ru-RU" sz="500" dirty="0" smtClean="0"/>
          </a:p>
          <a:p>
            <a:r>
              <a:rPr lang="en-US" sz="500" dirty="0" smtClean="0">
                <a:hlinkClick r:id="rId72"/>
              </a:rPr>
              <a:t>http://foneyes.ru/img/picture/Apr/18/e4ec5b6ce48b9205dd2f8299a8c8d6a1/5.jpg</a:t>
            </a:r>
            <a:endParaRPr lang="ru-RU" sz="500" dirty="0" smtClean="0"/>
          </a:p>
          <a:p>
            <a:r>
              <a:rPr lang="en-US" sz="500" dirty="0" smtClean="0">
                <a:hlinkClick r:id="rId73"/>
              </a:rPr>
              <a:t>https://avatanplus.com/files/resources/original/57e12445d28851574775b0e6.png</a:t>
            </a:r>
            <a:r>
              <a:rPr lang="ru-RU" sz="500" dirty="0" smtClean="0"/>
              <a:t>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500" dirty="0" smtClean="0">
                <a:latin typeface="Times New Roman" pitchFamily="18" charset="0"/>
                <a:cs typeface="Times New Roman" pitchFamily="18" charset="0"/>
                <a:hlinkClick r:id="rId74"/>
              </a:rPr>
              <a:t>http://gallery.yopriceville.com/var/albums/Free-Clipart-Pictures/Animals-PNG/Otter_PNG_Art_Picture.png?m=1399672800</a:t>
            </a:r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500" dirty="0" smtClean="0">
                <a:latin typeface="Times New Roman" pitchFamily="18" charset="0"/>
                <a:cs typeface="Times New Roman" pitchFamily="18" charset="0"/>
                <a:hlinkClick r:id="rId75"/>
              </a:rPr>
              <a:t>http://www.coollady.ru/pic/0003/053/07.jpg</a:t>
            </a:r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500" dirty="0" smtClean="0">
                <a:latin typeface="Times New Roman" pitchFamily="18" charset="0"/>
                <a:cs typeface="Times New Roman" pitchFamily="18" charset="0"/>
                <a:hlinkClick r:id="rId76"/>
              </a:rPr>
              <a:t>http://www.playcast.ru/uploads/2013/12/31/7012567.png</a:t>
            </a:r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sz="5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Управляющая кнопка: в конец 4">
            <a:hlinkClick r:id="rId77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</TotalTime>
  <Words>2655</Words>
  <Application>Microsoft Office PowerPoint</Application>
  <PresentationFormat>Экран (4:3)</PresentationFormat>
  <Paragraphs>387</Paragraphs>
  <Slides>90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90</vt:i4>
      </vt:variant>
    </vt:vector>
  </HeadingPairs>
  <TitlesOfParts>
    <vt:vector size="91" baseType="lpstr">
      <vt:lpstr>Тема Office</vt:lpstr>
      <vt:lpstr>Красная книга  Нижегородской области</vt:lpstr>
      <vt:lpstr>Слайд 2</vt:lpstr>
      <vt:lpstr>Слайд 3</vt:lpstr>
      <vt:lpstr>Слайд 4</vt:lpstr>
      <vt:lpstr>Слайд 5</vt:lpstr>
      <vt:lpstr>Слайд 6</vt:lpstr>
      <vt:lpstr>Скопа </vt:lpstr>
      <vt:lpstr>Слайд 8</vt:lpstr>
      <vt:lpstr>Обыкновенный осоед</vt:lpstr>
      <vt:lpstr>Слайд 10</vt:lpstr>
      <vt:lpstr>Слайд 11</vt:lpstr>
      <vt:lpstr>Змееяд </vt:lpstr>
      <vt:lpstr>Слайд 13</vt:lpstr>
      <vt:lpstr>Слайд 14</vt:lpstr>
      <vt:lpstr>Большой подорлик</vt:lpstr>
      <vt:lpstr>Слайд 16</vt:lpstr>
      <vt:lpstr>Лебедь-кликун</vt:lpstr>
      <vt:lpstr>Слайд 18</vt:lpstr>
      <vt:lpstr>Слайд 19</vt:lpstr>
      <vt:lpstr>Беркут </vt:lpstr>
      <vt:lpstr>Слайд 21</vt:lpstr>
      <vt:lpstr>Слайд 22</vt:lpstr>
      <vt:lpstr>Орлан белохвост</vt:lpstr>
      <vt:lpstr>Слайд 24</vt:lpstr>
      <vt:lpstr>Сапсан </vt:lpstr>
      <vt:lpstr>Слайд 26</vt:lpstr>
      <vt:lpstr>Слайд 27</vt:lpstr>
      <vt:lpstr>Слайд 28</vt:lpstr>
      <vt:lpstr>Выхухоль русская</vt:lpstr>
      <vt:lpstr>Слайд 30</vt:lpstr>
      <vt:lpstr>Слайд 31</vt:lpstr>
      <vt:lpstr>Слайд 32</vt:lpstr>
      <vt:lpstr>Лесная соня</vt:lpstr>
      <vt:lpstr>Слайд 34</vt:lpstr>
      <vt:lpstr>Слайд 35</vt:lpstr>
      <vt:lpstr>Росомаха </vt:lpstr>
      <vt:lpstr>Слайд 37</vt:lpstr>
      <vt:lpstr>Слайд 38</vt:lpstr>
      <vt:lpstr>Выдра </vt:lpstr>
      <vt:lpstr>Слайд 40</vt:lpstr>
      <vt:lpstr>Слайд 41</vt:lpstr>
      <vt:lpstr>Слайд 42</vt:lpstr>
      <vt:lpstr>Слайд 43</vt:lpstr>
      <vt:lpstr>Слайд 44</vt:lpstr>
      <vt:lpstr>Рысь </vt:lpstr>
      <vt:lpstr>Слайд 46</vt:lpstr>
      <vt:lpstr>Слайд 47</vt:lpstr>
      <vt:lpstr>Слайд 48</vt:lpstr>
      <vt:lpstr>Слайд 49</vt:lpstr>
      <vt:lpstr>Слайд 50</vt:lpstr>
      <vt:lpstr>Обыкновенная летяга</vt:lpstr>
      <vt:lpstr>Слайд 52</vt:lpstr>
      <vt:lpstr>Слайд 53</vt:lpstr>
      <vt:lpstr>Слайд 54</vt:lpstr>
      <vt:lpstr>Слайд 55</vt:lpstr>
      <vt:lpstr>Слайд 56</vt:lpstr>
      <vt:lpstr>Слайд 57</vt:lpstr>
      <vt:lpstr>Северный олень</vt:lpstr>
      <vt:lpstr>Слайд 59</vt:lpstr>
      <vt:lpstr>Слайд 60</vt:lpstr>
      <vt:lpstr>Слайд 61</vt:lpstr>
      <vt:lpstr>Слайд 62</vt:lpstr>
      <vt:lpstr>Косуля европейская</vt:lpstr>
      <vt:lpstr>Слайд 64</vt:lpstr>
      <vt:lpstr>Слайд 65</vt:lpstr>
      <vt:lpstr>Слайд 66</vt:lpstr>
      <vt:lpstr>Слайд 67</vt:lpstr>
      <vt:lpstr>Слайд 68</vt:lpstr>
      <vt:lpstr>Европейская норка</vt:lpstr>
      <vt:lpstr>Слайд 70</vt:lpstr>
      <vt:lpstr>Слайд 71</vt:lpstr>
      <vt:lpstr>Слайд 72</vt:lpstr>
      <vt:lpstr>Слайд 73</vt:lpstr>
      <vt:lpstr>Стерлядь </vt:lpstr>
      <vt:lpstr>Слайд 75</vt:lpstr>
      <vt:lpstr>Слайд 76</vt:lpstr>
      <vt:lpstr>Слайд 77</vt:lpstr>
      <vt:lpstr>Осётр русский</vt:lpstr>
      <vt:lpstr>Слайд 79</vt:lpstr>
      <vt:lpstr>Слайд 80</vt:lpstr>
      <vt:lpstr>Слайд 81</vt:lpstr>
      <vt:lpstr>Слайд 82</vt:lpstr>
      <vt:lpstr>Севрюга </vt:lpstr>
      <vt:lpstr>Слайд 84</vt:lpstr>
      <vt:lpstr>Слайд 85</vt:lpstr>
      <vt:lpstr>Слайд 86</vt:lpstr>
      <vt:lpstr>Белуга </vt:lpstr>
      <vt:lpstr>Слайд 88</vt:lpstr>
      <vt:lpstr>Слайд 89</vt:lpstr>
      <vt:lpstr>Использованные источники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Таня</dc:creator>
  <cp:lastModifiedBy>Таня</cp:lastModifiedBy>
  <cp:revision>63</cp:revision>
  <dcterms:created xsi:type="dcterms:W3CDTF">2017-03-03T16:51:28Z</dcterms:created>
  <dcterms:modified xsi:type="dcterms:W3CDTF">2021-02-19T10:33:22Z</dcterms:modified>
</cp:coreProperties>
</file>