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77" r:id="rId2"/>
    <p:sldId id="279" r:id="rId3"/>
    <p:sldId id="280" r:id="rId4"/>
    <p:sldId id="261" r:id="rId5"/>
    <p:sldId id="262" r:id="rId6"/>
    <p:sldId id="263" r:id="rId7"/>
    <p:sldId id="264" r:id="rId8"/>
    <p:sldId id="266" r:id="rId9"/>
    <p:sldId id="281" r:id="rId10"/>
    <p:sldId id="282" r:id="rId11"/>
    <p:sldId id="284" r:id="rId12"/>
    <p:sldId id="267" r:id="rId13"/>
    <p:sldId id="268" r:id="rId14"/>
    <p:sldId id="256" r:id="rId15"/>
    <p:sldId id="285" r:id="rId16"/>
    <p:sldId id="286" r:id="rId17"/>
    <p:sldId id="289" r:id="rId18"/>
    <p:sldId id="287" r:id="rId19"/>
    <p:sldId id="265" r:id="rId20"/>
    <p:sldId id="260" r:id="rId21"/>
    <p:sldId id="271" r:id="rId22"/>
    <p:sldId id="272" r:id="rId23"/>
    <p:sldId id="273" r:id="rId24"/>
    <p:sldId id="269" r:id="rId25"/>
    <p:sldId id="270" r:id="rId26"/>
    <p:sldId id="274" r:id="rId27"/>
    <p:sldId id="275" r:id="rId28"/>
    <p:sldId id="276" r:id="rId29"/>
    <p:sldId id="278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5E91"/>
    <a:srgbClr val="EE8A98"/>
    <a:srgbClr val="E7576C"/>
    <a:srgbClr val="DB1790"/>
    <a:srgbClr val="FAFAFA"/>
    <a:srgbClr val="A711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85" autoAdjust="0"/>
  </p:normalViewPr>
  <p:slideViewPr>
    <p:cSldViewPr snapToGrid="0">
      <p:cViewPr varScale="1">
        <p:scale>
          <a:sx n="80" d="100"/>
          <a:sy n="80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8C2C1-970E-457A-ABDB-5D87B9BDFFB0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48607E-3675-4DA7-AFBF-C744D97503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123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8607E-3675-4DA7-AFBF-C744D975035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9204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8607E-3675-4DA7-AFBF-C744D9750357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7569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8607E-3675-4DA7-AFBF-C744D9750357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7160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8607E-3675-4DA7-AFBF-C744D9750357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378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8607E-3675-4DA7-AFBF-C744D9750357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8533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8607E-3675-4DA7-AFBF-C744D9750357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118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8607E-3675-4DA7-AFBF-C744D9750357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476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8607E-3675-4DA7-AFBF-C744D9750357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439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8607E-3675-4DA7-AFBF-C744D975035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166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8607E-3675-4DA7-AFBF-C744D975035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2920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8607E-3675-4DA7-AFBF-C744D975035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8255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8607E-3675-4DA7-AFBF-C744D975035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1212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8607E-3675-4DA7-AFBF-C744D975035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848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8607E-3675-4DA7-AFBF-C744D975035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4496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8607E-3675-4DA7-AFBF-C744D975035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210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48607E-3675-4DA7-AFBF-C744D975035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911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8B62-1DA9-4408-AFAF-BFA39012E43F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B146-975D-4676-998B-3524B2A34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835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8B62-1DA9-4408-AFAF-BFA39012E43F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B146-975D-4676-998B-3524B2A34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541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8B62-1DA9-4408-AFAF-BFA39012E43F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B146-975D-4676-998B-3524B2A34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28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8B62-1DA9-4408-AFAF-BFA39012E43F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B146-975D-4676-998B-3524B2A34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303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8B62-1DA9-4408-AFAF-BFA39012E43F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B146-975D-4676-998B-3524B2A34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023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8B62-1DA9-4408-AFAF-BFA39012E43F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B146-975D-4676-998B-3524B2A34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148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8B62-1DA9-4408-AFAF-BFA39012E43F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B146-975D-4676-998B-3524B2A34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021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8B62-1DA9-4408-AFAF-BFA39012E43F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B146-975D-4676-998B-3524B2A34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679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8B62-1DA9-4408-AFAF-BFA39012E43F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B146-975D-4676-998B-3524B2A34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778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8B62-1DA9-4408-AFAF-BFA39012E43F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B146-975D-4676-998B-3524B2A34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114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58B62-1DA9-4408-AFAF-BFA39012E43F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9B146-975D-4676-998B-3524B2A34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3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58B62-1DA9-4408-AFAF-BFA39012E43F}" type="datetimeFigureOut">
              <a:rPr lang="ru-RU" smtClean="0"/>
              <a:t>17.01.2021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9B146-975D-4676-998B-3524B2A34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085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4.jpeg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56.png"/><Relationship Id="rId4" Type="http://schemas.openxmlformats.org/officeDocument/2006/relationships/image" Target="../media/image55.jpeg"/><Relationship Id="rId9" Type="http://schemas.openxmlformats.org/officeDocument/2006/relationships/image" Target="../media/image5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54.jpeg"/><Relationship Id="rId3" Type="http://schemas.openxmlformats.org/officeDocument/2006/relationships/image" Target="../media/image56.png"/><Relationship Id="rId7" Type="http://schemas.openxmlformats.org/officeDocument/2006/relationships/image" Target="../media/image59.png"/><Relationship Id="rId12" Type="http://schemas.openxmlformats.org/officeDocument/2006/relationships/image" Target="../media/image64.jpe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11" Type="http://schemas.openxmlformats.org/officeDocument/2006/relationships/image" Target="../media/image63.jpeg"/><Relationship Id="rId5" Type="http://schemas.openxmlformats.org/officeDocument/2006/relationships/image" Target="../media/image60.jpeg"/><Relationship Id="rId15" Type="http://schemas.openxmlformats.org/officeDocument/2006/relationships/image" Target="../media/image57.jpeg"/><Relationship Id="rId10" Type="http://schemas.microsoft.com/office/2007/relationships/hdphoto" Target="../media/hdphoto4.wdp"/><Relationship Id="rId4" Type="http://schemas.microsoft.com/office/2007/relationships/hdphoto" Target="../media/hdphoto3.wdp"/><Relationship Id="rId9" Type="http://schemas.openxmlformats.org/officeDocument/2006/relationships/image" Target="../media/image62.png"/><Relationship Id="rId14" Type="http://schemas.openxmlformats.org/officeDocument/2006/relationships/image" Target="../media/image5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66.jpeg"/><Relationship Id="rId7" Type="http://schemas.microsoft.com/office/2007/relationships/hdphoto" Target="../media/hdphoto5.wdp"/><Relationship Id="rId12" Type="http://schemas.openxmlformats.org/officeDocument/2006/relationships/image" Target="../media/image7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11" Type="http://schemas.openxmlformats.org/officeDocument/2006/relationships/image" Target="../media/image71.jpeg"/><Relationship Id="rId5" Type="http://schemas.openxmlformats.org/officeDocument/2006/relationships/image" Target="../media/image68.jpeg"/><Relationship Id="rId10" Type="http://schemas.openxmlformats.org/officeDocument/2006/relationships/image" Target="../media/image70.png"/><Relationship Id="rId4" Type="http://schemas.openxmlformats.org/officeDocument/2006/relationships/image" Target="../media/image67.jpeg"/><Relationship Id="rId9" Type="http://schemas.openxmlformats.org/officeDocument/2006/relationships/image" Target="../media/image5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pngimg.com/uploads/pin/pin_PNG65.png" TargetMode="External"/><Relationship Id="rId2" Type="http://schemas.openxmlformats.org/officeDocument/2006/relationships/hyperlink" Target="https://cdn141.picsart.com/302516918617211.pn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6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9.png"/><Relationship Id="rId5" Type="http://schemas.openxmlformats.org/officeDocument/2006/relationships/image" Target="../media/image9.png"/><Relationship Id="rId10" Type="http://schemas.microsoft.com/office/2007/relationships/hdphoto" Target="../media/hdphoto2.wdp"/><Relationship Id="rId4" Type="http://schemas.openxmlformats.org/officeDocument/2006/relationships/image" Target="../media/image15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9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4.png"/><Relationship Id="rId4" Type="http://schemas.openxmlformats.org/officeDocument/2006/relationships/image" Target="../media/image13.pn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34.png"/><Relationship Id="rId5" Type="http://schemas.openxmlformats.org/officeDocument/2006/relationships/image" Target="../media/image29.png"/><Relationship Id="rId10" Type="http://schemas.openxmlformats.org/officeDocument/2006/relationships/image" Target="../media/image33.png"/><Relationship Id="rId4" Type="http://schemas.openxmlformats.org/officeDocument/2006/relationships/image" Target="../media/image7.png"/><Relationship Id="rId9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9.png"/><Relationship Id="rId7" Type="http://schemas.openxmlformats.org/officeDocument/2006/relationships/image" Target="../media/image22.png"/><Relationship Id="rId12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38.png"/><Relationship Id="rId5" Type="http://schemas.openxmlformats.org/officeDocument/2006/relationships/image" Target="../media/image35.png"/><Relationship Id="rId10" Type="http://schemas.openxmlformats.org/officeDocument/2006/relationships/image" Target="../media/image37.png"/><Relationship Id="rId4" Type="http://schemas.openxmlformats.org/officeDocument/2006/relationships/image" Target="../media/image13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Мастер-класс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Изготовление прихваток </a:t>
            </a:r>
            <a:br>
              <a:rPr lang="ru-RU" sz="4000" b="1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лоскутной технике</a:t>
            </a:r>
            <a:endParaRPr lang="ru-RU" sz="4000" b="1" dirty="0">
              <a:solidFill>
                <a:srgbClr val="DB17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162" y="3943682"/>
            <a:ext cx="5550040" cy="165576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Ларькова Галина Владимировна</a:t>
            </a:r>
          </a:p>
          <a:p>
            <a:r>
              <a:rPr lang="ru-RU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учитель технологии</a:t>
            </a:r>
          </a:p>
          <a:p>
            <a:r>
              <a:rPr lang="ru-RU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МБОУ «Лицей № 48»</a:t>
            </a:r>
          </a:p>
          <a:p>
            <a:r>
              <a:rPr lang="ru-RU" dirty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Калуги Калужской области</a:t>
            </a:r>
            <a:endParaRPr lang="ru-RU" dirty="0">
              <a:solidFill>
                <a:srgbClr val="DB179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404329">
            <a:off x="1630999" y="3498101"/>
            <a:ext cx="1738034" cy="19152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9438042" flipH="1">
            <a:off x="3980538" y="4190544"/>
            <a:ext cx="1337165" cy="1530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18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26126" y="1233625"/>
            <a:ext cx="119923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Выбрать узор (рис. 5).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621533" y="6335953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5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6675" y="293744"/>
            <a:ext cx="120205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Изготовление стороны прихватки, </a:t>
            </a:r>
          </a:p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состоящей из </a:t>
            </a:r>
            <a:r>
              <a:rPr lang="ru-RU" sz="2400" b="1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треугольников</a:t>
            </a:r>
            <a:endParaRPr lang="ru-RU" sz="2400" b="1" i="0" dirty="0">
              <a:solidFill>
                <a:srgbClr val="DB179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5113305" y="4109956"/>
            <a:ext cx="2017944" cy="2015997"/>
            <a:chOff x="623142" y="2018177"/>
            <a:chExt cx="2017944" cy="2015997"/>
          </a:xfrm>
        </p:grpSpPr>
        <p:grpSp>
          <p:nvGrpSpPr>
            <p:cNvPr id="32" name="Группа 31"/>
            <p:cNvGrpSpPr>
              <a:grpSpLocks noChangeAspect="1"/>
            </p:cNvGrpSpPr>
            <p:nvPr/>
          </p:nvGrpSpPr>
          <p:grpSpPr>
            <a:xfrm>
              <a:off x="624605" y="2024505"/>
              <a:ext cx="1008000" cy="1008972"/>
              <a:chOff x="4494550" y="3799478"/>
              <a:chExt cx="2018718" cy="1964344"/>
            </a:xfrm>
          </p:grpSpPr>
          <p:pic>
            <p:nvPicPr>
              <p:cNvPr id="34" name="Рисунок 33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35" name="Рисунок 34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42" name="Группа 41"/>
            <p:cNvGrpSpPr>
              <a:grpSpLocks noChangeAspect="1"/>
            </p:cNvGrpSpPr>
            <p:nvPr/>
          </p:nvGrpSpPr>
          <p:grpSpPr>
            <a:xfrm rot="10800000">
              <a:off x="1632602" y="3025098"/>
              <a:ext cx="1008000" cy="1008972"/>
              <a:chOff x="4494550" y="3799478"/>
              <a:chExt cx="2018718" cy="1964344"/>
            </a:xfrm>
          </p:grpSpPr>
          <p:pic>
            <p:nvPicPr>
              <p:cNvPr id="43" name="Рисунок 42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44" name="Рисунок 43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45" name="Группа 44"/>
            <p:cNvGrpSpPr>
              <a:grpSpLocks noChangeAspect="1"/>
            </p:cNvGrpSpPr>
            <p:nvPr/>
          </p:nvGrpSpPr>
          <p:grpSpPr>
            <a:xfrm rot="5400000">
              <a:off x="1632600" y="2017691"/>
              <a:ext cx="1008000" cy="1008972"/>
              <a:chOff x="4494550" y="3799478"/>
              <a:chExt cx="2018718" cy="1964344"/>
            </a:xfrm>
          </p:grpSpPr>
          <p:pic>
            <p:nvPicPr>
              <p:cNvPr id="46" name="Рисунок 45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47" name="Рисунок 46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48" name="Группа 47"/>
            <p:cNvGrpSpPr>
              <a:grpSpLocks noChangeAspect="1"/>
            </p:cNvGrpSpPr>
            <p:nvPr/>
          </p:nvGrpSpPr>
          <p:grpSpPr>
            <a:xfrm rot="16200000">
              <a:off x="623628" y="3025688"/>
              <a:ext cx="1008000" cy="1008972"/>
              <a:chOff x="4494550" y="3799478"/>
              <a:chExt cx="2018718" cy="1964344"/>
            </a:xfrm>
          </p:grpSpPr>
          <p:pic>
            <p:nvPicPr>
              <p:cNvPr id="49" name="Рисунок 4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50" name="Рисунок 49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</p:grpSp>
      <p:grpSp>
        <p:nvGrpSpPr>
          <p:cNvPr id="5" name="Группа 4"/>
          <p:cNvGrpSpPr/>
          <p:nvPr/>
        </p:nvGrpSpPr>
        <p:grpSpPr>
          <a:xfrm>
            <a:off x="7843854" y="4116768"/>
            <a:ext cx="2017460" cy="2016969"/>
            <a:chOff x="3138228" y="2017690"/>
            <a:chExt cx="2017460" cy="2016969"/>
          </a:xfrm>
        </p:grpSpPr>
        <p:grpSp>
          <p:nvGrpSpPr>
            <p:cNvPr id="52" name="Группа 51"/>
            <p:cNvGrpSpPr>
              <a:grpSpLocks noChangeAspect="1"/>
            </p:cNvGrpSpPr>
            <p:nvPr/>
          </p:nvGrpSpPr>
          <p:grpSpPr>
            <a:xfrm rot="5400000">
              <a:off x="3139205" y="2024504"/>
              <a:ext cx="1008000" cy="1008972"/>
              <a:chOff x="4494550" y="3799478"/>
              <a:chExt cx="2018718" cy="1964344"/>
            </a:xfrm>
          </p:grpSpPr>
          <p:pic>
            <p:nvPicPr>
              <p:cNvPr id="67" name="Рисунок 66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68" name="Рисунок 67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53" name="Группа 52"/>
            <p:cNvGrpSpPr>
              <a:grpSpLocks noChangeAspect="1"/>
            </p:cNvGrpSpPr>
            <p:nvPr/>
          </p:nvGrpSpPr>
          <p:grpSpPr>
            <a:xfrm rot="16200000">
              <a:off x="4147202" y="3025097"/>
              <a:ext cx="1008000" cy="1008972"/>
              <a:chOff x="4494550" y="3799478"/>
              <a:chExt cx="2018718" cy="1964344"/>
            </a:xfrm>
          </p:grpSpPr>
          <p:pic>
            <p:nvPicPr>
              <p:cNvPr id="65" name="Рисунок 64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66" name="Рисунок 65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58" name="Группа 57"/>
            <p:cNvGrpSpPr>
              <a:grpSpLocks noChangeAspect="1"/>
            </p:cNvGrpSpPr>
            <p:nvPr/>
          </p:nvGrpSpPr>
          <p:grpSpPr>
            <a:xfrm>
              <a:off x="4147200" y="2017690"/>
              <a:ext cx="1008000" cy="1008972"/>
              <a:chOff x="4494550" y="3799478"/>
              <a:chExt cx="2018718" cy="1964344"/>
            </a:xfrm>
          </p:grpSpPr>
          <p:pic>
            <p:nvPicPr>
              <p:cNvPr id="62" name="Рисунок 61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64" name="Рисунок 63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59" name="Группа 58"/>
            <p:cNvGrpSpPr>
              <a:grpSpLocks noChangeAspect="1"/>
            </p:cNvGrpSpPr>
            <p:nvPr/>
          </p:nvGrpSpPr>
          <p:grpSpPr>
            <a:xfrm rot="10800000">
              <a:off x="3138228" y="3025687"/>
              <a:ext cx="1008000" cy="1008972"/>
              <a:chOff x="4494550" y="3799478"/>
              <a:chExt cx="2018718" cy="1964344"/>
            </a:xfrm>
          </p:grpSpPr>
          <p:pic>
            <p:nvPicPr>
              <p:cNvPr id="60" name="Рисунок 59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61" name="Рисунок 60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</p:grpSp>
      <p:grpSp>
        <p:nvGrpSpPr>
          <p:cNvPr id="9" name="Группа 8"/>
          <p:cNvGrpSpPr/>
          <p:nvPr/>
        </p:nvGrpSpPr>
        <p:grpSpPr>
          <a:xfrm>
            <a:off x="6417856" y="1848882"/>
            <a:ext cx="2017458" cy="2016483"/>
            <a:chOff x="5651848" y="2016612"/>
            <a:chExt cx="2017458" cy="2016483"/>
          </a:xfrm>
        </p:grpSpPr>
        <p:grpSp>
          <p:nvGrpSpPr>
            <p:cNvPr id="70" name="Группа 69"/>
            <p:cNvGrpSpPr>
              <a:grpSpLocks noChangeAspect="1"/>
            </p:cNvGrpSpPr>
            <p:nvPr/>
          </p:nvGrpSpPr>
          <p:grpSpPr>
            <a:xfrm rot="16200000">
              <a:off x="5653311" y="2023426"/>
              <a:ext cx="1008000" cy="1008972"/>
              <a:chOff x="4494550" y="3799478"/>
              <a:chExt cx="2018718" cy="1964344"/>
            </a:xfrm>
          </p:grpSpPr>
          <p:pic>
            <p:nvPicPr>
              <p:cNvPr id="80" name="Рисунок 79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81" name="Рисунок 80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71" name="Группа 70"/>
            <p:cNvGrpSpPr>
              <a:grpSpLocks noChangeAspect="1"/>
            </p:cNvGrpSpPr>
            <p:nvPr/>
          </p:nvGrpSpPr>
          <p:grpSpPr>
            <a:xfrm rot="10800000">
              <a:off x="6651786" y="3024019"/>
              <a:ext cx="1017519" cy="1008972"/>
              <a:chOff x="4494556" y="3799478"/>
              <a:chExt cx="2037782" cy="1964344"/>
            </a:xfrm>
          </p:grpSpPr>
          <p:pic>
            <p:nvPicPr>
              <p:cNvPr id="78" name="Рисунок 77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79" name="Рисунок 78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513626" y="3799478"/>
                <a:ext cx="2018712" cy="1964344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72" name="Группа 71"/>
            <p:cNvGrpSpPr>
              <a:grpSpLocks noChangeAspect="1"/>
            </p:cNvGrpSpPr>
            <p:nvPr/>
          </p:nvGrpSpPr>
          <p:grpSpPr>
            <a:xfrm>
              <a:off x="6661306" y="2016612"/>
              <a:ext cx="1008000" cy="1008972"/>
              <a:chOff x="4494550" y="3799478"/>
              <a:chExt cx="2018718" cy="1964344"/>
            </a:xfrm>
          </p:grpSpPr>
          <p:pic>
            <p:nvPicPr>
              <p:cNvPr id="76" name="Рисунок 75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77" name="Рисунок 76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73" name="Группа 72"/>
            <p:cNvGrpSpPr>
              <a:grpSpLocks noChangeAspect="1"/>
            </p:cNvGrpSpPr>
            <p:nvPr/>
          </p:nvGrpSpPr>
          <p:grpSpPr>
            <a:xfrm rot="5400000">
              <a:off x="5652334" y="3024609"/>
              <a:ext cx="1008000" cy="1008972"/>
              <a:chOff x="4494550" y="3799478"/>
              <a:chExt cx="2018718" cy="1964344"/>
            </a:xfrm>
          </p:grpSpPr>
          <p:pic>
            <p:nvPicPr>
              <p:cNvPr id="74" name="Рисунок 73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75" name="Рисунок 74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</p:grpSp>
      <p:grpSp>
        <p:nvGrpSpPr>
          <p:cNvPr id="6" name="Группа 5"/>
          <p:cNvGrpSpPr/>
          <p:nvPr/>
        </p:nvGrpSpPr>
        <p:grpSpPr>
          <a:xfrm>
            <a:off x="9083830" y="1861921"/>
            <a:ext cx="2017439" cy="2016480"/>
            <a:chOff x="8677319" y="1959708"/>
            <a:chExt cx="2017439" cy="2016480"/>
          </a:xfrm>
        </p:grpSpPr>
        <p:grpSp>
          <p:nvGrpSpPr>
            <p:cNvPr id="86" name="Группа 85"/>
            <p:cNvGrpSpPr>
              <a:grpSpLocks noChangeAspect="1"/>
            </p:cNvGrpSpPr>
            <p:nvPr/>
          </p:nvGrpSpPr>
          <p:grpSpPr>
            <a:xfrm rot="5400000">
              <a:off x="8678762" y="1966522"/>
              <a:ext cx="1008000" cy="1008972"/>
              <a:chOff x="4494550" y="3799478"/>
              <a:chExt cx="2018718" cy="1964344"/>
            </a:xfrm>
          </p:grpSpPr>
          <p:pic>
            <p:nvPicPr>
              <p:cNvPr id="96" name="Рисунок 95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97" name="Рисунок 96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87" name="Группа 86"/>
            <p:cNvGrpSpPr>
              <a:grpSpLocks noChangeAspect="1"/>
            </p:cNvGrpSpPr>
            <p:nvPr/>
          </p:nvGrpSpPr>
          <p:grpSpPr>
            <a:xfrm>
              <a:off x="9677233" y="2951241"/>
              <a:ext cx="1017525" cy="1024844"/>
              <a:chOff x="4475474" y="3768572"/>
              <a:chExt cx="2037794" cy="1995244"/>
            </a:xfrm>
          </p:grpSpPr>
          <p:pic>
            <p:nvPicPr>
              <p:cNvPr id="94" name="Рисунок 93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95" name="Рисунок 94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75474" y="3768572"/>
                <a:ext cx="2018712" cy="1964343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88" name="Группа 87"/>
            <p:cNvGrpSpPr>
              <a:grpSpLocks noChangeAspect="1"/>
            </p:cNvGrpSpPr>
            <p:nvPr/>
          </p:nvGrpSpPr>
          <p:grpSpPr>
            <a:xfrm rot="10800000">
              <a:off x="9677235" y="1959708"/>
              <a:ext cx="1017519" cy="1008972"/>
              <a:chOff x="4494556" y="3799478"/>
              <a:chExt cx="2037782" cy="1964344"/>
            </a:xfrm>
          </p:grpSpPr>
          <p:pic>
            <p:nvPicPr>
              <p:cNvPr id="92" name="Рисунок 91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93" name="Рисунок 92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513626" y="3799478"/>
                <a:ext cx="2018712" cy="1964344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89" name="Группа 88"/>
            <p:cNvGrpSpPr>
              <a:grpSpLocks noChangeAspect="1"/>
            </p:cNvGrpSpPr>
            <p:nvPr/>
          </p:nvGrpSpPr>
          <p:grpSpPr>
            <a:xfrm rot="16200000">
              <a:off x="8674626" y="2958188"/>
              <a:ext cx="1020693" cy="1015308"/>
              <a:chOff x="4494556" y="3799510"/>
              <a:chExt cx="2044138" cy="1976678"/>
            </a:xfrm>
          </p:grpSpPr>
          <p:pic>
            <p:nvPicPr>
              <p:cNvPr id="90" name="Рисунок 89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91" name="Рисунок 90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519980" y="3811845"/>
                <a:ext cx="2018714" cy="1964343"/>
              </a:xfrm>
              <a:prstGeom prst="rect">
                <a:avLst/>
              </a:prstGeom>
              <a:ln>
                <a:noFill/>
              </a:ln>
            </p:spPr>
          </p:pic>
        </p:grpSp>
      </p:grpSp>
      <p:grpSp>
        <p:nvGrpSpPr>
          <p:cNvPr id="7" name="Группа 6"/>
          <p:cNvGrpSpPr/>
          <p:nvPr/>
        </p:nvGrpSpPr>
        <p:grpSpPr>
          <a:xfrm>
            <a:off x="1095228" y="1844494"/>
            <a:ext cx="2017460" cy="2016951"/>
            <a:chOff x="1820641" y="4174282"/>
            <a:chExt cx="2017460" cy="2016951"/>
          </a:xfrm>
        </p:grpSpPr>
        <p:grpSp>
          <p:nvGrpSpPr>
            <p:cNvPr id="99" name="Группа 98"/>
            <p:cNvGrpSpPr>
              <a:grpSpLocks noChangeAspect="1"/>
            </p:cNvGrpSpPr>
            <p:nvPr/>
          </p:nvGrpSpPr>
          <p:grpSpPr>
            <a:xfrm rot="16200000">
              <a:off x="1821618" y="4181078"/>
              <a:ext cx="1008000" cy="1008972"/>
              <a:chOff x="4494550" y="3799478"/>
              <a:chExt cx="2018718" cy="1964344"/>
            </a:xfrm>
          </p:grpSpPr>
          <p:pic>
            <p:nvPicPr>
              <p:cNvPr id="109" name="Рисунок 10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110" name="Рисунок 109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100" name="Группа 99"/>
            <p:cNvGrpSpPr>
              <a:grpSpLocks noChangeAspect="1"/>
            </p:cNvGrpSpPr>
            <p:nvPr/>
          </p:nvGrpSpPr>
          <p:grpSpPr>
            <a:xfrm rot="5400000">
              <a:off x="2829615" y="5181671"/>
              <a:ext cx="1008000" cy="1008972"/>
              <a:chOff x="4494550" y="3799478"/>
              <a:chExt cx="2018718" cy="1964344"/>
            </a:xfrm>
          </p:grpSpPr>
          <p:pic>
            <p:nvPicPr>
              <p:cNvPr id="107" name="Рисунок 106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108" name="Рисунок 107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101" name="Группа 100"/>
            <p:cNvGrpSpPr>
              <a:grpSpLocks noChangeAspect="1"/>
            </p:cNvGrpSpPr>
            <p:nvPr/>
          </p:nvGrpSpPr>
          <p:grpSpPr>
            <a:xfrm>
              <a:off x="2829613" y="4174282"/>
              <a:ext cx="1008000" cy="1021656"/>
              <a:chOff x="4494550" y="3799510"/>
              <a:chExt cx="2018718" cy="1989037"/>
            </a:xfrm>
          </p:grpSpPr>
          <p:pic>
            <p:nvPicPr>
              <p:cNvPr id="105" name="Рисунок 104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106" name="Рисунок 105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824204"/>
                <a:ext cx="2018712" cy="1964343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102" name="Группа 101"/>
            <p:cNvGrpSpPr>
              <a:grpSpLocks noChangeAspect="1"/>
            </p:cNvGrpSpPr>
            <p:nvPr/>
          </p:nvGrpSpPr>
          <p:grpSpPr>
            <a:xfrm rot="10800000">
              <a:off x="1820641" y="5182261"/>
              <a:ext cx="1008000" cy="1008972"/>
              <a:chOff x="4494550" y="3799478"/>
              <a:chExt cx="2018718" cy="1964344"/>
            </a:xfrm>
          </p:grpSpPr>
          <p:pic>
            <p:nvPicPr>
              <p:cNvPr id="103" name="Рисунок 102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104" name="Рисунок 103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</p:grpSp>
      <p:grpSp>
        <p:nvGrpSpPr>
          <p:cNvPr id="11" name="Группа 10"/>
          <p:cNvGrpSpPr/>
          <p:nvPr/>
        </p:nvGrpSpPr>
        <p:grpSpPr>
          <a:xfrm>
            <a:off x="3761913" y="1835836"/>
            <a:ext cx="2016969" cy="2022236"/>
            <a:chOff x="4446043" y="4181564"/>
            <a:chExt cx="2016969" cy="2022236"/>
          </a:xfrm>
        </p:grpSpPr>
        <p:grpSp>
          <p:nvGrpSpPr>
            <p:cNvPr id="112" name="Группа 111"/>
            <p:cNvGrpSpPr>
              <a:grpSpLocks noChangeAspect="1"/>
            </p:cNvGrpSpPr>
            <p:nvPr/>
          </p:nvGrpSpPr>
          <p:grpSpPr>
            <a:xfrm rot="5400000">
              <a:off x="4446948" y="4188456"/>
              <a:ext cx="1016209" cy="1017024"/>
              <a:chOff x="4494556" y="3783794"/>
              <a:chExt cx="2035159" cy="1980022"/>
            </a:xfrm>
          </p:grpSpPr>
          <p:pic>
            <p:nvPicPr>
              <p:cNvPr id="122" name="Рисунок 121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123" name="Рисунок 122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511003" y="3783794"/>
                <a:ext cx="2018712" cy="1964345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113" name="Группа 112"/>
            <p:cNvGrpSpPr>
              <a:grpSpLocks noChangeAspect="1"/>
            </p:cNvGrpSpPr>
            <p:nvPr/>
          </p:nvGrpSpPr>
          <p:grpSpPr>
            <a:xfrm rot="16200000">
              <a:off x="5440733" y="5190555"/>
              <a:ext cx="1017519" cy="1008972"/>
              <a:chOff x="4494556" y="3799479"/>
              <a:chExt cx="2037781" cy="1964344"/>
            </a:xfrm>
          </p:grpSpPr>
          <p:pic>
            <p:nvPicPr>
              <p:cNvPr id="120" name="Рисунок 119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121" name="Рисунок 120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513625" y="3799479"/>
                <a:ext cx="2018712" cy="1964344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114" name="Группа 113"/>
            <p:cNvGrpSpPr>
              <a:grpSpLocks noChangeAspect="1"/>
            </p:cNvGrpSpPr>
            <p:nvPr/>
          </p:nvGrpSpPr>
          <p:grpSpPr>
            <a:xfrm rot="10800000">
              <a:off x="5445493" y="4181564"/>
              <a:ext cx="1017519" cy="1021669"/>
              <a:chOff x="4494556" y="3774752"/>
              <a:chExt cx="2037782" cy="1989064"/>
            </a:xfrm>
          </p:grpSpPr>
          <p:pic>
            <p:nvPicPr>
              <p:cNvPr id="118" name="Рисунок 117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119" name="Рисунок 118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513626" y="3774752"/>
                <a:ext cx="2018712" cy="1964345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115" name="Группа 114"/>
            <p:cNvGrpSpPr>
              <a:grpSpLocks noChangeAspect="1"/>
            </p:cNvGrpSpPr>
            <p:nvPr/>
          </p:nvGrpSpPr>
          <p:grpSpPr>
            <a:xfrm>
              <a:off x="4446043" y="5189558"/>
              <a:ext cx="1008000" cy="1008972"/>
              <a:chOff x="4494550" y="3799478"/>
              <a:chExt cx="2018718" cy="1964344"/>
            </a:xfrm>
          </p:grpSpPr>
          <p:pic>
            <p:nvPicPr>
              <p:cNvPr id="116" name="Рисунок 115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117" name="Рисунок 116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</p:grpSp>
      <p:grpSp>
        <p:nvGrpSpPr>
          <p:cNvPr id="12" name="Группа 11"/>
          <p:cNvGrpSpPr/>
          <p:nvPr/>
        </p:nvGrpSpPr>
        <p:grpSpPr>
          <a:xfrm>
            <a:off x="2382504" y="4108987"/>
            <a:ext cx="2008420" cy="2009669"/>
            <a:chOff x="7818298" y="4265611"/>
            <a:chExt cx="2008420" cy="2009669"/>
          </a:xfrm>
        </p:grpSpPr>
        <p:grpSp>
          <p:nvGrpSpPr>
            <p:cNvPr id="125" name="Группа 124"/>
            <p:cNvGrpSpPr>
              <a:grpSpLocks noChangeAspect="1"/>
            </p:cNvGrpSpPr>
            <p:nvPr/>
          </p:nvGrpSpPr>
          <p:grpSpPr>
            <a:xfrm>
              <a:off x="7819761" y="4265611"/>
              <a:ext cx="1008000" cy="1008972"/>
              <a:chOff x="4494550" y="3799478"/>
              <a:chExt cx="2018718" cy="1964344"/>
            </a:xfrm>
          </p:grpSpPr>
          <p:pic>
            <p:nvPicPr>
              <p:cNvPr id="135" name="Рисунок 134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136" name="Рисунок 135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126" name="Группа 125"/>
            <p:cNvGrpSpPr>
              <a:grpSpLocks noChangeAspect="1"/>
            </p:cNvGrpSpPr>
            <p:nvPr/>
          </p:nvGrpSpPr>
          <p:grpSpPr>
            <a:xfrm rot="10800000">
              <a:off x="8818233" y="5266204"/>
              <a:ext cx="1008000" cy="1008972"/>
              <a:chOff x="4494550" y="3799478"/>
              <a:chExt cx="2018718" cy="1964344"/>
            </a:xfrm>
          </p:grpSpPr>
          <p:pic>
            <p:nvPicPr>
              <p:cNvPr id="133" name="Рисунок 132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134" name="Рисунок 133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127" name="Группа 126"/>
            <p:cNvGrpSpPr>
              <a:grpSpLocks noChangeAspect="1"/>
            </p:cNvGrpSpPr>
            <p:nvPr/>
          </p:nvGrpSpPr>
          <p:grpSpPr>
            <a:xfrm rot="16200000">
              <a:off x="8817970" y="4268583"/>
              <a:ext cx="1008523" cy="1008972"/>
              <a:chOff x="4493503" y="3799479"/>
              <a:chExt cx="2019765" cy="1964344"/>
            </a:xfrm>
          </p:grpSpPr>
          <p:pic>
            <p:nvPicPr>
              <p:cNvPr id="131" name="Рисунок 130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132" name="Рисунок 131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3503" y="3799479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128" name="Группа 127"/>
            <p:cNvGrpSpPr>
              <a:grpSpLocks noChangeAspect="1"/>
            </p:cNvGrpSpPr>
            <p:nvPr/>
          </p:nvGrpSpPr>
          <p:grpSpPr>
            <a:xfrm rot="5400000">
              <a:off x="7818784" y="5266794"/>
              <a:ext cx="1008000" cy="1008972"/>
              <a:chOff x="4494550" y="3799478"/>
              <a:chExt cx="2018718" cy="1964344"/>
            </a:xfrm>
          </p:grpSpPr>
          <p:pic>
            <p:nvPicPr>
              <p:cNvPr id="129" name="Рисунок 128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130" name="Рисунок 129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85008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124" y="3143249"/>
            <a:ext cx="1582304" cy="30228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7327" y="3143250"/>
            <a:ext cx="1511413" cy="30228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7726" y="3143249"/>
            <a:ext cx="1440000" cy="144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7726" y="4726075"/>
            <a:ext cx="1440000" cy="1440000"/>
          </a:xfrm>
          <a:prstGeom prst="rect">
            <a:avLst/>
          </a:prstGeom>
        </p:spPr>
      </p:pic>
      <p:pic>
        <p:nvPicPr>
          <p:cNvPr id="7" name="Рисунок 6"/>
          <p:cNvPicPr preferRelativeResize="0">
            <a:picLocks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5045" y="3143249"/>
            <a:ext cx="1440000" cy="144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5045" y="4726075"/>
            <a:ext cx="1440000" cy="144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173132" y="3143249"/>
            <a:ext cx="3123194" cy="302282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66675" y="293744"/>
            <a:ext cx="120205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Изготовление стороны прихватки, </a:t>
            </a:r>
          </a:p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состоящей из </a:t>
            </a:r>
            <a:r>
              <a:rPr lang="ru-RU" sz="2400" b="1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треугольников</a:t>
            </a:r>
            <a:endParaRPr lang="ru-RU" sz="2400" b="1" i="0" dirty="0">
              <a:solidFill>
                <a:srgbClr val="DB179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9698" y="1508738"/>
            <a:ext cx="119923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Сложить квадраты таким образом, чтобы получился узор (рис.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6).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Сшить квадраты попарно, чтобы получились прямоугольники (рис. 7).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 Сшить прямоугольники, чтобы получился большой квадрат (рис. 8).</a:t>
            </a:r>
            <a:endParaRPr lang="ru-RU" sz="2400" b="0" i="0" dirty="0" smtClean="0">
              <a:solidFill>
                <a:srgbClr val="A7116E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32312" y="6335250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6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21536" y="6335250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7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93615" y="6335250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8</a:t>
            </a:r>
            <a:endParaRPr lang="ru-RU" sz="2000" dirty="0">
              <a:solidFill>
                <a:srgbClr val="A711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91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675" y="293744"/>
            <a:ext cx="120205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Изготовление стороны прихватки, </a:t>
            </a:r>
          </a:p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состоящей из </a:t>
            </a:r>
            <a:r>
              <a:rPr lang="ru-RU" sz="2400" b="1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треугольников</a:t>
            </a:r>
            <a:endParaRPr lang="ru-RU" sz="2400" b="1" i="0" dirty="0">
              <a:solidFill>
                <a:srgbClr val="DB179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71649" y="2724150"/>
            <a:ext cx="3514727" cy="16954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71650" y="4495800"/>
            <a:ext cx="3514726" cy="1695450"/>
          </a:xfrm>
          <a:prstGeom prst="rect">
            <a:avLst/>
          </a:prstGeom>
        </p:spPr>
      </p:pic>
      <p:grpSp>
        <p:nvGrpSpPr>
          <p:cNvPr id="12" name="Группа 11"/>
          <p:cNvGrpSpPr/>
          <p:nvPr/>
        </p:nvGrpSpPr>
        <p:grpSpPr>
          <a:xfrm>
            <a:off x="6829427" y="2733675"/>
            <a:ext cx="3571874" cy="3469939"/>
            <a:chOff x="6677026" y="2581691"/>
            <a:chExt cx="3781425" cy="3621923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82026" y="2581691"/>
              <a:ext cx="1876425" cy="3619501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77026" y="2584113"/>
              <a:ext cx="1905000" cy="3619501"/>
            </a:xfrm>
            <a:prstGeom prst="rect">
              <a:avLst/>
            </a:prstGeom>
          </p:spPr>
        </p:pic>
      </p:grpSp>
      <p:sp>
        <p:nvSpPr>
          <p:cNvPr id="9" name="Прямоугольник 8"/>
          <p:cNvSpPr/>
          <p:nvPr/>
        </p:nvSpPr>
        <p:spPr>
          <a:xfrm>
            <a:off x="219075" y="1508947"/>
            <a:ext cx="118967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Припуски на обработку срезов должны быть разутюжены (рис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9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 Вершины углов в узоре должны совпадать (рис. 10).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73598" y="6363825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9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126612" y="6363825"/>
            <a:ext cx="10534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10</a:t>
            </a:r>
            <a:endParaRPr lang="ru-RU" sz="2000" dirty="0">
              <a:solidFill>
                <a:srgbClr val="A711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04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675" y="293744"/>
            <a:ext cx="120205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Изготовление петельки</a:t>
            </a:r>
            <a:endParaRPr lang="ru-RU" sz="2400" b="1" i="0" dirty="0">
              <a:solidFill>
                <a:srgbClr val="DB179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9075" y="1508947"/>
            <a:ext cx="1189672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Выкроить деталь прямоугольной формы для петельки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размером 4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12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 (рис.1). Долевая нить проходит по длинной стороне детали.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Заутюжить срезы к середине в сторону изнаночной стороны, а потом заутюжить пополам.</a:t>
            </a: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Получился прямоугольник со сторонами 1 * 12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 (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2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Проложить смёточную строчку посередине детали.</a:t>
            </a: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Проложить машинную строчку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2 мм от края.</a:t>
            </a:r>
          </a:p>
          <a:p>
            <a:pPr fontAlgn="base"/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Петелька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прихватки готова.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1276351" y="5486399"/>
            <a:ext cx="4457700" cy="68416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6448426" y="6000750"/>
            <a:ext cx="4457700" cy="169812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049787" y="6322753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1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221862" y="6322753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2</a:t>
            </a:r>
            <a:endParaRPr lang="ru-RU" sz="2000" dirty="0">
              <a:solidFill>
                <a:srgbClr val="A711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92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28586" y="1261711"/>
            <a:ext cx="1189672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Выкроить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квадратную деталь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ватина для прослойки размером на 2 см меньше готовой детали верха прихватки.</a:t>
            </a: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Приметать ватин к изнаночной стороне одной из деталей.</a:t>
            </a: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Приложить петельку к лицевой стороне одного из готовых квадратов таким образом, чтобы срезы деталей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совпали. Сгиб петельки должен располагаться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центру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детали.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Приметать.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6675" y="293744"/>
            <a:ext cx="120205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Сборка деталей прихватки</a:t>
            </a:r>
          </a:p>
          <a:p>
            <a:pPr algn="ctr" fontAlgn="base"/>
            <a:r>
              <a:rPr lang="ru-RU" sz="2400" b="1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 вариант)</a:t>
            </a:r>
            <a:endParaRPr lang="ru-RU" sz="2400" b="1" i="0" dirty="0">
              <a:solidFill>
                <a:srgbClr val="DB179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Группа 40"/>
          <p:cNvGrpSpPr/>
          <p:nvPr/>
        </p:nvGrpSpPr>
        <p:grpSpPr>
          <a:xfrm>
            <a:off x="8800529" y="3855567"/>
            <a:ext cx="2360485" cy="2274952"/>
            <a:chOff x="4680705" y="3795113"/>
            <a:chExt cx="2360485" cy="2274952"/>
          </a:xfrm>
        </p:grpSpPr>
        <p:grpSp>
          <p:nvGrpSpPr>
            <p:cNvPr id="24" name="Группа 23"/>
            <p:cNvGrpSpPr/>
            <p:nvPr/>
          </p:nvGrpSpPr>
          <p:grpSpPr>
            <a:xfrm>
              <a:off x="4680705" y="3795113"/>
              <a:ext cx="2360485" cy="2274952"/>
              <a:chOff x="6677026" y="2581691"/>
              <a:chExt cx="3781425" cy="3621923"/>
            </a:xfrm>
          </p:grpSpPr>
          <p:pic>
            <p:nvPicPr>
              <p:cNvPr id="25" name="Рисунок 24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582026" y="2581691"/>
                <a:ext cx="1876425" cy="3619501"/>
              </a:xfrm>
              <a:prstGeom prst="rect">
                <a:avLst/>
              </a:prstGeom>
            </p:spPr>
          </p:pic>
          <p:pic>
            <p:nvPicPr>
              <p:cNvPr id="26" name="Рисунок 25"/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677026" y="2584113"/>
                <a:ext cx="1905000" cy="3619501"/>
              </a:xfrm>
              <a:prstGeom prst="rect">
                <a:avLst/>
              </a:prstGeom>
            </p:spPr>
          </p:pic>
        </p:grpSp>
        <p:grpSp>
          <p:nvGrpSpPr>
            <p:cNvPr id="22" name="Группа 21"/>
            <p:cNvGrpSpPr/>
            <p:nvPr/>
          </p:nvGrpSpPr>
          <p:grpSpPr>
            <a:xfrm rot="5400000">
              <a:off x="6717381" y="3767132"/>
              <a:ext cx="131525" cy="516092"/>
              <a:chOff x="1109320" y="3782679"/>
              <a:chExt cx="131525" cy="516092"/>
            </a:xfrm>
          </p:grpSpPr>
          <p:pic>
            <p:nvPicPr>
              <p:cNvPr id="20" name="Рисунок 19"/>
              <p:cNvPicPr preferRelativeResize="0">
                <a:picLocks/>
              </p:cNvPicPr>
              <p:nvPr/>
            </p:nvPicPr>
            <p:blipFill rotWithShape="1">
              <a:blip r:embed="rId5" cstate="email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53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 rot="2769553">
                <a:off x="911320" y="4028771"/>
                <a:ext cx="468000" cy="72000"/>
              </a:xfrm>
              <a:prstGeom prst="rect">
                <a:avLst/>
              </a:prstGeom>
            </p:spPr>
          </p:pic>
          <p:pic>
            <p:nvPicPr>
              <p:cNvPr id="21" name="Рисунок 20"/>
              <p:cNvPicPr preferRelativeResize="0">
                <a:picLocks/>
              </p:cNvPicPr>
              <p:nvPr/>
            </p:nvPicPr>
            <p:blipFill rotWithShape="1">
              <a:blip r:embed="rId5" cstate="email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colorTemperature colorTemp="53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 rot="3952086">
                <a:off x="970845" y="3980679"/>
                <a:ext cx="468000" cy="72000"/>
              </a:xfrm>
              <a:prstGeom prst="rect">
                <a:avLst/>
              </a:prstGeom>
            </p:spPr>
          </p:pic>
        </p:grpSp>
      </p:grpSp>
      <p:grpSp>
        <p:nvGrpSpPr>
          <p:cNvPr id="43" name="Группа 42"/>
          <p:cNvGrpSpPr/>
          <p:nvPr/>
        </p:nvGrpSpPr>
        <p:grpSpPr>
          <a:xfrm>
            <a:off x="4708583" y="3623915"/>
            <a:ext cx="2736734" cy="2736734"/>
            <a:chOff x="729980" y="3582132"/>
            <a:chExt cx="2736734" cy="2736734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990600" y="3801999"/>
              <a:ext cx="2257425" cy="2274951"/>
              <a:chOff x="1771649" y="2770251"/>
              <a:chExt cx="3514727" cy="3390900"/>
            </a:xfrm>
          </p:grpSpPr>
          <p:pic>
            <p:nvPicPr>
              <p:cNvPr id="15" name="Рисунок 14"/>
              <p:cNvPicPr>
                <a:picLocks noChangeAspect="1"/>
              </p:cNvPicPr>
              <p:nvPr/>
            </p:nvPicPr>
            <p:blipFill rotWithShape="1"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71649" y="2770251"/>
                <a:ext cx="3514727" cy="1695450"/>
              </a:xfrm>
              <a:prstGeom prst="rect">
                <a:avLst/>
              </a:prstGeom>
            </p:spPr>
          </p:pic>
          <p:pic>
            <p:nvPicPr>
              <p:cNvPr id="16" name="Рисунок 15"/>
              <p:cNvPicPr>
                <a:picLocks noChangeAspect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71650" y="4465701"/>
                <a:ext cx="3514726" cy="1695450"/>
              </a:xfrm>
              <a:prstGeom prst="rect">
                <a:avLst/>
              </a:prstGeom>
            </p:spPr>
          </p:pic>
        </p:grpSp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6324" y="3907907"/>
              <a:ext cx="2085975" cy="2063136"/>
            </a:xfrm>
            <a:prstGeom prst="rect">
              <a:avLst/>
            </a:prstGeom>
          </p:spPr>
        </p:pic>
        <p:grpSp>
          <p:nvGrpSpPr>
            <p:cNvPr id="31" name="Группа 30"/>
            <p:cNvGrpSpPr/>
            <p:nvPr/>
          </p:nvGrpSpPr>
          <p:grpSpPr>
            <a:xfrm rot="2605213">
              <a:off x="729980" y="4931828"/>
              <a:ext cx="2736734" cy="0"/>
              <a:chOff x="3179088" y="3896330"/>
              <a:chExt cx="2736734" cy="0"/>
            </a:xfrm>
          </p:grpSpPr>
          <p:cxnSp>
            <p:nvCxnSpPr>
              <p:cNvPr id="27" name="Прямая соединительная линия 26"/>
              <p:cNvCxnSpPr/>
              <p:nvPr/>
            </p:nvCxnSpPr>
            <p:spPr>
              <a:xfrm>
                <a:off x="3179088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>
              <a:xfrm>
                <a:off x="3939336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>
              <a:xfrm>
                <a:off x="4699948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единительная линия 29"/>
              <p:cNvCxnSpPr/>
              <p:nvPr/>
            </p:nvCxnSpPr>
            <p:spPr>
              <a:xfrm>
                <a:off x="5507509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Группа 35"/>
            <p:cNvGrpSpPr/>
            <p:nvPr/>
          </p:nvGrpSpPr>
          <p:grpSpPr>
            <a:xfrm rot="18892613">
              <a:off x="768524" y="4950499"/>
              <a:ext cx="2736734" cy="0"/>
              <a:chOff x="3179088" y="3896330"/>
              <a:chExt cx="2736734" cy="0"/>
            </a:xfrm>
          </p:grpSpPr>
          <p:cxnSp>
            <p:nvCxnSpPr>
              <p:cNvPr id="37" name="Прямая соединительная линия 36"/>
              <p:cNvCxnSpPr/>
              <p:nvPr/>
            </p:nvCxnSpPr>
            <p:spPr>
              <a:xfrm>
                <a:off x="3179088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>
              <a:xfrm>
                <a:off x="3939336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4699948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>
                <a:off x="5507509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42" name="Рисунок 4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290" y="3960714"/>
            <a:ext cx="2085975" cy="2063136"/>
          </a:xfrm>
          <a:prstGeom prst="rect">
            <a:avLst/>
          </a:prstGeom>
        </p:spPr>
      </p:pic>
      <p:sp>
        <p:nvSpPr>
          <p:cNvPr id="44" name="Прямоугольник 43"/>
          <p:cNvSpPr/>
          <p:nvPr/>
        </p:nvSpPr>
        <p:spPr>
          <a:xfrm>
            <a:off x="1644797" y="6346947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</a:t>
            </a:r>
            <a:r>
              <a:rPr lang="ru-RU" sz="20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621536" y="6329922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2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9598275" y="6346947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3</a:t>
            </a:r>
            <a:endParaRPr lang="ru-RU" sz="2000" dirty="0">
              <a:solidFill>
                <a:srgbClr val="A7116E"/>
              </a:solidFill>
            </a:endParaRP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 rot="13444450">
            <a:off x="11028010" y="4069483"/>
            <a:ext cx="144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3444450">
            <a:off x="10867946" y="3925985"/>
            <a:ext cx="144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265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Рисунок 197"/>
          <p:cNvPicPr preferRelativeResize="0">
            <a:picLocks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 rot="8169553">
            <a:off x="6748769" y="3999100"/>
            <a:ext cx="468000" cy="72000"/>
          </a:xfrm>
          <a:prstGeom prst="rect">
            <a:avLst/>
          </a:prstGeom>
        </p:spPr>
      </p:pic>
      <p:pic>
        <p:nvPicPr>
          <p:cNvPr id="199" name="Рисунок 198"/>
          <p:cNvPicPr preferRelativeResize="0">
            <a:picLocks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 rot="9352086">
            <a:off x="6827341" y="4051005"/>
            <a:ext cx="468000" cy="72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28587" y="1050895"/>
            <a:ext cx="1189672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Сложить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подготовленные верхние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детали прихватки лицевой стороной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внутрь,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сколоть булавками,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сметать (рис. 4).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Стачать детали по периметру, оставив отверстие посередине одной из сторон (противоположной от петельки), закрепив концы строчек. Ширина шва 1 см.</a:t>
            </a: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Отрезать уголки, не доходя до шва стачивания 2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мм (рис. 5).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Вывернуть прихватку на лицевую сторону, выправить уголки.</a:t>
            </a: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Зашить отверстие потайным швом ниткой в тон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ткани (рис. 6).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1644797" y="6346947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</a:t>
            </a:r>
            <a:r>
              <a:rPr lang="ru-RU" sz="20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621536" y="6329922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5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9735853" y="6329922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</a:t>
            </a:r>
            <a:r>
              <a:rPr lang="ru-RU" sz="20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ru-RU" sz="2000" dirty="0">
              <a:solidFill>
                <a:srgbClr val="A7116E"/>
              </a:solidFill>
            </a:endParaRP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 rot="13444450">
            <a:off x="3222221" y="4168924"/>
            <a:ext cx="144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3444450">
            <a:off x="3062157" y="4025426"/>
            <a:ext cx="144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4" name="Группа 13"/>
          <p:cNvGrpSpPr/>
          <p:nvPr/>
        </p:nvGrpSpPr>
        <p:grpSpPr>
          <a:xfrm>
            <a:off x="4650779" y="3620106"/>
            <a:ext cx="2921234" cy="2917571"/>
            <a:chOff x="4650779" y="3620106"/>
            <a:chExt cx="2921234" cy="2917571"/>
          </a:xfrm>
        </p:grpSpPr>
        <p:grpSp>
          <p:nvGrpSpPr>
            <p:cNvPr id="54" name="Группа 53"/>
            <p:cNvGrpSpPr/>
            <p:nvPr/>
          </p:nvGrpSpPr>
          <p:grpSpPr>
            <a:xfrm>
              <a:off x="4969202" y="3921387"/>
              <a:ext cx="2257425" cy="2274165"/>
              <a:chOff x="1771649" y="2770251"/>
              <a:chExt cx="3514727" cy="3390900"/>
            </a:xfrm>
          </p:grpSpPr>
          <p:pic>
            <p:nvPicPr>
              <p:cNvPr id="66" name="Рисунок 65"/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71649" y="2770251"/>
                <a:ext cx="3514727" cy="1695450"/>
              </a:xfrm>
              <a:prstGeom prst="rect">
                <a:avLst/>
              </a:prstGeom>
            </p:spPr>
          </p:pic>
          <p:pic>
            <p:nvPicPr>
              <p:cNvPr id="67" name="Рисунок 66"/>
              <p:cNvPicPr>
                <a:picLocks noChangeAspect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71650" y="4465701"/>
                <a:ext cx="3514726" cy="1695450"/>
              </a:xfrm>
              <a:prstGeom prst="rect">
                <a:avLst/>
              </a:prstGeom>
            </p:spPr>
          </p:pic>
        </p:grpSp>
        <p:pic>
          <p:nvPicPr>
            <p:cNvPr id="55" name="Рисунок 54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48492" y="4025426"/>
              <a:ext cx="2092409" cy="2063136"/>
            </a:xfrm>
            <a:prstGeom prst="rect">
              <a:avLst/>
            </a:prstGeom>
          </p:spPr>
        </p:pic>
        <p:grpSp>
          <p:nvGrpSpPr>
            <p:cNvPr id="56" name="Группа 55"/>
            <p:cNvGrpSpPr/>
            <p:nvPr/>
          </p:nvGrpSpPr>
          <p:grpSpPr>
            <a:xfrm rot="2605213">
              <a:off x="4708582" y="5051216"/>
              <a:ext cx="2736734" cy="0"/>
              <a:chOff x="3179088" y="3896330"/>
              <a:chExt cx="2736734" cy="0"/>
            </a:xfrm>
          </p:grpSpPr>
          <p:cxnSp>
            <p:nvCxnSpPr>
              <p:cNvPr id="62" name="Прямая соединительная линия 61"/>
              <p:cNvCxnSpPr/>
              <p:nvPr/>
            </p:nvCxnSpPr>
            <p:spPr>
              <a:xfrm>
                <a:off x="3179088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Прямая соединительная линия 62"/>
              <p:cNvCxnSpPr/>
              <p:nvPr/>
            </p:nvCxnSpPr>
            <p:spPr>
              <a:xfrm>
                <a:off x="3939336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4" name="Прямая соединительная линия 63"/>
              <p:cNvCxnSpPr/>
              <p:nvPr/>
            </p:nvCxnSpPr>
            <p:spPr>
              <a:xfrm>
                <a:off x="4699948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Прямая соединительная линия 64"/>
              <p:cNvCxnSpPr/>
              <p:nvPr/>
            </p:nvCxnSpPr>
            <p:spPr>
              <a:xfrm>
                <a:off x="5507509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Группа 56"/>
            <p:cNvGrpSpPr/>
            <p:nvPr/>
          </p:nvGrpSpPr>
          <p:grpSpPr>
            <a:xfrm rot="18815233" flipV="1">
              <a:off x="4589059" y="5056032"/>
              <a:ext cx="2917571" cy="45719"/>
              <a:chOff x="3179088" y="3896330"/>
              <a:chExt cx="2736734" cy="0"/>
            </a:xfrm>
          </p:grpSpPr>
          <p:cxnSp>
            <p:nvCxnSpPr>
              <p:cNvPr id="58" name="Прямая соединительная линия 57"/>
              <p:cNvCxnSpPr/>
              <p:nvPr/>
            </p:nvCxnSpPr>
            <p:spPr>
              <a:xfrm>
                <a:off x="3179088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Прямая соединительная линия 58"/>
              <p:cNvCxnSpPr/>
              <p:nvPr/>
            </p:nvCxnSpPr>
            <p:spPr>
              <a:xfrm>
                <a:off x="3939336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0" name="Прямая соединительная линия 59"/>
              <p:cNvCxnSpPr/>
              <p:nvPr/>
            </p:nvCxnSpPr>
            <p:spPr>
              <a:xfrm>
                <a:off x="4699948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1" name="Прямая соединительная линия 60"/>
              <p:cNvCxnSpPr/>
              <p:nvPr/>
            </p:nvCxnSpPr>
            <p:spPr>
              <a:xfrm>
                <a:off x="5507509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Группа 93"/>
            <p:cNvGrpSpPr/>
            <p:nvPr/>
          </p:nvGrpSpPr>
          <p:grpSpPr>
            <a:xfrm>
              <a:off x="5149992" y="4129323"/>
              <a:ext cx="1843616" cy="147694"/>
              <a:chOff x="3179088" y="3896330"/>
              <a:chExt cx="2736734" cy="0"/>
            </a:xfrm>
          </p:grpSpPr>
          <p:cxnSp>
            <p:nvCxnSpPr>
              <p:cNvPr id="95" name="Прямая соединительная линия 94"/>
              <p:cNvCxnSpPr/>
              <p:nvPr/>
            </p:nvCxnSpPr>
            <p:spPr>
              <a:xfrm>
                <a:off x="3179088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6" name="Прямая соединительная линия 95"/>
              <p:cNvCxnSpPr/>
              <p:nvPr/>
            </p:nvCxnSpPr>
            <p:spPr>
              <a:xfrm>
                <a:off x="3939336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7" name="Прямая соединительная линия 96"/>
              <p:cNvCxnSpPr/>
              <p:nvPr/>
            </p:nvCxnSpPr>
            <p:spPr>
              <a:xfrm>
                <a:off x="4699948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8" name="Прямая соединительная линия 97"/>
              <p:cNvCxnSpPr/>
              <p:nvPr/>
            </p:nvCxnSpPr>
            <p:spPr>
              <a:xfrm>
                <a:off x="5507509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Группа 98"/>
            <p:cNvGrpSpPr/>
            <p:nvPr/>
          </p:nvGrpSpPr>
          <p:grpSpPr>
            <a:xfrm>
              <a:off x="5135360" y="6000080"/>
              <a:ext cx="1850501" cy="45719"/>
              <a:chOff x="3179088" y="3896330"/>
              <a:chExt cx="2736734" cy="0"/>
            </a:xfrm>
          </p:grpSpPr>
          <p:cxnSp>
            <p:nvCxnSpPr>
              <p:cNvPr id="100" name="Прямая соединительная линия 99"/>
              <p:cNvCxnSpPr/>
              <p:nvPr/>
            </p:nvCxnSpPr>
            <p:spPr>
              <a:xfrm>
                <a:off x="3179088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Прямая соединительная линия 100"/>
              <p:cNvCxnSpPr/>
              <p:nvPr/>
            </p:nvCxnSpPr>
            <p:spPr>
              <a:xfrm>
                <a:off x="3939336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2" name="Прямая соединительная линия 101"/>
              <p:cNvCxnSpPr/>
              <p:nvPr/>
            </p:nvCxnSpPr>
            <p:spPr>
              <a:xfrm>
                <a:off x="4699948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3" name="Прямая соединительная линия 102"/>
              <p:cNvCxnSpPr/>
              <p:nvPr/>
            </p:nvCxnSpPr>
            <p:spPr>
              <a:xfrm>
                <a:off x="5507509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4" name="Группа 103"/>
            <p:cNvGrpSpPr/>
            <p:nvPr/>
          </p:nvGrpSpPr>
          <p:grpSpPr>
            <a:xfrm rot="16200000">
              <a:off x="4310227" y="4951719"/>
              <a:ext cx="1858493" cy="192732"/>
              <a:chOff x="3179088" y="3896330"/>
              <a:chExt cx="2736734" cy="0"/>
            </a:xfrm>
          </p:grpSpPr>
          <p:cxnSp>
            <p:nvCxnSpPr>
              <p:cNvPr id="105" name="Прямая соединительная линия 104"/>
              <p:cNvCxnSpPr/>
              <p:nvPr/>
            </p:nvCxnSpPr>
            <p:spPr>
              <a:xfrm>
                <a:off x="3179088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6" name="Прямая соединительная линия 105"/>
              <p:cNvCxnSpPr/>
              <p:nvPr/>
            </p:nvCxnSpPr>
            <p:spPr>
              <a:xfrm>
                <a:off x="3939336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7" name="Прямая соединительная линия 106"/>
              <p:cNvCxnSpPr/>
              <p:nvPr/>
            </p:nvCxnSpPr>
            <p:spPr>
              <a:xfrm>
                <a:off x="4699948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8" name="Прямая соединительная линия 107"/>
              <p:cNvCxnSpPr/>
              <p:nvPr/>
            </p:nvCxnSpPr>
            <p:spPr>
              <a:xfrm>
                <a:off x="5507509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Группа 113"/>
            <p:cNvGrpSpPr/>
            <p:nvPr/>
          </p:nvGrpSpPr>
          <p:grpSpPr>
            <a:xfrm rot="16200000">
              <a:off x="6257326" y="4925009"/>
              <a:ext cx="1881239" cy="268902"/>
              <a:chOff x="3179088" y="3896330"/>
              <a:chExt cx="2736734" cy="0"/>
            </a:xfrm>
          </p:grpSpPr>
          <p:cxnSp>
            <p:nvCxnSpPr>
              <p:cNvPr id="115" name="Прямая соединительная линия 114"/>
              <p:cNvCxnSpPr/>
              <p:nvPr/>
            </p:nvCxnSpPr>
            <p:spPr>
              <a:xfrm>
                <a:off x="3179088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6" name="Прямая соединительная линия 115"/>
              <p:cNvCxnSpPr/>
              <p:nvPr/>
            </p:nvCxnSpPr>
            <p:spPr>
              <a:xfrm>
                <a:off x="3939336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7" name="Прямая соединительная линия 116"/>
              <p:cNvCxnSpPr/>
              <p:nvPr/>
            </p:nvCxnSpPr>
            <p:spPr>
              <a:xfrm>
                <a:off x="4699948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8" name="Прямая соединительная линия 117"/>
              <p:cNvCxnSpPr/>
              <p:nvPr/>
            </p:nvCxnSpPr>
            <p:spPr>
              <a:xfrm>
                <a:off x="5507509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9" name="Группа 118"/>
            <p:cNvGrpSpPr/>
            <p:nvPr/>
          </p:nvGrpSpPr>
          <p:grpSpPr>
            <a:xfrm>
              <a:off x="5048492" y="4050485"/>
              <a:ext cx="2068643" cy="0"/>
              <a:chOff x="9151527" y="3939834"/>
              <a:chExt cx="2068643" cy="0"/>
            </a:xfrm>
          </p:grpSpPr>
          <p:cxnSp>
            <p:nvCxnSpPr>
              <p:cNvPr id="120" name="Прямая соединительная линия 119"/>
              <p:cNvCxnSpPr/>
              <p:nvPr/>
            </p:nvCxnSpPr>
            <p:spPr>
              <a:xfrm>
                <a:off x="9151527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1" name="Прямая соединительная линия 120"/>
              <p:cNvCxnSpPr/>
              <p:nvPr/>
            </p:nvCxnSpPr>
            <p:spPr>
              <a:xfrm>
                <a:off x="9368845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Прямая соединительная линия 121"/>
              <p:cNvCxnSpPr/>
              <p:nvPr/>
            </p:nvCxnSpPr>
            <p:spPr>
              <a:xfrm>
                <a:off x="9590632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Прямая соединительная линия 122"/>
              <p:cNvCxnSpPr/>
              <p:nvPr/>
            </p:nvCxnSpPr>
            <p:spPr>
              <a:xfrm>
                <a:off x="9820823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Прямая соединительная линия 123"/>
              <p:cNvCxnSpPr/>
              <p:nvPr/>
            </p:nvCxnSpPr>
            <p:spPr>
              <a:xfrm>
                <a:off x="10060910" y="3939834"/>
                <a:ext cx="180945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5" name="Прямая соединительная линия 124"/>
              <p:cNvCxnSpPr/>
              <p:nvPr/>
            </p:nvCxnSpPr>
            <p:spPr>
              <a:xfrm>
                <a:off x="10309093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6" name="Прямая соединительная линия 125"/>
              <p:cNvCxnSpPr/>
              <p:nvPr/>
            </p:nvCxnSpPr>
            <p:spPr>
              <a:xfrm>
                <a:off x="10556032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7" name="Прямая соединительная линия 126"/>
              <p:cNvCxnSpPr/>
              <p:nvPr/>
            </p:nvCxnSpPr>
            <p:spPr>
              <a:xfrm>
                <a:off x="10802456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8" name="Прямая соединительная линия 127"/>
              <p:cNvCxnSpPr/>
              <p:nvPr/>
            </p:nvCxnSpPr>
            <p:spPr>
              <a:xfrm>
                <a:off x="11039225" y="3939834"/>
                <a:ext cx="180945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36" name="Группа 135"/>
            <p:cNvGrpSpPr/>
            <p:nvPr/>
          </p:nvGrpSpPr>
          <p:grpSpPr>
            <a:xfrm>
              <a:off x="5063114" y="6068261"/>
              <a:ext cx="2068643" cy="0"/>
              <a:chOff x="9151527" y="3939834"/>
              <a:chExt cx="2068643" cy="0"/>
            </a:xfrm>
          </p:grpSpPr>
          <p:cxnSp>
            <p:nvCxnSpPr>
              <p:cNvPr id="137" name="Прямая соединительная линия 136"/>
              <p:cNvCxnSpPr/>
              <p:nvPr/>
            </p:nvCxnSpPr>
            <p:spPr>
              <a:xfrm>
                <a:off x="9151527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8" name="Прямая соединительная линия 137"/>
              <p:cNvCxnSpPr/>
              <p:nvPr/>
            </p:nvCxnSpPr>
            <p:spPr>
              <a:xfrm>
                <a:off x="9368845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4" name="Прямая соединительная линия 143"/>
              <p:cNvCxnSpPr/>
              <p:nvPr/>
            </p:nvCxnSpPr>
            <p:spPr>
              <a:xfrm>
                <a:off x="10802456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5" name="Прямая соединительная линия 144"/>
              <p:cNvCxnSpPr/>
              <p:nvPr/>
            </p:nvCxnSpPr>
            <p:spPr>
              <a:xfrm>
                <a:off x="11039225" y="3939834"/>
                <a:ext cx="180945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46" name="Группа 145"/>
            <p:cNvGrpSpPr/>
            <p:nvPr/>
          </p:nvGrpSpPr>
          <p:grpSpPr>
            <a:xfrm rot="5400000" flipV="1">
              <a:off x="4076089" y="5030280"/>
              <a:ext cx="2030244" cy="45719"/>
              <a:chOff x="9151527" y="3939834"/>
              <a:chExt cx="2068643" cy="0"/>
            </a:xfrm>
          </p:grpSpPr>
          <p:cxnSp>
            <p:nvCxnSpPr>
              <p:cNvPr id="147" name="Прямая соединительная линия 146"/>
              <p:cNvCxnSpPr/>
              <p:nvPr/>
            </p:nvCxnSpPr>
            <p:spPr>
              <a:xfrm>
                <a:off x="9151527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8" name="Прямая соединительная линия 147"/>
              <p:cNvCxnSpPr/>
              <p:nvPr/>
            </p:nvCxnSpPr>
            <p:spPr>
              <a:xfrm>
                <a:off x="9368845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9" name="Прямая соединительная линия 148"/>
              <p:cNvCxnSpPr/>
              <p:nvPr/>
            </p:nvCxnSpPr>
            <p:spPr>
              <a:xfrm>
                <a:off x="9590632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0" name="Прямая соединительная линия 149"/>
              <p:cNvCxnSpPr/>
              <p:nvPr/>
            </p:nvCxnSpPr>
            <p:spPr>
              <a:xfrm>
                <a:off x="9820823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1" name="Прямая соединительная линия 150"/>
              <p:cNvCxnSpPr/>
              <p:nvPr/>
            </p:nvCxnSpPr>
            <p:spPr>
              <a:xfrm>
                <a:off x="10060910" y="3939834"/>
                <a:ext cx="180945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2" name="Прямая соединительная линия 151"/>
              <p:cNvCxnSpPr/>
              <p:nvPr/>
            </p:nvCxnSpPr>
            <p:spPr>
              <a:xfrm>
                <a:off x="10309093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3" name="Прямая соединительная линия 152"/>
              <p:cNvCxnSpPr/>
              <p:nvPr/>
            </p:nvCxnSpPr>
            <p:spPr>
              <a:xfrm>
                <a:off x="10556032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4" name="Прямая соединительная линия 153"/>
              <p:cNvCxnSpPr/>
              <p:nvPr/>
            </p:nvCxnSpPr>
            <p:spPr>
              <a:xfrm>
                <a:off x="10802456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5" name="Прямая соединительная линия 154"/>
              <p:cNvCxnSpPr/>
              <p:nvPr/>
            </p:nvCxnSpPr>
            <p:spPr>
              <a:xfrm>
                <a:off x="11039225" y="3939834"/>
                <a:ext cx="180945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56" name="Группа 155"/>
            <p:cNvGrpSpPr/>
            <p:nvPr/>
          </p:nvGrpSpPr>
          <p:grpSpPr>
            <a:xfrm rot="5400000" flipV="1">
              <a:off x="6098720" y="5051332"/>
              <a:ext cx="2030244" cy="1"/>
              <a:chOff x="9151527" y="3939834"/>
              <a:chExt cx="2068643" cy="1"/>
            </a:xfrm>
          </p:grpSpPr>
          <p:cxnSp>
            <p:nvCxnSpPr>
              <p:cNvPr id="157" name="Прямая соединительная линия 156"/>
              <p:cNvCxnSpPr/>
              <p:nvPr/>
            </p:nvCxnSpPr>
            <p:spPr>
              <a:xfrm>
                <a:off x="9151527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8" name="Прямая соединительная линия 157"/>
              <p:cNvCxnSpPr/>
              <p:nvPr/>
            </p:nvCxnSpPr>
            <p:spPr>
              <a:xfrm>
                <a:off x="9368845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9" name="Прямая соединительная линия 158"/>
              <p:cNvCxnSpPr/>
              <p:nvPr/>
            </p:nvCxnSpPr>
            <p:spPr>
              <a:xfrm>
                <a:off x="9590633" y="3939835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3" name="Прямая соединительная линия 162"/>
              <p:cNvCxnSpPr/>
              <p:nvPr/>
            </p:nvCxnSpPr>
            <p:spPr>
              <a:xfrm>
                <a:off x="10556032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4" name="Прямая соединительная линия 163"/>
              <p:cNvCxnSpPr/>
              <p:nvPr/>
            </p:nvCxnSpPr>
            <p:spPr>
              <a:xfrm>
                <a:off x="10802456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5" name="Прямая соединительная линия 164"/>
              <p:cNvCxnSpPr/>
              <p:nvPr/>
            </p:nvCxnSpPr>
            <p:spPr>
              <a:xfrm>
                <a:off x="11039225" y="3939834"/>
                <a:ext cx="180945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78957" y="3818698"/>
              <a:ext cx="668137" cy="653453"/>
            </a:xfrm>
            <a:prstGeom prst="rect">
              <a:avLst/>
            </a:prstGeom>
          </p:spPr>
        </p:pic>
        <p:pic>
          <p:nvPicPr>
            <p:cNvPr id="166" name="Рисунок 165"/>
            <p:cNvPicPr>
              <a:picLocks noChangeAspect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509379">
              <a:off x="4650779" y="5693116"/>
              <a:ext cx="668137" cy="653453"/>
            </a:xfrm>
            <a:prstGeom prst="rect">
              <a:avLst/>
            </a:prstGeom>
          </p:spPr>
        </p:pic>
        <p:pic>
          <p:nvPicPr>
            <p:cNvPr id="167" name="Рисунок 166"/>
            <p:cNvPicPr>
              <a:picLocks noChangeAspect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4660559" y="3770604"/>
              <a:ext cx="668137" cy="653453"/>
            </a:xfrm>
            <a:prstGeom prst="rect">
              <a:avLst/>
            </a:prstGeom>
          </p:spPr>
        </p:pic>
        <p:pic>
          <p:nvPicPr>
            <p:cNvPr id="168" name="Рисунок 167"/>
            <p:cNvPicPr>
              <a:picLocks noChangeAspect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571847">
              <a:off x="6911218" y="5667672"/>
              <a:ext cx="668137" cy="653453"/>
            </a:xfrm>
            <a:prstGeom prst="rect">
              <a:avLst/>
            </a:prstGeom>
          </p:spPr>
        </p:pic>
      </p:grpSp>
      <p:grpSp>
        <p:nvGrpSpPr>
          <p:cNvPr id="192" name="Группа 191"/>
          <p:cNvGrpSpPr/>
          <p:nvPr/>
        </p:nvGrpSpPr>
        <p:grpSpPr>
          <a:xfrm>
            <a:off x="9081248" y="3865637"/>
            <a:ext cx="2350828" cy="2241180"/>
            <a:chOff x="8824073" y="3865637"/>
            <a:chExt cx="2350828" cy="2241180"/>
          </a:xfrm>
        </p:grpSpPr>
        <p:pic>
          <p:nvPicPr>
            <p:cNvPr id="172" name="Рисунок 171"/>
            <p:cNvPicPr preferRelativeResize="0">
              <a:picLocks/>
            </p:cNvPicPr>
            <p:nvPr/>
          </p:nvPicPr>
          <p:blipFill rotWithShape="1">
            <a:blip r:embed="rId9" cstate="email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colorTemperature colorTemp="53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-1"/>
            <a:stretch/>
          </p:blipFill>
          <p:spPr>
            <a:xfrm rot="18314962">
              <a:off x="10737826" y="4039489"/>
              <a:ext cx="412786" cy="65081"/>
            </a:xfrm>
            <a:prstGeom prst="rect">
              <a:avLst/>
            </a:prstGeom>
          </p:spPr>
        </p:pic>
        <p:pic>
          <p:nvPicPr>
            <p:cNvPr id="173" name="Рисунок 172"/>
            <p:cNvPicPr preferRelativeResize="0">
              <a:picLocks/>
            </p:cNvPicPr>
            <p:nvPr/>
          </p:nvPicPr>
          <p:blipFill rotWithShape="1">
            <a:blip r:embed="rId9" cstate="email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colorTemperature colorTemp="5300"/>
                      </a14:imgEffect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-1"/>
            <a:stretch/>
          </p:blipFill>
          <p:spPr>
            <a:xfrm rot="19914253">
              <a:off x="10695409" y="3957112"/>
              <a:ext cx="412786" cy="65081"/>
            </a:xfrm>
            <a:prstGeom prst="rect">
              <a:avLst/>
            </a:prstGeom>
          </p:spPr>
        </p:pic>
        <p:grpSp>
          <p:nvGrpSpPr>
            <p:cNvPr id="170" name="Группа 169"/>
            <p:cNvGrpSpPr/>
            <p:nvPr/>
          </p:nvGrpSpPr>
          <p:grpSpPr>
            <a:xfrm>
              <a:off x="8824073" y="4050485"/>
              <a:ext cx="2081999" cy="2056332"/>
              <a:chOff x="6677026" y="2581691"/>
              <a:chExt cx="3781425" cy="3621923"/>
            </a:xfrm>
          </p:grpSpPr>
          <p:pic>
            <p:nvPicPr>
              <p:cNvPr id="174" name="Рисунок 173"/>
              <p:cNvPicPr>
                <a:picLocks noChangeAspect="1"/>
              </p:cNvPicPr>
              <p:nvPr/>
            </p:nvPicPr>
            <p:blipFill rotWithShape="1"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582026" y="2581691"/>
                <a:ext cx="1876425" cy="3619501"/>
              </a:xfrm>
              <a:prstGeom prst="rect">
                <a:avLst/>
              </a:prstGeom>
            </p:spPr>
          </p:pic>
          <p:pic>
            <p:nvPicPr>
              <p:cNvPr id="175" name="Рисунок 174"/>
              <p:cNvPicPr>
                <a:picLocks noChangeAspect="1"/>
              </p:cNvPicPr>
              <p:nvPr/>
            </p:nvPicPr>
            <p:blipFill rotWithShape="1"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677026" y="2584113"/>
                <a:ext cx="1905000" cy="3619501"/>
              </a:xfrm>
              <a:prstGeom prst="rect">
                <a:avLst/>
              </a:prstGeom>
            </p:spPr>
          </p:pic>
        </p:grpSp>
        <p:cxnSp>
          <p:nvCxnSpPr>
            <p:cNvPr id="176" name="Прямая соединительная линия 175"/>
            <p:cNvCxnSpPr/>
            <p:nvPr/>
          </p:nvCxnSpPr>
          <p:spPr>
            <a:xfrm flipH="1" flipV="1">
              <a:off x="11169500" y="4090266"/>
              <a:ext cx="5401" cy="44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7" name="Прямая соединительная линия 176"/>
            <p:cNvCxnSpPr/>
            <p:nvPr/>
          </p:nvCxnSpPr>
          <p:spPr>
            <a:xfrm flipH="1" flipV="1">
              <a:off x="11009436" y="3946768"/>
              <a:ext cx="5401" cy="44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91" name="Группа 190"/>
          <p:cNvGrpSpPr/>
          <p:nvPr/>
        </p:nvGrpSpPr>
        <p:grpSpPr>
          <a:xfrm>
            <a:off x="635325" y="3739739"/>
            <a:ext cx="2736734" cy="2736734"/>
            <a:chOff x="731844" y="3857526"/>
            <a:chExt cx="2736734" cy="2736734"/>
          </a:xfrm>
        </p:grpSpPr>
        <p:grpSp>
          <p:nvGrpSpPr>
            <p:cNvPr id="41" name="Группа 40"/>
            <p:cNvGrpSpPr/>
            <p:nvPr/>
          </p:nvGrpSpPr>
          <p:grpSpPr>
            <a:xfrm>
              <a:off x="994740" y="3955008"/>
              <a:ext cx="2360485" cy="2274952"/>
              <a:chOff x="4680705" y="3795113"/>
              <a:chExt cx="2360485" cy="2274952"/>
            </a:xfrm>
          </p:grpSpPr>
          <p:grpSp>
            <p:nvGrpSpPr>
              <p:cNvPr id="24" name="Группа 23"/>
              <p:cNvGrpSpPr/>
              <p:nvPr/>
            </p:nvGrpSpPr>
            <p:grpSpPr>
              <a:xfrm>
                <a:off x="4680705" y="3795113"/>
                <a:ext cx="2360485" cy="2274952"/>
                <a:chOff x="6677026" y="2581691"/>
                <a:chExt cx="3781425" cy="3621923"/>
              </a:xfrm>
            </p:grpSpPr>
            <p:pic>
              <p:nvPicPr>
                <p:cNvPr id="25" name="Рисунок 24"/>
                <p:cNvPicPr>
                  <a:picLocks noChangeAspect="1"/>
                </p:cNvPicPr>
                <p:nvPr/>
              </p:nvPicPr>
              <p:blipFill rotWithShape="1">
                <a:blip r:embed="rId1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8582026" y="2581691"/>
                  <a:ext cx="1876425" cy="3619501"/>
                </a:xfrm>
                <a:prstGeom prst="rect">
                  <a:avLst/>
                </a:prstGeom>
              </p:spPr>
            </p:pic>
            <p:pic>
              <p:nvPicPr>
                <p:cNvPr id="26" name="Рисунок 25"/>
                <p:cNvPicPr>
                  <a:picLocks noChangeAspect="1"/>
                </p:cNvPicPr>
                <p:nvPr/>
              </p:nvPicPr>
              <p:blipFill rotWithShape="1">
                <a:blip r:embed="rId1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677026" y="2584113"/>
                  <a:ext cx="1905000" cy="3619501"/>
                </a:xfrm>
                <a:prstGeom prst="rect">
                  <a:avLst/>
                </a:prstGeom>
              </p:spPr>
            </p:pic>
          </p:grpSp>
          <p:grpSp>
            <p:nvGrpSpPr>
              <p:cNvPr id="22" name="Группа 21"/>
              <p:cNvGrpSpPr/>
              <p:nvPr/>
            </p:nvGrpSpPr>
            <p:grpSpPr>
              <a:xfrm rot="5400000">
                <a:off x="6717381" y="3767132"/>
                <a:ext cx="131525" cy="516092"/>
                <a:chOff x="1109320" y="3782679"/>
                <a:chExt cx="131525" cy="516092"/>
              </a:xfrm>
            </p:grpSpPr>
            <p:pic>
              <p:nvPicPr>
                <p:cNvPr id="20" name="Рисунок 19"/>
                <p:cNvPicPr preferRelativeResize="0">
                  <a:picLocks/>
                </p:cNvPicPr>
                <p:nvPr/>
              </p:nvPicPr>
              <p:blipFill rotWithShape="1">
                <a:blip r:embed="rId3" cstate="email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colorTemperature colorTemp="53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-1"/>
                <a:stretch/>
              </p:blipFill>
              <p:spPr>
                <a:xfrm rot="2769553">
                  <a:off x="911320" y="4028771"/>
                  <a:ext cx="468000" cy="72000"/>
                </a:xfrm>
                <a:prstGeom prst="rect">
                  <a:avLst/>
                </a:prstGeom>
              </p:spPr>
            </p:pic>
            <p:pic>
              <p:nvPicPr>
                <p:cNvPr id="21" name="Рисунок 20"/>
                <p:cNvPicPr preferRelativeResize="0">
                  <a:picLocks/>
                </p:cNvPicPr>
                <p:nvPr/>
              </p:nvPicPr>
              <p:blipFill rotWithShape="1">
                <a:blip r:embed="rId3" cstate="email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colorTemperature colorTemp="53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-1"/>
                <a:stretch/>
              </p:blipFill>
              <p:spPr>
                <a:xfrm rot="3952086">
                  <a:off x="970845" y="3980679"/>
                  <a:ext cx="468000" cy="720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43" name="Группа 42"/>
            <p:cNvGrpSpPr/>
            <p:nvPr/>
          </p:nvGrpSpPr>
          <p:grpSpPr>
            <a:xfrm>
              <a:off x="731844" y="3857526"/>
              <a:ext cx="2736734" cy="2736734"/>
              <a:chOff x="729980" y="3582132"/>
              <a:chExt cx="2736734" cy="2736734"/>
            </a:xfrm>
          </p:grpSpPr>
          <p:grpSp>
            <p:nvGrpSpPr>
              <p:cNvPr id="17" name="Группа 16"/>
              <p:cNvGrpSpPr/>
              <p:nvPr/>
            </p:nvGrpSpPr>
            <p:grpSpPr>
              <a:xfrm>
                <a:off x="990600" y="3801999"/>
                <a:ext cx="2257425" cy="2274951"/>
                <a:chOff x="1771649" y="2770251"/>
                <a:chExt cx="3514727" cy="3390900"/>
              </a:xfrm>
            </p:grpSpPr>
            <p:pic>
              <p:nvPicPr>
                <p:cNvPr id="15" name="Рисунок 14"/>
                <p:cNvPicPr>
                  <a:picLocks noChangeAspect="1"/>
                </p:cNvPicPr>
                <p:nvPr/>
              </p:nvPicPr>
              <p:blipFill rotWithShape="1">
                <a:blip r:embed="rId15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771649" y="2770251"/>
                  <a:ext cx="3514727" cy="1695450"/>
                </a:xfrm>
                <a:prstGeom prst="rect">
                  <a:avLst/>
                </a:prstGeom>
              </p:spPr>
            </p:pic>
            <p:pic>
              <p:nvPicPr>
                <p:cNvPr id="16" name="Рисунок 15"/>
                <p:cNvPicPr>
                  <a:picLocks noChangeAspect="1"/>
                </p:cNvPicPr>
                <p:nvPr/>
              </p:nvPicPr>
              <p:blipFill rotWithShape="1"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1771650" y="4465701"/>
                  <a:ext cx="3514726" cy="1695450"/>
                </a:xfrm>
                <a:prstGeom prst="rect">
                  <a:avLst/>
                </a:prstGeom>
              </p:spPr>
            </p:pic>
          </p:grpSp>
          <p:pic>
            <p:nvPicPr>
              <p:cNvPr id="19" name="Рисунок 18"/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76324" y="3907907"/>
                <a:ext cx="2085975" cy="2063136"/>
              </a:xfrm>
              <a:prstGeom prst="rect">
                <a:avLst/>
              </a:prstGeom>
            </p:spPr>
          </p:pic>
          <p:grpSp>
            <p:nvGrpSpPr>
              <p:cNvPr id="31" name="Группа 30"/>
              <p:cNvGrpSpPr/>
              <p:nvPr/>
            </p:nvGrpSpPr>
            <p:grpSpPr>
              <a:xfrm rot="2605213">
                <a:off x="729980" y="4931828"/>
                <a:ext cx="2736734" cy="0"/>
                <a:chOff x="3179088" y="3896330"/>
                <a:chExt cx="2736734" cy="0"/>
              </a:xfrm>
            </p:grpSpPr>
            <p:cxnSp>
              <p:nvCxnSpPr>
                <p:cNvPr id="27" name="Прямая соединительная линия 26"/>
                <p:cNvCxnSpPr/>
                <p:nvPr/>
              </p:nvCxnSpPr>
              <p:spPr>
                <a:xfrm>
                  <a:off x="3179088" y="3896330"/>
                  <a:ext cx="408313" cy="0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Прямая соединительная линия 27"/>
                <p:cNvCxnSpPr/>
                <p:nvPr/>
              </p:nvCxnSpPr>
              <p:spPr>
                <a:xfrm>
                  <a:off x="3939336" y="3896330"/>
                  <a:ext cx="408313" cy="0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Прямая соединительная линия 28"/>
                <p:cNvCxnSpPr/>
                <p:nvPr/>
              </p:nvCxnSpPr>
              <p:spPr>
                <a:xfrm>
                  <a:off x="4699948" y="3896330"/>
                  <a:ext cx="408313" cy="0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Прямая соединительная линия 29"/>
                <p:cNvCxnSpPr/>
                <p:nvPr/>
              </p:nvCxnSpPr>
              <p:spPr>
                <a:xfrm>
                  <a:off x="5507509" y="3896330"/>
                  <a:ext cx="408313" cy="0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Группа 35"/>
              <p:cNvGrpSpPr/>
              <p:nvPr/>
            </p:nvGrpSpPr>
            <p:grpSpPr>
              <a:xfrm rot="18892613">
                <a:off x="768524" y="4950499"/>
                <a:ext cx="2736734" cy="0"/>
                <a:chOff x="3179088" y="3896330"/>
                <a:chExt cx="2736734" cy="0"/>
              </a:xfrm>
            </p:grpSpPr>
            <p:cxnSp>
              <p:nvCxnSpPr>
                <p:cNvPr id="37" name="Прямая соединительная линия 36"/>
                <p:cNvCxnSpPr/>
                <p:nvPr/>
              </p:nvCxnSpPr>
              <p:spPr>
                <a:xfrm>
                  <a:off x="3179088" y="3896330"/>
                  <a:ext cx="408313" cy="0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Прямая соединительная линия 37"/>
                <p:cNvCxnSpPr/>
                <p:nvPr/>
              </p:nvCxnSpPr>
              <p:spPr>
                <a:xfrm>
                  <a:off x="3939336" y="3896330"/>
                  <a:ext cx="408313" cy="0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Прямая соединительная линия 38"/>
                <p:cNvCxnSpPr/>
                <p:nvPr/>
              </p:nvCxnSpPr>
              <p:spPr>
                <a:xfrm>
                  <a:off x="4699948" y="3896330"/>
                  <a:ext cx="408313" cy="0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Прямая соединительная линия 39"/>
                <p:cNvCxnSpPr/>
                <p:nvPr/>
              </p:nvCxnSpPr>
              <p:spPr>
                <a:xfrm>
                  <a:off x="5507509" y="3896330"/>
                  <a:ext cx="408313" cy="0"/>
                </a:xfrm>
                <a:prstGeom prst="line">
                  <a:avLst/>
                </a:prstGeom>
                <a:ln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78" name="Группа 177"/>
            <p:cNvGrpSpPr/>
            <p:nvPr/>
          </p:nvGrpSpPr>
          <p:grpSpPr>
            <a:xfrm>
              <a:off x="1230917" y="4073573"/>
              <a:ext cx="1933040" cy="585394"/>
              <a:chOff x="3403755" y="3169759"/>
              <a:chExt cx="2484244" cy="788320"/>
            </a:xfrm>
          </p:grpSpPr>
          <p:pic>
            <p:nvPicPr>
              <p:cNvPr id="179" name="Picture 4" descr="Булавка PNG картинки скачать бесплатно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689091">
                <a:off x="4906690" y="3173032"/>
                <a:ext cx="981309" cy="7850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0" name="Picture 4" descr="Булавка PNG картинки скачать бесплатно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658566">
                <a:off x="3403755" y="3169759"/>
                <a:ext cx="981309" cy="7850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81" name="Группа 180"/>
            <p:cNvGrpSpPr/>
            <p:nvPr/>
          </p:nvGrpSpPr>
          <p:grpSpPr>
            <a:xfrm rot="16200000">
              <a:off x="290140" y="4882865"/>
              <a:ext cx="1933040" cy="585394"/>
              <a:chOff x="3403755" y="3169759"/>
              <a:chExt cx="2484244" cy="788320"/>
            </a:xfrm>
          </p:grpSpPr>
          <p:pic>
            <p:nvPicPr>
              <p:cNvPr id="182" name="Picture 4" descr="Булавка PNG картинки скачать бесплатно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689091">
                <a:off x="4906690" y="3173032"/>
                <a:ext cx="981309" cy="7850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3" name="Picture 4" descr="Булавка PNG картинки скачать бесплатно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658566">
                <a:off x="3403755" y="3169759"/>
                <a:ext cx="981309" cy="7850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84" name="Группа 183"/>
            <p:cNvGrpSpPr/>
            <p:nvPr/>
          </p:nvGrpSpPr>
          <p:grpSpPr>
            <a:xfrm rot="10800000">
              <a:off x="1137967" y="5753858"/>
              <a:ext cx="1933040" cy="585394"/>
              <a:chOff x="3403755" y="3169759"/>
              <a:chExt cx="2484244" cy="788320"/>
            </a:xfrm>
          </p:grpSpPr>
          <p:pic>
            <p:nvPicPr>
              <p:cNvPr id="185" name="Picture 4" descr="Булавка PNG картинки скачать бесплатно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689091">
                <a:off x="4906690" y="3173032"/>
                <a:ext cx="981309" cy="7850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6" name="Picture 4" descr="Булавка PNG картинки скачать бесплатно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658566">
                <a:off x="3403755" y="3169759"/>
                <a:ext cx="981309" cy="7850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87" name="Группа 186"/>
            <p:cNvGrpSpPr/>
            <p:nvPr/>
          </p:nvGrpSpPr>
          <p:grpSpPr>
            <a:xfrm rot="5400000">
              <a:off x="1984179" y="4940506"/>
              <a:ext cx="1933040" cy="585394"/>
              <a:chOff x="3403755" y="3169759"/>
              <a:chExt cx="2484244" cy="788320"/>
            </a:xfrm>
          </p:grpSpPr>
          <p:pic>
            <p:nvPicPr>
              <p:cNvPr id="188" name="Picture 4" descr="Булавка PNG картинки скачать бесплатно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689091">
                <a:off x="4906690" y="3173032"/>
                <a:ext cx="981309" cy="7850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9" name="Picture 4" descr="Булавка PNG картинки скачать бесплатно"/>
              <p:cNvPicPr>
                <a:picLocks noChangeAspect="1" noChangeArrowheads="1"/>
              </p:cNvPicPr>
              <p:nvPr/>
            </p:nvPicPr>
            <p:blipFill>
              <a:blip r:embed="rId16" cstate="email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658566">
                <a:off x="3403755" y="3169759"/>
                <a:ext cx="981309" cy="7850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94" name="Прямоугольник 193"/>
          <p:cNvSpPr/>
          <p:nvPr/>
        </p:nvSpPr>
        <p:spPr>
          <a:xfrm>
            <a:off x="66675" y="293744"/>
            <a:ext cx="120205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Сборка деталей прихватки</a:t>
            </a:r>
          </a:p>
          <a:p>
            <a:pPr algn="ctr" fontAlgn="base"/>
            <a:r>
              <a:rPr lang="ru-RU" sz="2400" b="1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 вариант)</a:t>
            </a:r>
            <a:endParaRPr lang="ru-RU" sz="2400" b="1" i="0" dirty="0">
              <a:solidFill>
                <a:srgbClr val="DB179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5" name="Прямая соединительная линия 194"/>
          <p:cNvCxnSpPr/>
          <p:nvPr/>
        </p:nvCxnSpPr>
        <p:spPr>
          <a:xfrm rot="5400000" flipV="1">
            <a:off x="7025512" y="4784248"/>
            <a:ext cx="17665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6" name="Прямая соединительная линия 195"/>
          <p:cNvCxnSpPr/>
          <p:nvPr/>
        </p:nvCxnSpPr>
        <p:spPr>
          <a:xfrm rot="5400000" flipV="1">
            <a:off x="7025512" y="5004966"/>
            <a:ext cx="17665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7" name="Прямая соединительная линия 196"/>
          <p:cNvCxnSpPr/>
          <p:nvPr/>
        </p:nvCxnSpPr>
        <p:spPr>
          <a:xfrm rot="5400000" flipV="1">
            <a:off x="7025512" y="5261134"/>
            <a:ext cx="176659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0" name="Прямая соединительная линия 199"/>
          <p:cNvCxnSpPr/>
          <p:nvPr/>
        </p:nvCxnSpPr>
        <p:spPr>
          <a:xfrm>
            <a:off x="6698957" y="6029974"/>
            <a:ext cx="180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1" name="Прямая соединительная линия 200"/>
          <p:cNvCxnSpPr/>
          <p:nvPr/>
        </p:nvCxnSpPr>
        <p:spPr>
          <a:xfrm>
            <a:off x="5296337" y="6029974"/>
            <a:ext cx="1800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54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Рисунок 3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03231" y="3697058"/>
            <a:ext cx="2588669" cy="248796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28586" y="1242284"/>
            <a:ext cx="1189672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Выкроить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деталь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ватина для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прослойки, равную верхней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детали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прихватки и нижнюю деталь прихватки со стороной, на 4 см больше верхней детали (рис. 1).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Приметать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ватин к изнаночной стороне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верхней детали (рис. 2).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На изнаночную сторону нижней детали прихватки положить верхнюю деталь, лицевой стороной вверх (с примётанным к изнаночной стороне ватином) таким образом, чтобы края нижней части выступали на 2 см с каждой стороны (рис. 3).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" name="Группа 40"/>
          <p:cNvGrpSpPr/>
          <p:nvPr/>
        </p:nvGrpSpPr>
        <p:grpSpPr>
          <a:xfrm>
            <a:off x="9009803" y="3951187"/>
            <a:ext cx="2175523" cy="1997320"/>
            <a:chOff x="4680705" y="3795113"/>
            <a:chExt cx="2360485" cy="2274952"/>
          </a:xfrm>
        </p:grpSpPr>
        <p:grpSp>
          <p:nvGrpSpPr>
            <p:cNvPr id="24" name="Группа 23"/>
            <p:cNvGrpSpPr/>
            <p:nvPr/>
          </p:nvGrpSpPr>
          <p:grpSpPr>
            <a:xfrm>
              <a:off x="4680705" y="3795113"/>
              <a:ext cx="2360485" cy="2274952"/>
              <a:chOff x="6677026" y="2581691"/>
              <a:chExt cx="3781425" cy="3621923"/>
            </a:xfrm>
          </p:grpSpPr>
          <p:pic>
            <p:nvPicPr>
              <p:cNvPr id="25" name="Рисунок 24"/>
              <p:cNvPicPr>
                <a:picLocks noChangeAspect="1"/>
              </p:cNvPicPr>
              <p:nvPr/>
            </p:nvPicPr>
            <p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582026" y="2581691"/>
                <a:ext cx="1876425" cy="3619501"/>
              </a:xfrm>
              <a:prstGeom prst="rect">
                <a:avLst/>
              </a:prstGeom>
            </p:spPr>
          </p:pic>
          <p:pic>
            <p:nvPicPr>
              <p:cNvPr id="26" name="Рисунок 25"/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677026" y="2584113"/>
                <a:ext cx="1905000" cy="3619501"/>
              </a:xfrm>
              <a:prstGeom prst="rect">
                <a:avLst/>
              </a:prstGeom>
            </p:spPr>
          </p:pic>
        </p:grpSp>
        <p:grpSp>
          <p:nvGrpSpPr>
            <p:cNvPr id="22" name="Группа 21"/>
            <p:cNvGrpSpPr/>
            <p:nvPr/>
          </p:nvGrpSpPr>
          <p:grpSpPr>
            <a:xfrm rot="5400000">
              <a:off x="6717381" y="3767132"/>
              <a:ext cx="131525" cy="516092"/>
              <a:chOff x="1109320" y="3782679"/>
              <a:chExt cx="131525" cy="516092"/>
            </a:xfrm>
          </p:grpSpPr>
          <p:pic>
            <p:nvPicPr>
              <p:cNvPr id="20" name="Рисунок 19"/>
              <p:cNvPicPr preferRelativeResize="0">
                <a:picLocks/>
              </p:cNvPicPr>
              <p:nvPr/>
            </p:nvPicPr>
            <p:blipFill rotWithShape="1">
              <a:blip r:embed="rId6" cstate="email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colorTemperature colorTemp="53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 rot="2769553">
                <a:off x="911320" y="4028771"/>
                <a:ext cx="468000" cy="72000"/>
              </a:xfrm>
              <a:prstGeom prst="rect">
                <a:avLst/>
              </a:prstGeom>
            </p:spPr>
          </p:pic>
          <p:pic>
            <p:nvPicPr>
              <p:cNvPr id="21" name="Рисунок 20"/>
              <p:cNvPicPr preferRelativeResize="0">
                <a:picLocks/>
              </p:cNvPicPr>
              <p:nvPr/>
            </p:nvPicPr>
            <p:blipFill rotWithShape="1">
              <a:blip r:embed="rId6" cstate="email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colorTemperature colorTemp="53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-1"/>
              <a:stretch/>
            </p:blipFill>
            <p:spPr>
              <a:xfrm rot="3952086">
                <a:off x="970845" y="3980679"/>
                <a:ext cx="468000" cy="72000"/>
              </a:xfrm>
              <a:prstGeom prst="rect">
                <a:avLst/>
              </a:prstGeom>
            </p:spPr>
          </p:pic>
        </p:grpSp>
      </p:grpSp>
      <p:grpSp>
        <p:nvGrpSpPr>
          <p:cNvPr id="43" name="Группа 42"/>
          <p:cNvGrpSpPr/>
          <p:nvPr/>
        </p:nvGrpSpPr>
        <p:grpSpPr>
          <a:xfrm>
            <a:off x="4661585" y="3658272"/>
            <a:ext cx="2736734" cy="2736734"/>
            <a:chOff x="729980" y="3582132"/>
            <a:chExt cx="2736734" cy="2736734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990600" y="3801999"/>
              <a:ext cx="2257425" cy="2274951"/>
              <a:chOff x="1771649" y="2770251"/>
              <a:chExt cx="3514727" cy="3390900"/>
            </a:xfrm>
          </p:grpSpPr>
          <p:pic>
            <p:nvPicPr>
              <p:cNvPr id="15" name="Рисунок 14"/>
              <p:cNvPicPr>
                <a:picLocks noChangeAspect="1"/>
              </p:cNvPicPr>
              <p:nvPr/>
            </p:nvPicPr>
            <p:blipFill rotWithShape="1"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71649" y="2770251"/>
                <a:ext cx="3514727" cy="1695450"/>
              </a:xfrm>
              <a:prstGeom prst="rect">
                <a:avLst/>
              </a:prstGeom>
            </p:spPr>
          </p:pic>
          <p:pic>
            <p:nvPicPr>
              <p:cNvPr id="16" name="Рисунок 15"/>
              <p:cNvPicPr>
                <a:picLocks noChangeAspect="1"/>
              </p:cNvPicPr>
              <p:nvPr/>
            </p:nvPicPr>
            <p:blipFill rotWithShape="1"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71650" y="4465701"/>
                <a:ext cx="3514726" cy="1695450"/>
              </a:xfrm>
              <a:prstGeom prst="rect">
                <a:avLst/>
              </a:prstGeom>
            </p:spPr>
          </p:pic>
        </p:grpSp>
        <p:pic>
          <p:nvPicPr>
            <p:cNvPr id="19" name="Рисунок 18"/>
            <p:cNvPicPr preferRelativeResize="0">
              <a:picLocks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6275" y="3832602"/>
              <a:ext cx="2196000" cy="2232000"/>
            </a:xfrm>
            <a:prstGeom prst="rect">
              <a:avLst/>
            </a:prstGeom>
          </p:spPr>
        </p:pic>
        <p:grpSp>
          <p:nvGrpSpPr>
            <p:cNvPr id="31" name="Группа 30"/>
            <p:cNvGrpSpPr/>
            <p:nvPr/>
          </p:nvGrpSpPr>
          <p:grpSpPr>
            <a:xfrm rot="2605213">
              <a:off x="729980" y="4931828"/>
              <a:ext cx="2736734" cy="0"/>
              <a:chOff x="3179088" y="3896330"/>
              <a:chExt cx="2736734" cy="0"/>
            </a:xfrm>
          </p:grpSpPr>
          <p:cxnSp>
            <p:nvCxnSpPr>
              <p:cNvPr id="27" name="Прямая соединительная линия 26"/>
              <p:cNvCxnSpPr/>
              <p:nvPr/>
            </p:nvCxnSpPr>
            <p:spPr>
              <a:xfrm>
                <a:off x="3179088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>
              <a:xfrm>
                <a:off x="3939336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>
              <a:xfrm>
                <a:off x="4699948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единительная линия 29"/>
              <p:cNvCxnSpPr/>
              <p:nvPr/>
            </p:nvCxnSpPr>
            <p:spPr>
              <a:xfrm>
                <a:off x="5507509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Группа 35"/>
            <p:cNvGrpSpPr/>
            <p:nvPr/>
          </p:nvGrpSpPr>
          <p:grpSpPr>
            <a:xfrm rot="18892613">
              <a:off x="768524" y="4950499"/>
              <a:ext cx="2736734" cy="0"/>
              <a:chOff x="3179088" y="3896330"/>
              <a:chExt cx="2736734" cy="0"/>
            </a:xfrm>
          </p:grpSpPr>
          <p:cxnSp>
            <p:nvCxnSpPr>
              <p:cNvPr id="37" name="Прямая соединительная линия 36"/>
              <p:cNvCxnSpPr/>
              <p:nvPr/>
            </p:nvCxnSpPr>
            <p:spPr>
              <a:xfrm>
                <a:off x="3179088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>
              <a:xfrm>
                <a:off x="3939336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4699948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>
                <a:off x="5507509" y="3896330"/>
                <a:ext cx="408313" cy="0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Прямоугольник 43"/>
          <p:cNvSpPr/>
          <p:nvPr/>
        </p:nvSpPr>
        <p:spPr>
          <a:xfrm>
            <a:off x="1644797" y="6346947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</a:t>
            </a:r>
            <a:r>
              <a:rPr lang="ru-RU" sz="20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621536" y="6329922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2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9598275" y="6346947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3</a:t>
            </a:r>
            <a:endParaRPr lang="ru-RU" sz="2000" dirty="0">
              <a:solidFill>
                <a:srgbClr val="A7116E"/>
              </a:solidFill>
            </a:endParaRPr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 flipH="1" flipV="1">
            <a:off x="11048282" y="3832707"/>
            <a:ext cx="8107" cy="7849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H="1" flipV="1">
            <a:off x="10888218" y="3689209"/>
            <a:ext cx="8107" cy="7849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66675" y="293744"/>
            <a:ext cx="120205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Сборка деталей прихватки</a:t>
            </a:r>
          </a:p>
          <a:p>
            <a:pPr algn="ctr" fontAlgn="base"/>
            <a:r>
              <a:rPr lang="ru-RU" sz="2400" b="1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 вариант)</a:t>
            </a:r>
            <a:endParaRPr lang="ru-RU" sz="2400" b="1" i="0" dirty="0">
              <a:solidFill>
                <a:srgbClr val="DB179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5005" y="3922367"/>
            <a:ext cx="1992209" cy="1965391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67" y="4466708"/>
            <a:ext cx="1705052" cy="1686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959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69" y="3542596"/>
            <a:ext cx="2472260" cy="24767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6661" y="3526887"/>
            <a:ext cx="2464914" cy="24924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448" y="3526887"/>
            <a:ext cx="2467294" cy="24767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3494" y="3542596"/>
            <a:ext cx="2471521" cy="247674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6675" y="293744"/>
            <a:ext cx="120205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Обработка угла прихватки «конвертом»</a:t>
            </a:r>
            <a:endParaRPr lang="ru-RU" sz="2400" b="1" i="0" dirty="0">
              <a:solidFill>
                <a:srgbClr val="DB179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7" y="979132"/>
            <a:ext cx="1189672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Подвернуть угол нижней детали (рис. 1) и заправить под верхнюю деталь </a:t>
            </a: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(рис. 2). </a:t>
            </a: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Припуски нижней части подогнуть дважды так, чтобы закрыть края лоскутного верха на 0,5 см (рис. 3, 4).</a:t>
            </a: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Заметать припуски, проложить строчку на 0,2 см, нитки смётывания удалить (рис. 4).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63985" y="6342424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1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35681" y="6342424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2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03704" y="6341198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3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071727" y="6341198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</a:t>
            </a:r>
            <a:r>
              <a:rPr lang="ru-RU" sz="20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sz="2000" dirty="0">
              <a:solidFill>
                <a:srgbClr val="A7116E"/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9293494" y="3702484"/>
            <a:ext cx="2305602" cy="0"/>
            <a:chOff x="4675674" y="4817174"/>
            <a:chExt cx="2305602" cy="0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>
              <a:off x="4675674" y="4817174"/>
              <a:ext cx="17908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4891883" y="4817174"/>
              <a:ext cx="17908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5112539" y="4817174"/>
              <a:ext cx="17908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341555" y="4817174"/>
              <a:ext cx="17908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5569312" y="4817174"/>
              <a:ext cx="18002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801420" y="4817174"/>
              <a:ext cx="17908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6073013" y="4817174"/>
              <a:ext cx="17908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>
              <a:off x="6318182" y="4817174"/>
              <a:ext cx="17908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6564847" y="4817174"/>
              <a:ext cx="18002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6802194" y="4817174"/>
              <a:ext cx="17908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3" name="Группа 22"/>
          <p:cNvGrpSpPr/>
          <p:nvPr/>
        </p:nvGrpSpPr>
        <p:grpSpPr>
          <a:xfrm rot="16200000">
            <a:off x="10435144" y="4866541"/>
            <a:ext cx="2305602" cy="0"/>
            <a:chOff x="4675674" y="4817174"/>
            <a:chExt cx="2305602" cy="0"/>
          </a:xfrm>
        </p:grpSpPr>
        <p:cxnSp>
          <p:nvCxnSpPr>
            <p:cNvPr id="24" name="Прямая соединительная линия 23"/>
            <p:cNvCxnSpPr/>
            <p:nvPr/>
          </p:nvCxnSpPr>
          <p:spPr>
            <a:xfrm>
              <a:off x="4675674" y="4817174"/>
              <a:ext cx="17908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>
              <a:off x="4891883" y="4817174"/>
              <a:ext cx="17908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5112539" y="4817174"/>
              <a:ext cx="17908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5341555" y="4817174"/>
              <a:ext cx="17908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5569312" y="4817174"/>
              <a:ext cx="18002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5801420" y="4817174"/>
              <a:ext cx="17908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6073013" y="4817174"/>
              <a:ext cx="17908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6318182" y="4817174"/>
              <a:ext cx="17908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6564847" y="4817174"/>
              <a:ext cx="18002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6802194" y="4817174"/>
              <a:ext cx="179082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1875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Прямоугольник 31"/>
          <p:cNvSpPr/>
          <p:nvPr/>
        </p:nvSpPr>
        <p:spPr>
          <a:xfrm>
            <a:off x="66675" y="293744"/>
            <a:ext cx="120205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Поэтапная обработка края прихватки</a:t>
            </a:r>
          </a:p>
          <a:p>
            <a:pPr algn="ctr" fontAlgn="base"/>
            <a:r>
              <a:rPr lang="ru-RU" sz="2400" b="1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 вариант)</a:t>
            </a:r>
            <a:endParaRPr lang="ru-RU" sz="2400" b="1" i="0" dirty="0">
              <a:solidFill>
                <a:srgbClr val="DB179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50" y="2139710"/>
            <a:ext cx="3401420" cy="34166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1525" y="2438400"/>
            <a:ext cx="2955663" cy="29908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4442" y="1704975"/>
            <a:ext cx="3171537" cy="372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7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43075" y="2089577"/>
            <a:ext cx="8610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2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Работы учениц 5 классов</a:t>
            </a:r>
          </a:p>
          <a:p>
            <a:pPr algn="ctr" fontAlgn="base"/>
            <a:r>
              <a:rPr lang="ru-RU" sz="3200" b="1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лицея № 48 города Калуги</a:t>
            </a:r>
            <a:endParaRPr lang="ru-RU" sz="3200" b="1" i="0" dirty="0" smtClean="0">
              <a:solidFill>
                <a:srgbClr val="DB179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121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675" y="293744"/>
            <a:ext cx="120205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Материалы, оборудование и инструменты</a:t>
            </a:r>
            <a:endParaRPr lang="ru-RU" sz="2400" b="1" i="0" dirty="0">
              <a:solidFill>
                <a:srgbClr val="DB179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8965" y="1179226"/>
            <a:ext cx="1152830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i="0" dirty="0" smtClean="0">
                <a:solidFill>
                  <a:srgbClr val="A7116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Материалы:</a:t>
            </a: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х</a:t>
            </a:r>
            <a:r>
              <a:rPr lang="ru-RU" sz="2400" b="0" i="0" dirty="0" smtClean="0">
                <a:solidFill>
                  <a:srgbClr val="A7116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лопчатобумажная ткань двух контрастных расцветок;</a:t>
            </a: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нитки (в тон ткани – для шитья на швейной машине и контрастные – для смётывания);</a:t>
            </a:r>
          </a:p>
          <a:p>
            <a:pPr fontAlgn="base"/>
            <a:r>
              <a:rPr lang="ru-RU" sz="2400" b="0" i="0" dirty="0" smtClean="0">
                <a:solidFill>
                  <a:srgbClr val="A7116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3) ткань для прослойки (ватин, драп).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8964" y="3293776"/>
            <a:ext cx="1152830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Оборудование и инструменты:</a:t>
            </a:r>
            <a:endParaRPr lang="ru-RU" sz="2400" b="1" i="0" dirty="0" smtClean="0">
              <a:solidFill>
                <a:srgbClr val="A7116E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вейная машина</a:t>
            </a:r>
            <a:r>
              <a:rPr lang="ru-RU" sz="2400" b="0" i="0" dirty="0" smtClean="0">
                <a:solidFill>
                  <a:srgbClr val="A7116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утюг;</a:t>
            </a:r>
          </a:p>
          <a:p>
            <a:pPr fontAlgn="base"/>
            <a:r>
              <a:rPr lang="ru-RU" sz="2400" b="0" i="0" dirty="0" smtClean="0">
                <a:solidFill>
                  <a:srgbClr val="A7116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3) ножницы;</a:t>
            </a:r>
          </a:p>
          <a:p>
            <a:pPr fontAlgn="base"/>
            <a:r>
              <a:rPr lang="ru-RU" sz="2400" b="0" i="0" dirty="0" smtClean="0">
                <a:solidFill>
                  <a:srgbClr val="A7116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4) ручная игла;</a:t>
            </a:r>
          </a:p>
          <a:p>
            <a:pPr fontAlgn="base"/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нглийские булавки;</a:t>
            </a:r>
          </a:p>
          <a:p>
            <a:pPr fontAlgn="base"/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ru-RU" sz="2400" b="0" i="0" dirty="0" smtClean="0">
                <a:solidFill>
                  <a:srgbClr val="A7116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) линейка;</a:t>
            </a:r>
          </a:p>
          <a:p>
            <a:pPr fontAlgn="base"/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карандаш или портновский мел.</a:t>
            </a:r>
            <a:endParaRPr lang="ru-RU" sz="2400" b="0" i="0" dirty="0" smtClean="0">
              <a:solidFill>
                <a:srgbClr val="A7116E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719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800" y="476250"/>
            <a:ext cx="5000625" cy="57245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6975" y="476250"/>
            <a:ext cx="5200650" cy="5730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08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425" y="581025"/>
            <a:ext cx="4791075" cy="566535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2699" y="581025"/>
            <a:ext cx="5002843" cy="5665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13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325" y="564640"/>
            <a:ext cx="5067300" cy="59047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7475" y="564640"/>
            <a:ext cx="4966919" cy="5904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67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" y="523875"/>
            <a:ext cx="5915025" cy="57245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1376" y="523875"/>
            <a:ext cx="4352924" cy="572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60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2946" y="1043925"/>
            <a:ext cx="5469773" cy="47701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4600" y="694114"/>
            <a:ext cx="5050287" cy="5469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67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309" y="617156"/>
            <a:ext cx="5472818" cy="56102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2050" y="603692"/>
            <a:ext cx="5540375" cy="562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8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983"/>
          <a:stretch/>
        </p:blipFill>
        <p:spPr>
          <a:xfrm>
            <a:off x="485775" y="601584"/>
            <a:ext cx="5295899" cy="57252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151817" y="865677"/>
            <a:ext cx="5649212" cy="5303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4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" y="581025"/>
            <a:ext cx="5239315" cy="57340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7474" y="581025"/>
            <a:ext cx="5109131" cy="5734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66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5275" y="323849"/>
            <a:ext cx="5492108" cy="3810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35033" y="2933700"/>
            <a:ext cx="5819775" cy="3597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24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675" y="293744"/>
            <a:ext cx="120205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Информационные источники</a:t>
            </a:r>
            <a:endParaRPr lang="ru-RU" sz="2400" b="1" i="0" dirty="0">
              <a:solidFill>
                <a:srgbClr val="DB179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62456" y="1391022"/>
            <a:ext cx="108670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Фон</a:t>
            </a:r>
            <a:endParaRPr lang="ru-RU" sz="2000" dirty="0" smtClean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Булавка</a:t>
            </a:r>
            <a:endParaRPr lang="ru-RU" sz="2000" dirty="0">
              <a:solidFill>
                <a:srgbClr val="A711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86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6675" y="293744"/>
            <a:ext cx="120205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План работы</a:t>
            </a:r>
            <a:endParaRPr lang="ru-RU" sz="2400" b="1" i="0" dirty="0">
              <a:solidFill>
                <a:srgbClr val="DB179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2797" y="872963"/>
            <a:ext cx="1152830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Выбор модели прихватки.</a:t>
            </a:r>
            <a:endParaRPr lang="ru-RU" sz="2400" b="0" i="0" dirty="0" smtClean="0">
              <a:solidFill>
                <a:srgbClr val="A7116E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Раскрой деталей.</a:t>
            </a:r>
          </a:p>
          <a:p>
            <a:pPr fontAlgn="base"/>
            <a:r>
              <a:rPr lang="ru-RU" sz="2400" b="0" i="0" dirty="0" smtClean="0">
                <a:solidFill>
                  <a:srgbClr val="A7116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3) Изготовление сторон прихватки в лоскутной технике.</a:t>
            </a: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Изготовление петельки.</a:t>
            </a:r>
          </a:p>
          <a:p>
            <a:pPr fontAlgn="base"/>
            <a:r>
              <a:rPr lang="ru-RU" sz="2400" b="0" i="0" dirty="0" smtClean="0">
                <a:solidFill>
                  <a:srgbClr val="A7116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5) Сборка деталей.</a:t>
            </a: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6) Окончательная отделка.</a:t>
            </a:r>
            <a:endParaRPr lang="ru-RU" sz="2400" b="0" i="0" dirty="0" smtClean="0">
              <a:solidFill>
                <a:srgbClr val="A7116E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2797" y="3212393"/>
            <a:ext cx="11528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Представленные варианты</a:t>
            </a:r>
            <a:endParaRPr lang="ru-RU" sz="2400" b="1" i="0" dirty="0" smtClean="0">
              <a:solidFill>
                <a:srgbClr val="DB179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9076" y="6066199"/>
            <a:ext cx="26416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Деталь из квадратов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58267" y="6066199"/>
            <a:ext cx="46373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Деталь из квадратов и треугольников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697545" y="6066199"/>
            <a:ext cx="31435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Деталь из треугольников</a:t>
            </a:r>
            <a:endParaRPr lang="ru-RU" sz="2000" dirty="0">
              <a:solidFill>
                <a:srgbClr val="A7116E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666" y="3907338"/>
            <a:ext cx="2208503" cy="2009653"/>
          </a:xfrm>
          <a:prstGeom prst="rect">
            <a:avLst/>
          </a:prstGeom>
        </p:spPr>
      </p:pic>
      <p:grpSp>
        <p:nvGrpSpPr>
          <p:cNvPr id="14" name="Группа 13"/>
          <p:cNvGrpSpPr/>
          <p:nvPr/>
        </p:nvGrpSpPr>
        <p:grpSpPr>
          <a:xfrm>
            <a:off x="4987265" y="3896388"/>
            <a:ext cx="2179363" cy="2015890"/>
            <a:chOff x="8541207" y="3379517"/>
            <a:chExt cx="2853527" cy="2840135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8541207" y="3379517"/>
              <a:ext cx="1420927" cy="1440339"/>
              <a:chOff x="4535827" y="3756176"/>
              <a:chExt cx="1961492" cy="1879390"/>
            </a:xfrm>
          </p:grpSpPr>
          <p:pic>
            <p:nvPicPr>
              <p:cNvPr id="21" name="Рисунок 20"/>
              <p:cNvPicPr preferRelativeResize="0">
                <a:picLocks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535827" y="3756176"/>
                <a:ext cx="1957482" cy="1878949"/>
              </a:xfrm>
              <a:prstGeom prst="rect">
                <a:avLst/>
              </a:prstGeom>
            </p:spPr>
          </p:pic>
          <p:pic>
            <p:nvPicPr>
              <p:cNvPr id="22" name="Рисунок 21"/>
              <p:cNvPicPr preferRelativeResize="0">
                <a:picLocks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539840" y="3767838"/>
                <a:ext cx="1957479" cy="1867728"/>
              </a:xfrm>
              <a:prstGeom prst="rect">
                <a:avLst/>
              </a:prstGeom>
            </p:spPr>
          </p:pic>
        </p:grpSp>
        <p:pic>
          <p:nvPicPr>
            <p:cNvPr id="16" name="Рисунок 15"/>
            <p:cNvPicPr preferRelativeResize="0">
              <a:picLocks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65041" y="3384621"/>
              <a:ext cx="1429693" cy="1439066"/>
            </a:xfrm>
            <a:prstGeom prst="rect">
              <a:avLst/>
            </a:prstGeom>
          </p:spPr>
        </p:pic>
        <p:pic>
          <p:nvPicPr>
            <p:cNvPr id="17" name="Рисунок 16"/>
            <p:cNvPicPr preferRelativeResize="0">
              <a:picLocks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41207" y="4819518"/>
              <a:ext cx="1426739" cy="1391236"/>
            </a:xfrm>
            <a:prstGeom prst="rect">
              <a:avLst/>
            </a:prstGeom>
          </p:spPr>
        </p:pic>
        <p:grpSp>
          <p:nvGrpSpPr>
            <p:cNvPr id="18" name="Группа 17"/>
            <p:cNvGrpSpPr/>
            <p:nvPr/>
          </p:nvGrpSpPr>
          <p:grpSpPr>
            <a:xfrm>
              <a:off x="9969423" y="4810619"/>
              <a:ext cx="1420927" cy="1409033"/>
              <a:chOff x="4535827" y="3756176"/>
              <a:chExt cx="1961492" cy="1879390"/>
            </a:xfrm>
          </p:grpSpPr>
          <p:pic>
            <p:nvPicPr>
              <p:cNvPr id="19" name="Рисунок 18"/>
              <p:cNvPicPr preferRelativeResize="0">
                <a:picLocks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535827" y="3756176"/>
                <a:ext cx="1957482" cy="1878949"/>
              </a:xfrm>
              <a:prstGeom prst="rect">
                <a:avLst/>
              </a:prstGeom>
            </p:spPr>
          </p:pic>
          <p:pic>
            <p:nvPicPr>
              <p:cNvPr id="20" name="Рисунок 19"/>
              <p:cNvPicPr preferRelativeResize="0">
                <a:picLocks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539840" y="3767838"/>
                <a:ext cx="1957479" cy="1867728"/>
              </a:xfrm>
              <a:prstGeom prst="rect">
                <a:avLst/>
              </a:prstGeom>
              <a:ln>
                <a:noFill/>
              </a:ln>
            </p:spPr>
          </p:pic>
        </p:grpSp>
      </p:grpSp>
      <p:grpSp>
        <p:nvGrpSpPr>
          <p:cNvPr id="23" name="Группа 22"/>
          <p:cNvGrpSpPr/>
          <p:nvPr/>
        </p:nvGrpSpPr>
        <p:grpSpPr>
          <a:xfrm>
            <a:off x="9216179" y="3830174"/>
            <a:ext cx="2106283" cy="2013234"/>
            <a:chOff x="3138228" y="2017690"/>
            <a:chExt cx="2017460" cy="2016969"/>
          </a:xfrm>
        </p:grpSpPr>
        <p:grpSp>
          <p:nvGrpSpPr>
            <p:cNvPr id="24" name="Группа 23"/>
            <p:cNvGrpSpPr>
              <a:grpSpLocks noChangeAspect="1"/>
            </p:cNvGrpSpPr>
            <p:nvPr/>
          </p:nvGrpSpPr>
          <p:grpSpPr>
            <a:xfrm rot="5400000">
              <a:off x="3139205" y="2024504"/>
              <a:ext cx="1008000" cy="1008972"/>
              <a:chOff x="4494550" y="3799478"/>
              <a:chExt cx="2018718" cy="1964344"/>
            </a:xfrm>
          </p:grpSpPr>
          <p:pic>
            <p:nvPicPr>
              <p:cNvPr id="34" name="Рисунок 33"/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35" name="Рисунок 34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25" name="Группа 24"/>
            <p:cNvGrpSpPr>
              <a:grpSpLocks noChangeAspect="1"/>
            </p:cNvGrpSpPr>
            <p:nvPr/>
          </p:nvGrpSpPr>
          <p:grpSpPr>
            <a:xfrm rot="16200000">
              <a:off x="4147202" y="3025097"/>
              <a:ext cx="1008000" cy="1008972"/>
              <a:chOff x="4494550" y="3799478"/>
              <a:chExt cx="2018718" cy="1964344"/>
            </a:xfrm>
          </p:grpSpPr>
          <p:pic>
            <p:nvPicPr>
              <p:cNvPr id="32" name="Рисунок 31"/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33" name="Рисунок 32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26" name="Группа 25"/>
            <p:cNvGrpSpPr>
              <a:grpSpLocks noChangeAspect="1"/>
            </p:cNvGrpSpPr>
            <p:nvPr/>
          </p:nvGrpSpPr>
          <p:grpSpPr>
            <a:xfrm>
              <a:off x="4147200" y="2017690"/>
              <a:ext cx="1008000" cy="1008972"/>
              <a:chOff x="4494550" y="3799478"/>
              <a:chExt cx="2018718" cy="1964344"/>
            </a:xfrm>
          </p:grpSpPr>
          <p:pic>
            <p:nvPicPr>
              <p:cNvPr id="30" name="Рисунок 29"/>
              <p:cNvPicPr>
                <a:picLocks noChangeAspect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31" name="Рисунок 30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  <p:grpSp>
          <p:nvGrpSpPr>
            <p:cNvPr id="27" name="Группа 26"/>
            <p:cNvGrpSpPr>
              <a:grpSpLocks noChangeAspect="1"/>
            </p:cNvGrpSpPr>
            <p:nvPr/>
          </p:nvGrpSpPr>
          <p:grpSpPr>
            <a:xfrm rot="10800000">
              <a:off x="3138228" y="3025687"/>
              <a:ext cx="1008000" cy="1008972"/>
              <a:chOff x="4494550" y="3799478"/>
              <a:chExt cx="2018718" cy="1964344"/>
            </a:xfrm>
          </p:grpSpPr>
          <p:pic>
            <p:nvPicPr>
              <p:cNvPr id="28" name="Рисунок 27"/>
              <p:cNvPicPr>
                <a:picLocks noChangeAspect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6" y="3799510"/>
                <a:ext cx="2018712" cy="1964306"/>
              </a:xfrm>
              <a:prstGeom prst="rect">
                <a:avLst/>
              </a:prstGeom>
            </p:spPr>
          </p:pic>
          <p:pic>
            <p:nvPicPr>
              <p:cNvPr id="29" name="Рисунок 28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94550" y="3799478"/>
                <a:ext cx="2018711" cy="1964344"/>
              </a:xfrm>
              <a:prstGeom prst="rect">
                <a:avLst/>
              </a:prstGeom>
              <a:ln>
                <a:noFill/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198065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411" y="5055723"/>
            <a:ext cx="1276492" cy="11595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5921" y="5055723"/>
            <a:ext cx="1276492" cy="11595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713" y="3683592"/>
            <a:ext cx="1276492" cy="11595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5921" y="3683592"/>
            <a:ext cx="1276492" cy="1159562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48965" y="1179226"/>
            <a:ext cx="1152830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0" i="0" dirty="0" smtClean="0">
                <a:solidFill>
                  <a:srgbClr val="A7116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1. Выкроить 4 квадрата со стороной 10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см: </a:t>
            </a:r>
            <a:r>
              <a:rPr lang="ru-RU" sz="2400" b="0" i="0" dirty="0" smtClean="0">
                <a:solidFill>
                  <a:srgbClr val="A7116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 детали одного цвета, 2 – другого цвета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(рис.1) </a:t>
            </a:r>
            <a:r>
              <a:rPr lang="ru-RU" sz="2400" b="0" i="0" dirty="0" smtClean="0">
                <a:solidFill>
                  <a:srgbClr val="A7116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fontAlgn="base"/>
            <a:r>
              <a:rPr lang="ru-RU" sz="2400" b="0" i="0" dirty="0" smtClean="0">
                <a:solidFill>
                  <a:srgbClr val="A7116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2. Сложить детали попарно лицевой стороной внутрь, уровняв срезы, сколоть булавками, сметать (рис. 2).</a:t>
            </a:r>
          </a:p>
          <a:p>
            <a:pPr fontAlgn="base"/>
            <a:r>
              <a:rPr lang="ru-RU" sz="2400" b="0" i="0" dirty="0" smtClean="0">
                <a:solidFill>
                  <a:srgbClr val="A7116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3. Стачать (ширина шва 1 см),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закрепляя концы строчек (рис. 3), </a:t>
            </a:r>
            <a:r>
              <a:rPr lang="ru-RU" sz="2400" b="0" i="0" dirty="0" smtClean="0">
                <a:solidFill>
                  <a:srgbClr val="A7116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удалить нитки смётывания (рис. 4).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3179088" y="3245959"/>
            <a:ext cx="2783867" cy="2969326"/>
            <a:chOff x="3179088" y="3245959"/>
            <a:chExt cx="2783867" cy="2969326"/>
          </a:xfrm>
        </p:grpSpPr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26221" y="3683592"/>
              <a:ext cx="2736734" cy="2486042"/>
            </a:xfrm>
            <a:prstGeom prst="rect">
              <a:avLst/>
            </a:prstGeom>
          </p:spPr>
        </p:pic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88613" y="3729243"/>
              <a:ext cx="2736734" cy="2486042"/>
            </a:xfrm>
            <a:prstGeom prst="rect">
              <a:avLst/>
            </a:prstGeom>
          </p:spPr>
        </p:pic>
        <p:grpSp>
          <p:nvGrpSpPr>
            <p:cNvPr id="10" name="Группа 9"/>
            <p:cNvGrpSpPr/>
            <p:nvPr/>
          </p:nvGrpSpPr>
          <p:grpSpPr>
            <a:xfrm>
              <a:off x="3179088" y="3972530"/>
              <a:ext cx="2736734" cy="0"/>
              <a:chOff x="3179088" y="3782030"/>
              <a:chExt cx="2736734" cy="0"/>
            </a:xfrm>
          </p:grpSpPr>
          <p:cxnSp>
            <p:nvCxnSpPr>
              <p:cNvPr id="7" name="Прямая соединительная линия 6"/>
              <p:cNvCxnSpPr/>
              <p:nvPr/>
            </p:nvCxnSpPr>
            <p:spPr>
              <a:xfrm>
                <a:off x="3179088" y="3782030"/>
                <a:ext cx="408313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Прямая соединительная линия 15"/>
              <p:cNvCxnSpPr/>
              <p:nvPr/>
            </p:nvCxnSpPr>
            <p:spPr>
              <a:xfrm>
                <a:off x="3939336" y="3782030"/>
                <a:ext cx="408313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4699948" y="3782030"/>
                <a:ext cx="408313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5507509" y="3782030"/>
                <a:ext cx="408313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Группа 10"/>
            <p:cNvGrpSpPr/>
            <p:nvPr/>
          </p:nvGrpSpPr>
          <p:grpSpPr>
            <a:xfrm>
              <a:off x="3403755" y="3245959"/>
              <a:ext cx="2484244" cy="788320"/>
              <a:chOff x="3403755" y="3169759"/>
              <a:chExt cx="2484244" cy="788320"/>
            </a:xfrm>
          </p:grpSpPr>
          <p:pic>
            <p:nvPicPr>
              <p:cNvPr id="1028" name="Picture 4" descr="Булавка PNG картинки скачать бесплатно"/>
              <p:cNvPicPr>
                <a:picLocks noChangeAspect="1" noChangeArrowheads="1"/>
              </p:cNvPicPr>
              <p:nvPr/>
            </p:nvPicPr>
            <p:blipFill>
              <a:blip r:embed="rId6" cstate="email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689091">
                <a:off x="4906690" y="3173032"/>
                <a:ext cx="981309" cy="7850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" name="Picture 4" descr="Булавка PNG картинки скачать бесплатно"/>
              <p:cNvPicPr>
                <a:picLocks noChangeAspect="1" noChangeArrowheads="1"/>
              </p:cNvPicPr>
              <p:nvPr/>
            </p:nvPicPr>
            <p:blipFill>
              <a:blip r:embed="rId6" cstate="email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658566">
                <a:off x="3403755" y="3169759"/>
                <a:ext cx="981309" cy="7850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8" name="Прямоугольник 7"/>
          <p:cNvSpPr/>
          <p:nvPr/>
        </p:nvSpPr>
        <p:spPr>
          <a:xfrm>
            <a:off x="1280755" y="6313554"/>
            <a:ext cx="8402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Рис.1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174440" y="6346246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2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7217987" y="6341734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3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10198930" y="6313554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</a:t>
            </a:r>
            <a:r>
              <a:rPr lang="ru-RU" sz="20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66675" y="293744"/>
            <a:ext cx="120205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Изготовление стороны прихватки, </a:t>
            </a:r>
          </a:p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состоящей из квадратов </a:t>
            </a:r>
            <a:r>
              <a:rPr lang="ru-RU" sz="2400" b="1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двух расцветок</a:t>
            </a:r>
            <a:endParaRPr lang="ru-RU" sz="2400" b="1" i="0" dirty="0">
              <a:solidFill>
                <a:srgbClr val="DB179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9140532" y="3688996"/>
            <a:ext cx="2803083" cy="2531693"/>
            <a:chOff x="9140532" y="3688996"/>
            <a:chExt cx="2803083" cy="2531693"/>
          </a:xfrm>
        </p:grpSpPr>
        <p:pic>
          <p:nvPicPr>
            <p:cNvPr id="56" name="Рисунок 5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87665" y="3688996"/>
              <a:ext cx="2736734" cy="2486042"/>
            </a:xfrm>
            <a:prstGeom prst="rect">
              <a:avLst/>
            </a:prstGeom>
          </p:spPr>
        </p:pic>
        <p:pic>
          <p:nvPicPr>
            <p:cNvPr id="57" name="Рисунок 5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40532" y="3734647"/>
              <a:ext cx="2736734" cy="2486042"/>
            </a:xfrm>
            <a:prstGeom prst="rect">
              <a:avLst/>
            </a:prstGeom>
          </p:spPr>
        </p:pic>
        <p:grpSp>
          <p:nvGrpSpPr>
            <p:cNvPr id="12" name="Группа 11"/>
            <p:cNvGrpSpPr/>
            <p:nvPr/>
          </p:nvGrpSpPr>
          <p:grpSpPr>
            <a:xfrm>
              <a:off x="9151527" y="4130334"/>
              <a:ext cx="2772872" cy="0"/>
              <a:chOff x="9151527" y="3939834"/>
              <a:chExt cx="2772872" cy="0"/>
            </a:xfrm>
          </p:grpSpPr>
          <p:cxnSp>
            <p:nvCxnSpPr>
              <p:cNvPr id="62" name="Прямая соединительная линия 61"/>
              <p:cNvCxnSpPr/>
              <p:nvPr/>
            </p:nvCxnSpPr>
            <p:spPr>
              <a:xfrm>
                <a:off x="9151527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Прямая соединительная линия 62"/>
              <p:cNvCxnSpPr/>
              <p:nvPr/>
            </p:nvCxnSpPr>
            <p:spPr>
              <a:xfrm>
                <a:off x="9368845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4" name="Прямая соединительная линия 63"/>
              <p:cNvCxnSpPr/>
              <p:nvPr/>
            </p:nvCxnSpPr>
            <p:spPr>
              <a:xfrm>
                <a:off x="9590632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5" name="Прямая соединительная линия 64"/>
              <p:cNvCxnSpPr/>
              <p:nvPr/>
            </p:nvCxnSpPr>
            <p:spPr>
              <a:xfrm>
                <a:off x="9820823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6" name="Прямая соединительная линия 65"/>
              <p:cNvCxnSpPr/>
              <p:nvPr/>
            </p:nvCxnSpPr>
            <p:spPr>
              <a:xfrm>
                <a:off x="10060910" y="3939834"/>
                <a:ext cx="180945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Прямая соединительная линия 66"/>
              <p:cNvCxnSpPr/>
              <p:nvPr/>
            </p:nvCxnSpPr>
            <p:spPr>
              <a:xfrm>
                <a:off x="10309093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8" name="Прямая соединительная линия 67"/>
              <p:cNvCxnSpPr/>
              <p:nvPr/>
            </p:nvCxnSpPr>
            <p:spPr>
              <a:xfrm>
                <a:off x="10556032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9" name="Прямая соединительная линия 68"/>
              <p:cNvCxnSpPr/>
              <p:nvPr/>
            </p:nvCxnSpPr>
            <p:spPr>
              <a:xfrm>
                <a:off x="10802456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0" name="Прямая соединительная линия 69"/>
              <p:cNvCxnSpPr/>
              <p:nvPr/>
            </p:nvCxnSpPr>
            <p:spPr>
              <a:xfrm>
                <a:off x="11039225" y="3939834"/>
                <a:ext cx="180945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1" name="Прямая соединительная линия 70"/>
              <p:cNvCxnSpPr/>
              <p:nvPr/>
            </p:nvCxnSpPr>
            <p:spPr>
              <a:xfrm>
                <a:off x="11288953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2" name="Прямая соединительная линия 71"/>
              <p:cNvCxnSpPr/>
              <p:nvPr/>
            </p:nvCxnSpPr>
            <p:spPr>
              <a:xfrm>
                <a:off x="11521215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3" name="Прямая соединительная линия 72"/>
              <p:cNvCxnSpPr/>
              <p:nvPr/>
            </p:nvCxnSpPr>
            <p:spPr>
              <a:xfrm>
                <a:off x="11744399" y="393983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59" name="Прямая соединительная линия 58"/>
            <p:cNvCxnSpPr/>
            <p:nvPr/>
          </p:nvCxnSpPr>
          <p:spPr>
            <a:xfrm>
              <a:off x="9188845" y="4155010"/>
              <a:ext cx="180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Прямая соединительная линия 74"/>
            <p:cNvCxnSpPr/>
            <p:nvPr/>
          </p:nvCxnSpPr>
          <p:spPr>
            <a:xfrm>
              <a:off x="9331527" y="4155010"/>
              <a:ext cx="180945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0" name="Прямая соединительная линия 79"/>
            <p:cNvCxnSpPr/>
            <p:nvPr/>
          </p:nvCxnSpPr>
          <p:spPr>
            <a:xfrm>
              <a:off x="11763615" y="4155010"/>
              <a:ext cx="180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1" name="Прямая соединительная линия 80"/>
            <p:cNvCxnSpPr/>
            <p:nvPr/>
          </p:nvCxnSpPr>
          <p:spPr>
            <a:xfrm>
              <a:off x="11673615" y="4158909"/>
              <a:ext cx="180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6179757" y="3685097"/>
            <a:ext cx="2783867" cy="2531693"/>
            <a:chOff x="6141657" y="3608897"/>
            <a:chExt cx="2783867" cy="2531693"/>
          </a:xfrm>
        </p:grpSpPr>
        <p:grpSp>
          <p:nvGrpSpPr>
            <p:cNvPr id="35" name="Группа 34"/>
            <p:cNvGrpSpPr/>
            <p:nvPr/>
          </p:nvGrpSpPr>
          <p:grpSpPr>
            <a:xfrm>
              <a:off x="6141657" y="3608897"/>
              <a:ext cx="2783867" cy="2531693"/>
              <a:chOff x="5313757" y="3726881"/>
              <a:chExt cx="2783867" cy="2531693"/>
            </a:xfrm>
          </p:grpSpPr>
          <p:pic>
            <p:nvPicPr>
              <p:cNvPr id="36" name="Рисунок 35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60890" y="3726881"/>
                <a:ext cx="2736734" cy="2486042"/>
              </a:xfrm>
              <a:prstGeom prst="rect">
                <a:avLst/>
              </a:prstGeom>
            </p:spPr>
          </p:pic>
          <p:pic>
            <p:nvPicPr>
              <p:cNvPr id="37" name="Рисунок 36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13757" y="3772532"/>
                <a:ext cx="2736734" cy="2486042"/>
              </a:xfrm>
              <a:prstGeom prst="rect">
                <a:avLst/>
              </a:prstGeom>
            </p:spPr>
          </p:pic>
          <p:cxnSp>
            <p:nvCxnSpPr>
              <p:cNvPr id="38" name="Прямая соединительная линия 37"/>
              <p:cNvCxnSpPr/>
              <p:nvPr/>
            </p:nvCxnSpPr>
            <p:spPr>
              <a:xfrm>
                <a:off x="5313757" y="4015819"/>
                <a:ext cx="408313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6074005" y="4015819"/>
                <a:ext cx="408313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>
                <a:off x="6834617" y="4015819"/>
                <a:ext cx="408313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Прямая соединительная линия 40"/>
              <p:cNvCxnSpPr/>
              <p:nvPr/>
            </p:nvCxnSpPr>
            <p:spPr>
              <a:xfrm>
                <a:off x="7642178" y="4015819"/>
                <a:ext cx="408313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единительная линия 41"/>
              <p:cNvCxnSpPr/>
              <p:nvPr/>
            </p:nvCxnSpPr>
            <p:spPr>
              <a:xfrm>
                <a:off x="5324752" y="4168219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единительная линия 42"/>
              <p:cNvCxnSpPr/>
              <p:nvPr/>
            </p:nvCxnSpPr>
            <p:spPr>
              <a:xfrm>
                <a:off x="5542070" y="4168219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Прямая соединительная линия 43"/>
              <p:cNvCxnSpPr/>
              <p:nvPr/>
            </p:nvCxnSpPr>
            <p:spPr>
              <a:xfrm>
                <a:off x="5763857" y="4168219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Прямая соединительная линия 44"/>
              <p:cNvCxnSpPr/>
              <p:nvPr/>
            </p:nvCxnSpPr>
            <p:spPr>
              <a:xfrm>
                <a:off x="5994048" y="4168219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>
              <a:xfrm>
                <a:off x="6234135" y="4168219"/>
                <a:ext cx="180945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Прямая соединительная линия 46"/>
              <p:cNvCxnSpPr/>
              <p:nvPr/>
            </p:nvCxnSpPr>
            <p:spPr>
              <a:xfrm>
                <a:off x="6482318" y="4168219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>
                <a:off x="6729257" y="4168219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Прямая соединительная линия 48"/>
              <p:cNvCxnSpPr/>
              <p:nvPr/>
            </p:nvCxnSpPr>
            <p:spPr>
              <a:xfrm>
                <a:off x="6975681" y="4168219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>
                <a:off x="7212450" y="4168219"/>
                <a:ext cx="180945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" name="Прямая соединительная линия 50"/>
              <p:cNvCxnSpPr/>
              <p:nvPr/>
            </p:nvCxnSpPr>
            <p:spPr>
              <a:xfrm>
                <a:off x="7462178" y="4168219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>
              <a:xfrm>
                <a:off x="7694440" y="4168219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Прямая соединительная линия 52"/>
              <p:cNvCxnSpPr/>
              <p:nvPr/>
            </p:nvCxnSpPr>
            <p:spPr>
              <a:xfrm>
                <a:off x="7917624" y="4168219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60" name="Прямая соединительная линия 59"/>
            <p:cNvCxnSpPr/>
            <p:nvPr/>
          </p:nvCxnSpPr>
          <p:spPr>
            <a:xfrm>
              <a:off x="8656044" y="4078810"/>
              <a:ext cx="180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Прямая соединительная линия 60"/>
            <p:cNvCxnSpPr/>
            <p:nvPr/>
          </p:nvCxnSpPr>
          <p:spPr>
            <a:xfrm>
              <a:off x="6188734" y="4078810"/>
              <a:ext cx="180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Прямая соединительная линия 73"/>
            <p:cNvCxnSpPr/>
            <p:nvPr/>
          </p:nvCxnSpPr>
          <p:spPr>
            <a:xfrm>
              <a:off x="6332652" y="4078810"/>
              <a:ext cx="180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/>
            <p:nvPr/>
          </p:nvCxnSpPr>
          <p:spPr>
            <a:xfrm>
              <a:off x="8735590" y="4078810"/>
              <a:ext cx="18000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6635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42876" y="1319970"/>
            <a:ext cx="1194434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  <a:r>
              <a:rPr lang="ru-RU" sz="2400" b="0" i="0" dirty="0" smtClean="0">
                <a:solidFill>
                  <a:srgbClr val="A7116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Разутюжить припуски в обоих прямоугольниках (рис. 5).</a:t>
            </a:r>
          </a:p>
          <a:p>
            <a:pPr fontAlgn="base"/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Сложить прямоугольники лицевой стороной внутрь таким образом, чтобы после стачивания получился узор в шахматном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порядке, уровнять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швы стачивания по центру прямоугольника, сколоть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булавками, сметать детали (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6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Стачать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(ширина шва 1 см),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удалить нитки смётывания (рис. 7).</a:t>
            </a: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Припуски разутюжить. Деталь готова </a:t>
            </a:r>
            <a:r>
              <a:rPr lang="ru-RU" sz="2400" b="0" i="0" dirty="0" smtClean="0">
                <a:solidFill>
                  <a:srgbClr val="A7116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(рис. 8).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11414" y="6341734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5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716403" y="6342137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6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7049340" y="6315788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7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9841478" y="6315788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8</a:t>
            </a:r>
            <a:endParaRPr lang="ru-RU" sz="2000" dirty="0">
              <a:solidFill>
                <a:srgbClr val="A7116E"/>
              </a:solidFill>
            </a:endParaRPr>
          </a:p>
        </p:txBody>
      </p:sp>
      <p:pic>
        <p:nvPicPr>
          <p:cNvPr id="55" name="Рисунок 5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06634" y="3875660"/>
            <a:ext cx="2380516" cy="2266989"/>
          </a:xfrm>
          <a:prstGeom prst="rect">
            <a:avLst/>
          </a:prstGeom>
        </p:spPr>
      </p:pic>
      <p:grpSp>
        <p:nvGrpSpPr>
          <p:cNvPr id="81" name="Группа 80"/>
          <p:cNvGrpSpPr/>
          <p:nvPr/>
        </p:nvGrpSpPr>
        <p:grpSpPr>
          <a:xfrm rot="5400000">
            <a:off x="4513657" y="4793889"/>
            <a:ext cx="2484244" cy="788320"/>
            <a:chOff x="3403755" y="3169759"/>
            <a:chExt cx="2484244" cy="788320"/>
          </a:xfrm>
        </p:grpSpPr>
        <p:pic>
          <p:nvPicPr>
            <p:cNvPr id="82" name="Picture 4" descr="Булавка PNG картинки скачать бесплатно"/>
            <p:cNvPicPr>
              <a:picLocks noChangeAspect="1" noChangeArrowheads="1"/>
            </p:cNvPicPr>
            <p:nvPr/>
          </p:nvPicPr>
          <p:blipFill>
            <a:blip r:embed="rId4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689091">
              <a:off x="4906690" y="3173032"/>
              <a:ext cx="981309" cy="785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6" name="Picture 4" descr="Булавка PNG картинки скачать бесплатно"/>
            <p:cNvPicPr>
              <a:picLocks noChangeAspect="1" noChangeArrowheads="1"/>
            </p:cNvPicPr>
            <p:nvPr/>
          </p:nvPicPr>
          <p:blipFill>
            <a:blip r:embed="rId4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658566">
              <a:off x="3403755" y="3169759"/>
              <a:ext cx="981309" cy="785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Группа 8"/>
          <p:cNvGrpSpPr/>
          <p:nvPr/>
        </p:nvGrpSpPr>
        <p:grpSpPr>
          <a:xfrm>
            <a:off x="4460626" y="3846167"/>
            <a:ext cx="1349437" cy="2336174"/>
            <a:chOff x="4460626" y="3846167"/>
            <a:chExt cx="1349437" cy="2336174"/>
          </a:xfrm>
        </p:grpSpPr>
        <p:grpSp>
          <p:nvGrpSpPr>
            <p:cNvPr id="58" name="Группа 57"/>
            <p:cNvGrpSpPr/>
            <p:nvPr/>
          </p:nvGrpSpPr>
          <p:grpSpPr>
            <a:xfrm>
              <a:off x="4533571" y="3854692"/>
              <a:ext cx="1276492" cy="2327649"/>
              <a:chOff x="1782121" y="3697136"/>
              <a:chExt cx="1276492" cy="2327649"/>
            </a:xfrm>
          </p:grpSpPr>
          <p:pic>
            <p:nvPicPr>
              <p:cNvPr id="59" name="Рисунок 58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82121" y="4865223"/>
                <a:ext cx="1276492" cy="1159562"/>
              </a:xfrm>
              <a:prstGeom prst="rect">
                <a:avLst/>
              </a:prstGeom>
            </p:spPr>
          </p:pic>
          <p:pic>
            <p:nvPicPr>
              <p:cNvPr id="60" name="Рисунок 59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82121" y="3697136"/>
                <a:ext cx="1276492" cy="1159562"/>
              </a:xfrm>
              <a:prstGeom prst="rect">
                <a:avLst/>
              </a:prstGeom>
            </p:spPr>
          </p:pic>
        </p:grpSp>
        <p:grpSp>
          <p:nvGrpSpPr>
            <p:cNvPr id="61" name="Группа 60"/>
            <p:cNvGrpSpPr/>
            <p:nvPr/>
          </p:nvGrpSpPr>
          <p:grpSpPr>
            <a:xfrm rot="10800000">
              <a:off x="4460626" y="3846167"/>
              <a:ext cx="1276492" cy="2327649"/>
              <a:chOff x="1782121" y="3697136"/>
              <a:chExt cx="1276492" cy="2327649"/>
            </a:xfrm>
          </p:grpSpPr>
          <p:pic>
            <p:nvPicPr>
              <p:cNvPr id="74" name="Рисунок 73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82121" y="4865223"/>
                <a:ext cx="1276492" cy="1159562"/>
              </a:xfrm>
              <a:prstGeom prst="rect">
                <a:avLst/>
              </a:prstGeom>
            </p:spPr>
          </p:pic>
          <p:pic>
            <p:nvPicPr>
              <p:cNvPr id="75" name="Рисунок 74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82121" y="3697136"/>
                <a:ext cx="1276492" cy="1159562"/>
              </a:xfrm>
              <a:prstGeom prst="rect">
                <a:avLst/>
              </a:prstGeom>
            </p:spPr>
          </p:pic>
        </p:grpSp>
        <p:cxnSp>
          <p:nvCxnSpPr>
            <p:cNvPr id="77" name="Прямая соединительная линия 76"/>
            <p:cNvCxnSpPr/>
            <p:nvPr/>
          </p:nvCxnSpPr>
          <p:spPr>
            <a:xfrm rot="5400000">
              <a:off x="5372292" y="4058849"/>
              <a:ext cx="408313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Прямая соединительная линия 77"/>
            <p:cNvCxnSpPr/>
            <p:nvPr/>
          </p:nvCxnSpPr>
          <p:spPr>
            <a:xfrm rot="5400000">
              <a:off x="5372292" y="4819097"/>
              <a:ext cx="408313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Прямая соединительная линия 78"/>
            <p:cNvCxnSpPr/>
            <p:nvPr/>
          </p:nvCxnSpPr>
          <p:spPr>
            <a:xfrm rot="5400000">
              <a:off x="5372292" y="5579709"/>
              <a:ext cx="408313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44" name="Рисунок 43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4460626" y="5022874"/>
              <a:ext cx="1276492" cy="80785"/>
            </a:xfrm>
            <a:prstGeom prst="rect">
              <a:avLst/>
            </a:prstGeom>
            <a:effectLst>
              <a:outerShdw blurRad="50800" dist="50800" dir="5400000" algn="ctr" rotWithShape="0">
                <a:srgbClr val="000000">
                  <a:alpha val="9000"/>
                </a:srgbClr>
              </a:outerShdw>
            </a:effectLst>
          </p:spPr>
        </p:pic>
        <p:pic>
          <p:nvPicPr>
            <p:cNvPr id="49" name="Рисунок 48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89607"/>
            <a:stretch/>
          </p:blipFill>
          <p:spPr>
            <a:xfrm>
              <a:off x="4471879" y="4923986"/>
              <a:ext cx="1260000" cy="81111"/>
            </a:xfrm>
            <a:prstGeom prst="rect">
              <a:avLst/>
            </a:prstGeom>
            <a:ln>
              <a:solidFill>
                <a:srgbClr val="DB1790"/>
              </a:solidFill>
            </a:ln>
            <a:effectLst>
              <a:glow rad="50800">
                <a:srgbClr val="EE8A98"/>
              </a:glow>
            </a:effectLst>
          </p:spPr>
        </p:pic>
      </p:grpSp>
      <p:grpSp>
        <p:nvGrpSpPr>
          <p:cNvPr id="12" name="Группа 11"/>
          <p:cNvGrpSpPr/>
          <p:nvPr/>
        </p:nvGrpSpPr>
        <p:grpSpPr>
          <a:xfrm>
            <a:off x="6866509" y="3841067"/>
            <a:ext cx="1338183" cy="2336173"/>
            <a:chOff x="6866509" y="3841067"/>
            <a:chExt cx="1338183" cy="2336173"/>
          </a:xfrm>
        </p:grpSpPr>
        <p:grpSp>
          <p:nvGrpSpPr>
            <p:cNvPr id="93" name="Группа 92"/>
            <p:cNvGrpSpPr/>
            <p:nvPr/>
          </p:nvGrpSpPr>
          <p:grpSpPr>
            <a:xfrm>
              <a:off x="6928200" y="3849591"/>
              <a:ext cx="1276492" cy="2327649"/>
              <a:chOff x="1782121" y="3697136"/>
              <a:chExt cx="1276492" cy="2327649"/>
            </a:xfrm>
          </p:grpSpPr>
          <p:pic>
            <p:nvPicPr>
              <p:cNvPr id="94" name="Рисунок 93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82121" y="4865223"/>
                <a:ext cx="1276492" cy="1159562"/>
              </a:xfrm>
              <a:prstGeom prst="rect">
                <a:avLst/>
              </a:prstGeom>
            </p:spPr>
          </p:pic>
          <p:pic>
            <p:nvPicPr>
              <p:cNvPr id="95" name="Рисунок 94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82121" y="3697136"/>
                <a:ext cx="1276492" cy="1159562"/>
              </a:xfrm>
              <a:prstGeom prst="rect">
                <a:avLst/>
              </a:prstGeom>
            </p:spPr>
          </p:pic>
        </p:grpSp>
        <p:grpSp>
          <p:nvGrpSpPr>
            <p:cNvPr id="87" name="Группа 86"/>
            <p:cNvGrpSpPr/>
            <p:nvPr/>
          </p:nvGrpSpPr>
          <p:grpSpPr>
            <a:xfrm rot="10800000">
              <a:off x="6866509" y="3841067"/>
              <a:ext cx="1276492" cy="2327649"/>
              <a:chOff x="1782121" y="3697136"/>
              <a:chExt cx="1276492" cy="2327649"/>
            </a:xfrm>
          </p:grpSpPr>
          <p:pic>
            <p:nvPicPr>
              <p:cNvPr id="88" name="Рисунок 87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82121" y="4865223"/>
                <a:ext cx="1276492" cy="1159562"/>
              </a:xfrm>
              <a:prstGeom prst="rect">
                <a:avLst/>
              </a:prstGeom>
            </p:spPr>
          </p:pic>
          <p:pic>
            <p:nvPicPr>
              <p:cNvPr id="89" name="Рисунок 88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82121" y="3697136"/>
                <a:ext cx="1276492" cy="1159562"/>
              </a:xfrm>
              <a:prstGeom prst="rect">
                <a:avLst/>
              </a:prstGeom>
            </p:spPr>
          </p:pic>
        </p:grpSp>
        <p:pic>
          <p:nvPicPr>
            <p:cNvPr id="45" name="Рисунок 44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6873053" y="5005357"/>
              <a:ext cx="1276492" cy="80785"/>
            </a:xfrm>
            <a:prstGeom prst="rect">
              <a:avLst/>
            </a:prstGeom>
            <a:effectLst>
              <a:outerShdw blurRad="50800" dist="50800" dir="5400000" algn="ctr" rotWithShape="0">
                <a:srgbClr val="000000">
                  <a:alpha val="12000"/>
                </a:srgbClr>
              </a:outerShdw>
            </a:effectLst>
          </p:spPr>
        </p:pic>
        <p:grpSp>
          <p:nvGrpSpPr>
            <p:cNvPr id="20" name="Группа 19"/>
            <p:cNvGrpSpPr/>
            <p:nvPr/>
          </p:nvGrpSpPr>
          <p:grpSpPr>
            <a:xfrm>
              <a:off x="7988496" y="3849591"/>
              <a:ext cx="1" cy="2317426"/>
              <a:chOff x="7988496" y="3725766"/>
              <a:chExt cx="1" cy="2317426"/>
            </a:xfrm>
          </p:grpSpPr>
          <p:cxnSp>
            <p:nvCxnSpPr>
              <p:cNvPr id="97" name="Прямая соединительная линия 96"/>
              <p:cNvCxnSpPr/>
              <p:nvPr/>
            </p:nvCxnSpPr>
            <p:spPr>
              <a:xfrm rot="5400000">
                <a:off x="7898496" y="3815766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8" name="Прямая соединительная линия 97"/>
              <p:cNvCxnSpPr/>
              <p:nvPr/>
            </p:nvCxnSpPr>
            <p:spPr>
              <a:xfrm rot="5400000">
                <a:off x="7898496" y="4033084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Прямая соединительная линия 98"/>
              <p:cNvCxnSpPr/>
              <p:nvPr/>
            </p:nvCxnSpPr>
            <p:spPr>
              <a:xfrm rot="5400000">
                <a:off x="7898496" y="4254871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0" name="Прямая соединительная линия 99"/>
              <p:cNvCxnSpPr/>
              <p:nvPr/>
            </p:nvCxnSpPr>
            <p:spPr>
              <a:xfrm rot="5400000">
                <a:off x="7898496" y="4485062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Прямая соединительная линия 100"/>
              <p:cNvCxnSpPr/>
              <p:nvPr/>
            </p:nvCxnSpPr>
            <p:spPr>
              <a:xfrm rot="5400000">
                <a:off x="7898024" y="4725622"/>
                <a:ext cx="180945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2" name="Прямая соединительная линия 101"/>
              <p:cNvCxnSpPr/>
              <p:nvPr/>
            </p:nvCxnSpPr>
            <p:spPr>
              <a:xfrm rot="5400000">
                <a:off x="7898496" y="4973332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3" name="Прямая соединительная линия 102"/>
              <p:cNvCxnSpPr/>
              <p:nvPr/>
            </p:nvCxnSpPr>
            <p:spPr>
              <a:xfrm rot="5400000">
                <a:off x="7898496" y="5220271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4" name="Прямая соединительная линия 103"/>
              <p:cNvCxnSpPr/>
              <p:nvPr/>
            </p:nvCxnSpPr>
            <p:spPr>
              <a:xfrm rot="5400000">
                <a:off x="7898496" y="5466695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5" name="Прямая соединительная линия 104"/>
              <p:cNvCxnSpPr/>
              <p:nvPr/>
            </p:nvCxnSpPr>
            <p:spPr>
              <a:xfrm rot="5400000">
                <a:off x="7898024" y="5703937"/>
                <a:ext cx="180945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6" name="Прямая соединительная линия 105"/>
              <p:cNvCxnSpPr/>
              <p:nvPr/>
            </p:nvCxnSpPr>
            <p:spPr>
              <a:xfrm rot="5400000">
                <a:off x="7898496" y="5953192"/>
                <a:ext cx="18000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50" name="Рисунок 49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89607"/>
            <a:stretch/>
          </p:blipFill>
          <p:spPr>
            <a:xfrm>
              <a:off x="6873052" y="4911819"/>
              <a:ext cx="1260000" cy="81111"/>
            </a:xfrm>
            <a:prstGeom prst="rect">
              <a:avLst/>
            </a:prstGeom>
            <a:ln>
              <a:solidFill>
                <a:srgbClr val="DB1790"/>
              </a:solidFill>
            </a:ln>
            <a:effectLst>
              <a:outerShdw blurRad="50800" dist="50800" dir="5400000" algn="ctr" rotWithShape="0">
                <a:srgbClr val="000000">
                  <a:alpha val="9000"/>
                </a:srgbClr>
              </a:outerShdw>
            </a:effectLst>
          </p:spPr>
        </p:pic>
      </p:grpSp>
      <p:sp>
        <p:nvSpPr>
          <p:cNvPr id="51" name="Прямоугольник 50"/>
          <p:cNvSpPr/>
          <p:nvPr/>
        </p:nvSpPr>
        <p:spPr>
          <a:xfrm>
            <a:off x="66675" y="293744"/>
            <a:ext cx="120205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Изготовление стороны прихватки, </a:t>
            </a:r>
          </a:p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состоящей из квадратов </a:t>
            </a:r>
            <a:r>
              <a:rPr lang="ru-RU" sz="2400" b="1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двух расцветок</a:t>
            </a:r>
            <a:endParaRPr lang="ru-RU" sz="2400" b="1" i="0" dirty="0">
              <a:solidFill>
                <a:srgbClr val="DB179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121160" y="3875660"/>
            <a:ext cx="1279624" cy="2327649"/>
            <a:chOff x="2121160" y="3875660"/>
            <a:chExt cx="1279624" cy="2327649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2124292" y="3875660"/>
              <a:ext cx="1276492" cy="2327649"/>
              <a:chOff x="1782121" y="3697136"/>
              <a:chExt cx="1276492" cy="2327649"/>
            </a:xfrm>
          </p:grpSpPr>
          <p:pic>
            <p:nvPicPr>
              <p:cNvPr id="3" name="Рисунок 2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82121" y="4865223"/>
                <a:ext cx="1276492" cy="1159562"/>
              </a:xfrm>
              <a:prstGeom prst="rect">
                <a:avLst/>
              </a:prstGeom>
            </p:spPr>
          </p:pic>
          <p:pic>
            <p:nvPicPr>
              <p:cNvPr id="5" name="Рисунок 4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82121" y="3697136"/>
                <a:ext cx="1276492" cy="1159562"/>
              </a:xfrm>
              <a:prstGeom prst="rect">
                <a:avLst/>
              </a:prstGeom>
            </p:spPr>
          </p:pic>
        </p:grpSp>
        <p:pic>
          <p:nvPicPr>
            <p:cNvPr id="52" name="Рисунок 51"/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40784" y="5049487"/>
              <a:ext cx="1260000" cy="81111"/>
            </a:xfrm>
            <a:prstGeom prst="rect">
              <a:avLst/>
            </a:prstGeom>
            <a:ln>
              <a:solidFill>
                <a:srgbClr val="DB1790"/>
              </a:solidFill>
            </a:ln>
            <a:effectLst>
              <a:outerShdw blurRad="50800" dist="50800" dir="5400000" algn="ctr" rotWithShape="0">
                <a:srgbClr val="000000">
                  <a:alpha val="9000"/>
                </a:srgbClr>
              </a:outerShdw>
              <a:reflection endPos="65000" dist="50800" dir="5400000" sy="-100000" algn="bl" rotWithShape="0"/>
            </a:effectLst>
          </p:spPr>
        </p:pic>
        <p:pic>
          <p:nvPicPr>
            <p:cNvPr id="53" name="Рисунок 52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21160" y="4942368"/>
              <a:ext cx="1276492" cy="80785"/>
            </a:xfrm>
            <a:prstGeom prst="rect">
              <a:avLst/>
            </a:prstGeom>
            <a:effectLst>
              <a:outerShdw blurRad="50800" dist="50800" dir="5400000" algn="ctr" rotWithShape="0">
                <a:srgbClr val="000000">
                  <a:alpha val="10000"/>
                </a:srgbClr>
              </a:outerShdw>
            </a:effectLst>
          </p:spPr>
        </p:pic>
      </p:grpSp>
      <p:grpSp>
        <p:nvGrpSpPr>
          <p:cNvPr id="6" name="Группа 5"/>
          <p:cNvGrpSpPr/>
          <p:nvPr/>
        </p:nvGrpSpPr>
        <p:grpSpPr>
          <a:xfrm>
            <a:off x="570258" y="3875660"/>
            <a:ext cx="1284816" cy="2327649"/>
            <a:chOff x="570258" y="3875660"/>
            <a:chExt cx="1284816" cy="2327649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578582" y="3875660"/>
              <a:ext cx="1276492" cy="2327649"/>
              <a:chOff x="236411" y="3697136"/>
              <a:chExt cx="1276492" cy="2327649"/>
            </a:xfrm>
          </p:grpSpPr>
          <p:pic>
            <p:nvPicPr>
              <p:cNvPr id="2" name="Рисунок 1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6411" y="4865223"/>
                <a:ext cx="1276492" cy="1159562"/>
              </a:xfrm>
              <a:prstGeom prst="rect">
                <a:avLst/>
              </a:prstGeom>
            </p:spPr>
          </p:pic>
          <p:pic>
            <p:nvPicPr>
              <p:cNvPr id="4" name="Рисунок 3"/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36412" y="3697136"/>
                <a:ext cx="1268167" cy="1152000"/>
              </a:xfrm>
              <a:prstGeom prst="rect">
                <a:avLst/>
              </a:prstGeom>
            </p:spPr>
          </p:pic>
        </p:grpSp>
        <p:pic>
          <p:nvPicPr>
            <p:cNvPr id="48" name="Рисунок 47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89607"/>
            <a:stretch/>
          </p:blipFill>
          <p:spPr>
            <a:xfrm>
              <a:off x="590761" y="5049487"/>
              <a:ext cx="1260000" cy="81111"/>
            </a:xfrm>
            <a:prstGeom prst="rect">
              <a:avLst/>
            </a:prstGeom>
            <a:ln>
              <a:solidFill>
                <a:srgbClr val="DB1790"/>
              </a:solidFill>
            </a:ln>
            <a:effectLst>
              <a:outerShdw blurRad="50800" dist="50800" dir="5400000" algn="ctr" rotWithShape="0">
                <a:srgbClr val="000000">
                  <a:alpha val="9000"/>
                </a:srgbClr>
              </a:outerShdw>
            </a:effectLst>
          </p:spPr>
        </p:pic>
        <p:pic>
          <p:nvPicPr>
            <p:cNvPr id="56" name="Рисунок 55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0258" y="4934142"/>
              <a:ext cx="1276492" cy="80785"/>
            </a:xfrm>
            <a:prstGeom prst="rect">
              <a:avLst/>
            </a:prstGeom>
            <a:effectLst>
              <a:outerShdw blurRad="50800" dist="50800" dir="4320000" algn="ctr" rotWithShape="0">
                <a:srgbClr val="000000">
                  <a:alpha val="18000"/>
                </a:srgbClr>
              </a:outerShdw>
              <a:reflection endPos="65000" dist="50800" dir="5400000" sy="-100000" algn="bl" rotWithShape="0"/>
            </a:effectLst>
          </p:spPr>
        </p:pic>
      </p:grpSp>
    </p:spTree>
    <p:extLst>
      <p:ext uri="{BB962C8B-B14F-4D97-AF65-F5344CB8AC3E}">
        <p14:creationId xmlns:p14="http://schemas.microsoft.com/office/powerpoint/2010/main" val="291075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092" y="3571362"/>
            <a:ext cx="1276492" cy="11595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854" y="4845748"/>
            <a:ext cx="1489091" cy="13526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982" y="3580508"/>
            <a:ext cx="1276492" cy="11595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154" y="4848114"/>
            <a:ext cx="1489091" cy="1352686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61925" y="1181659"/>
            <a:ext cx="119253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0" i="0" dirty="0" smtClean="0">
                <a:solidFill>
                  <a:srgbClr val="A7116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Выкроить 4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квадрата (рис.1): 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2 детали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разных расцветок со сторонами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см;</a:t>
            </a: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2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детали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разных расцветок со сторонами 11 см.</a:t>
            </a:r>
            <a:endParaRPr lang="ru-RU" sz="2400" b="0" i="0" dirty="0" smtClean="0">
              <a:solidFill>
                <a:srgbClr val="A7116E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b="0" i="0" dirty="0" smtClean="0">
                <a:solidFill>
                  <a:srgbClr val="A7116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Разрезать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детали со стороной 11 см по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диагонали (рис. 2).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Сложить попарно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треугольные детали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разного цвета лицевой стороной внутрь, уровняв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срезы, сколоть,  сметать (</a:t>
            </a:r>
            <a:r>
              <a:rPr lang="ru-RU" sz="2400" b="0" i="0" dirty="0" smtClean="0">
                <a:solidFill>
                  <a:srgbClr val="A7116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рис. 3).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60074" y="6342424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1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6214775" y="6297677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2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9870953" y="6342424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3</a:t>
            </a:r>
            <a:endParaRPr lang="ru-RU" sz="2000" dirty="0">
              <a:solidFill>
                <a:srgbClr val="A7116E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4973" y="4381306"/>
            <a:ext cx="1987050" cy="19348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829" y="4407559"/>
            <a:ext cx="1982347" cy="1934865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9127267" y="4407559"/>
            <a:ext cx="2019642" cy="1641083"/>
            <a:chOff x="8056773" y="4415271"/>
            <a:chExt cx="2019642" cy="1641083"/>
          </a:xfrm>
        </p:grpSpPr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8435332" y="4415271"/>
              <a:ext cx="1641083" cy="1641083"/>
            </a:xfrm>
            <a:prstGeom prst="rect">
              <a:avLst/>
            </a:prstGeom>
          </p:spPr>
        </p:pic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71840" y="4415271"/>
              <a:ext cx="1603553" cy="1603553"/>
            </a:xfrm>
            <a:prstGeom prst="rect">
              <a:avLst/>
            </a:prstGeom>
          </p:spPr>
        </p:pic>
        <p:grpSp>
          <p:nvGrpSpPr>
            <p:cNvPr id="60" name="Группа 59"/>
            <p:cNvGrpSpPr/>
            <p:nvPr/>
          </p:nvGrpSpPr>
          <p:grpSpPr>
            <a:xfrm rot="2614687">
              <a:off x="8493990" y="5038734"/>
              <a:ext cx="1523767" cy="394160"/>
              <a:chOff x="3403755" y="3169759"/>
              <a:chExt cx="2484244" cy="788320"/>
            </a:xfrm>
          </p:grpSpPr>
          <p:pic>
            <p:nvPicPr>
              <p:cNvPr id="61" name="Picture 4" descr="Булавка PNG картинки скачать бесплатно"/>
              <p:cNvPicPr>
                <a:picLocks noChangeAspect="1" noChangeArrowheads="1"/>
              </p:cNvPicPr>
              <p:nvPr/>
            </p:nvPicPr>
            <p:blipFill>
              <a:blip r:embed="rId10" cstate="email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689091">
                <a:off x="4906690" y="3173032"/>
                <a:ext cx="981309" cy="7850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4" name="Picture 4" descr="Булавка PNG картинки скачать бесплатно"/>
              <p:cNvPicPr>
                <a:picLocks noChangeAspect="1" noChangeArrowheads="1"/>
              </p:cNvPicPr>
              <p:nvPr/>
            </p:nvPicPr>
            <p:blipFill>
              <a:blip r:embed="rId10" cstate="email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658566">
                <a:off x="3403755" y="3169759"/>
                <a:ext cx="981309" cy="7850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1" name="Группа 20"/>
            <p:cNvGrpSpPr/>
            <p:nvPr/>
          </p:nvGrpSpPr>
          <p:grpSpPr>
            <a:xfrm rot="8044450">
              <a:off x="8713953" y="4595571"/>
              <a:ext cx="417140" cy="1731499"/>
              <a:chOff x="11470010" y="3790555"/>
              <a:chExt cx="0" cy="1929173"/>
            </a:xfrm>
          </p:grpSpPr>
          <p:cxnSp>
            <p:nvCxnSpPr>
              <p:cNvPr id="87" name="Прямая соединительная линия 86"/>
              <p:cNvCxnSpPr/>
              <p:nvPr/>
            </p:nvCxnSpPr>
            <p:spPr>
              <a:xfrm rot="5400000">
                <a:off x="11265853" y="3994712"/>
                <a:ext cx="408313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Прямая соединительная линия 87"/>
              <p:cNvCxnSpPr/>
              <p:nvPr/>
            </p:nvCxnSpPr>
            <p:spPr>
              <a:xfrm rot="5400000">
                <a:off x="11265853" y="4754960"/>
                <a:ext cx="408313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9" name="Прямая соединительная линия 88"/>
              <p:cNvCxnSpPr/>
              <p:nvPr/>
            </p:nvCxnSpPr>
            <p:spPr>
              <a:xfrm rot="5400000">
                <a:off x="11265853" y="5515572"/>
                <a:ext cx="408313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Прямоугольник 22"/>
          <p:cNvSpPr/>
          <p:nvPr/>
        </p:nvSpPr>
        <p:spPr>
          <a:xfrm>
            <a:off x="66675" y="293744"/>
            <a:ext cx="120205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Изготовление стороны прихватки, </a:t>
            </a:r>
          </a:p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состоящей из квадратов </a:t>
            </a:r>
            <a:r>
              <a:rPr lang="ru-RU" sz="2400" b="1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треугольников</a:t>
            </a:r>
            <a:endParaRPr lang="ru-RU" sz="2400" b="1" i="0" dirty="0">
              <a:solidFill>
                <a:srgbClr val="DB179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59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26126" y="1233625"/>
            <a:ext cx="1199230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Стачать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детали треугольной формы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рис. 4) таким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образом, чтобы получился квадрат, ширина шва 1 см, припуски разутюжить.</a:t>
            </a: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Получилось 2 квадрата со стороной 10 см, состоящих из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треугольников (рис. 5).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Сложить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деталь, сшитую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треугольников,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цельнокроеную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лицевой стороной внутрь,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сметать, стачать, удалить нитки смётывания, припуски разутюжить в разные стороны.</a:t>
            </a: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Получился прямоугольник (рис. 6).</a:t>
            </a:r>
            <a:endParaRPr lang="ru-RU" sz="2400" b="0" i="0" dirty="0" smtClean="0">
              <a:solidFill>
                <a:srgbClr val="A7116E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63467" y="6343147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</a:t>
            </a:r>
            <a:r>
              <a:rPr lang="ru-RU" sz="20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710539" y="6343147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5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8859186" y="6343147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6</a:t>
            </a:r>
            <a:endParaRPr lang="ru-RU" sz="2000" dirty="0">
              <a:solidFill>
                <a:srgbClr val="A7116E"/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4125850" y="4052099"/>
            <a:ext cx="2080208" cy="2024146"/>
            <a:chOff x="4433060" y="3739674"/>
            <a:chExt cx="2080208" cy="2024146"/>
          </a:xfrm>
        </p:grpSpPr>
        <p:pic>
          <p:nvPicPr>
            <p:cNvPr id="38" name="Рисунок 3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4433060" y="3739674"/>
              <a:ext cx="2080208" cy="2024145"/>
            </a:xfrm>
            <a:prstGeom prst="rect">
              <a:avLst/>
            </a:prstGeom>
          </p:spPr>
        </p:pic>
        <p:pic>
          <p:nvPicPr>
            <p:cNvPr id="39" name="Рисунок 3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4449179" y="3755321"/>
              <a:ext cx="2064089" cy="2008499"/>
            </a:xfrm>
            <a:prstGeom prst="rect">
              <a:avLst/>
            </a:prstGeom>
          </p:spPr>
        </p:pic>
      </p:grpSp>
      <p:grpSp>
        <p:nvGrpSpPr>
          <p:cNvPr id="2" name="Группа 1"/>
          <p:cNvGrpSpPr/>
          <p:nvPr/>
        </p:nvGrpSpPr>
        <p:grpSpPr>
          <a:xfrm>
            <a:off x="7234392" y="4052099"/>
            <a:ext cx="4074903" cy="2024146"/>
            <a:chOff x="7234392" y="4052099"/>
            <a:chExt cx="4074903" cy="2024146"/>
          </a:xfrm>
        </p:grpSpPr>
        <p:grpSp>
          <p:nvGrpSpPr>
            <p:cNvPr id="55" name="Группа 54"/>
            <p:cNvGrpSpPr/>
            <p:nvPr/>
          </p:nvGrpSpPr>
          <p:grpSpPr>
            <a:xfrm>
              <a:off x="7234392" y="4052099"/>
              <a:ext cx="2080208" cy="2024146"/>
              <a:chOff x="4433060" y="3739674"/>
              <a:chExt cx="2080208" cy="2024146"/>
            </a:xfrm>
          </p:grpSpPr>
          <p:pic>
            <p:nvPicPr>
              <p:cNvPr id="56" name="Рисунок 55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33060" y="3739674"/>
                <a:ext cx="2080208" cy="2024145"/>
              </a:xfrm>
              <a:prstGeom prst="rect">
                <a:avLst/>
              </a:prstGeom>
            </p:spPr>
          </p:pic>
          <p:pic>
            <p:nvPicPr>
              <p:cNvPr id="57" name="Рисунок 56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49179" y="3755321"/>
                <a:ext cx="2064089" cy="2008499"/>
              </a:xfrm>
              <a:prstGeom prst="rect">
                <a:avLst/>
              </a:prstGeom>
            </p:spPr>
          </p:pic>
        </p:grpSp>
        <p:pic>
          <p:nvPicPr>
            <p:cNvPr id="63" name="Рисунок 6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14600" y="4067745"/>
              <a:ext cx="1994695" cy="2008500"/>
            </a:xfrm>
            <a:prstGeom prst="rect">
              <a:avLst/>
            </a:prstGeom>
          </p:spPr>
        </p:pic>
      </p:grpSp>
      <p:pic>
        <p:nvPicPr>
          <p:cNvPr id="82" name="Рисунок 8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110172" y="4031482"/>
            <a:ext cx="2026434" cy="2026434"/>
          </a:xfrm>
          <a:prstGeom prst="rect">
            <a:avLst/>
          </a:prstGeom>
        </p:spPr>
      </p:pic>
      <p:pic>
        <p:nvPicPr>
          <p:cNvPr id="84" name="Рисунок 8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771" y="4031482"/>
            <a:ext cx="1980091" cy="1980091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 rot="21444132">
            <a:off x="1222217" y="4316705"/>
            <a:ext cx="1379949" cy="1727645"/>
            <a:chOff x="1512752" y="4544152"/>
            <a:chExt cx="993567" cy="1170545"/>
          </a:xfrm>
        </p:grpSpPr>
        <p:cxnSp>
          <p:nvCxnSpPr>
            <p:cNvPr id="24" name="Прямая соединительная линия 23"/>
            <p:cNvCxnSpPr/>
            <p:nvPr/>
          </p:nvCxnSpPr>
          <p:spPr>
            <a:xfrm rot="2737758">
              <a:off x="1435297" y="4621607"/>
              <a:ext cx="15491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2737758">
              <a:off x="1566084" y="4755299"/>
              <a:ext cx="15491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2737758">
              <a:off x="1699561" y="4891740"/>
              <a:ext cx="15491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2737758">
              <a:off x="1838095" y="5033351"/>
              <a:ext cx="15491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2737758">
              <a:off x="1967399" y="5165990"/>
              <a:ext cx="155723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2737758">
              <a:off x="2131947" y="5333730"/>
              <a:ext cx="15491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rot="2737758">
              <a:off x="2280561" y="5485645"/>
              <a:ext cx="15491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2737758">
              <a:off x="2428864" y="5637242"/>
              <a:ext cx="154910" cy="0"/>
            </a:xfrm>
            <a:prstGeom prst="lin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3" name="Прямоугольник 32"/>
          <p:cNvSpPr/>
          <p:nvPr/>
        </p:nvSpPr>
        <p:spPr>
          <a:xfrm>
            <a:off x="66675" y="293744"/>
            <a:ext cx="120205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Изготовление стороны прихватки, </a:t>
            </a:r>
          </a:p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состоящей из квадратов </a:t>
            </a:r>
            <a:r>
              <a:rPr lang="ru-RU" sz="2400" b="1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треугольников</a:t>
            </a:r>
            <a:endParaRPr lang="ru-RU" sz="2400" b="1" i="0" dirty="0">
              <a:solidFill>
                <a:srgbClr val="DB179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75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26126" y="1233625"/>
            <a:ext cx="119923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Разложить на столе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сшитые прямоугольные детали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таким образом, чтобы получился красивый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узор (рис. 7).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Сложить прямоугольники лицевой стороной внутрь,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уровнять швы стачивания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центру прямоугольника, сметать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детали, стачать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ширина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шва 1 см),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удалить нитки смётывания (рис. 8).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Вторая сторона прихватки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готова (рис. 9).</a:t>
            </a:r>
            <a:endParaRPr lang="ru-RU" sz="2400" b="0" i="0" dirty="0" smtClean="0">
              <a:solidFill>
                <a:srgbClr val="A7116E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2173" y="6305922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</a:t>
            </a:r>
            <a:r>
              <a:rPr lang="ru-RU" sz="20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419680" y="6305922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8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9611661" y="6305922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9</a:t>
            </a:r>
            <a:endParaRPr lang="ru-RU" sz="2000" dirty="0">
              <a:solidFill>
                <a:srgbClr val="A7116E"/>
              </a:solidFill>
            </a:endParaRPr>
          </a:p>
        </p:txBody>
      </p:sp>
      <p:grpSp>
        <p:nvGrpSpPr>
          <p:cNvPr id="21" name="Группа 20"/>
          <p:cNvGrpSpPr/>
          <p:nvPr/>
        </p:nvGrpSpPr>
        <p:grpSpPr>
          <a:xfrm rot="8265998">
            <a:off x="1669938" y="4273040"/>
            <a:ext cx="580270" cy="2001690"/>
            <a:chOff x="11470010" y="3790555"/>
            <a:chExt cx="0" cy="1929173"/>
          </a:xfrm>
        </p:grpSpPr>
        <p:cxnSp>
          <p:nvCxnSpPr>
            <p:cNvPr id="87" name="Прямая соединительная линия 86"/>
            <p:cNvCxnSpPr/>
            <p:nvPr/>
          </p:nvCxnSpPr>
          <p:spPr>
            <a:xfrm rot="5400000">
              <a:off x="11265853" y="3994712"/>
              <a:ext cx="408313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/>
            <p:nvPr/>
          </p:nvCxnSpPr>
          <p:spPr>
            <a:xfrm rot="5400000">
              <a:off x="11265853" y="4754960"/>
              <a:ext cx="408313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Прямая соединительная линия 88"/>
            <p:cNvCxnSpPr/>
            <p:nvPr/>
          </p:nvCxnSpPr>
          <p:spPr>
            <a:xfrm rot="5400000">
              <a:off x="11265853" y="5515572"/>
              <a:ext cx="408313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6" name="Группа 5"/>
          <p:cNvGrpSpPr/>
          <p:nvPr/>
        </p:nvGrpSpPr>
        <p:grpSpPr>
          <a:xfrm>
            <a:off x="8543470" y="3676228"/>
            <a:ext cx="2676980" cy="2480600"/>
            <a:chOff x="8541207" y="3379517"/>
            <a:chExt cx="2853527" cy="2840135"/>
          </a:xfrm>
        </p:grpSpPr>
        <p:grpSp>
          <p:nvGrpSpPr>
            <p:cNvPr id="55" name="Группа 54"/>
            <p:cNvGrpSpPr/>
            <p:nvPr/>
          </p:nvGrpSpPr>
          <p:grpSpPr>
            <a:xfrm>
              <a:off x="8541207" y="3379517"/>
              <a:ext cx="1420927" cy="1440339"/>
              <a:chOff x="4535827" y="3756176"/>
              <a:chExt cx="1961492" cy="1879390"/>
            </a:xfrm>
          </p:grpSpPr>
          <p:pic>
            <p:nvPicPr>
              <p:cNvPr id="56" name="Рисунок 55"/>
              <p:cNvPicPr preferRelativeResize="0">
                <a:picLocks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535827" y="3756176"/>
                <a:ext cx="1957482" cy="1878949"/>
              </a:xfrm>
              <a:prstGeom prst="rect">
                <a:avLst/>
              </a:prstGeom>
            </p:spPr>
          </p:pic>
          <p:pic>
            <p:nvPicPr>
              <p:cNvPr id="57" name="Рисунок 56"/>
              <p:cNvPicPr preferRelativeResize="0">
                <a:picLocks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539840" y="3767838"/>
                <a:ext cx="1957479" cy="1867728"/>
              </a:xfrm>
              <a:prstGeom prst="rect">
                <a:avLst/>
              </a:prstGeom>
            </p:spPr>
          </p:pic>
        </p:grpSp>
        <p:pic>
          <p:nvPicPr>
            <p:cNvPr id="63" name="Рисунок 62"/>
            <p:cNvPicPr preferRelativeResize="0">
              <a:picLocks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65041" y="3384621"/>
              <a:ext cx="1429693" cy="1439066"/>
            </a:xfrm>
            <a:prstGeom prst="rect">
              <a:avLst/>
            </a:prstGeom>
          </p:spPr>
        </p:pic>
        <p:pic>
          <p:nvPicPr>
            <p:cNvPr id="32" name="Рисунок 31"/>
            <p:cNvPicPr preferRelativeResize="0">
              <a:picLocks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41207" y="4819518"/>
              <a:ext cx="1426739" cy="1391236"/>
            </a:xfrm>
            <a:prstGeom prst="rect">
              <a:avLst/>
            </a:prstGeom>
          </p:spPr>
        </p:pic>
        <p:grpSp>
          <p:nvGrpSpPr>
            <p:cNvPr id="23" name="Группа 22"/>
            <p:cNvGrpSpPr/>
            <p:nvPr/>
          </p:nvGrpSpPr>
          <p:grpSpPr>
            <a:xfrm>
              <a:off x="9969423" y="4810619"/>
              <a:ext cx="1420927" cy="1409033"/>
              <a:chOff x="4535827" y="3756176"/>
              <a:chExt cx="1961492" cy="1879390"/>
            </a:xfrm>
          </p:grpSpPr>
          <p:pic>
            <p:nvPicPr>
              <p:cNvPr id="24" name="Рисунок 23"/>
              <p:cNvPicPr preferRelativeResize="0">
                <a:picLocks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535827" y="3756176"/>
                <a:ext cx="1957482" cy="1878949"/>
              </a:xfrm>
              <a:prstGeom prst="rect">
                <a:avLst/>
              </a:prstGeom>
            </p:spPr>
          </p:pic>
          <p:pic>
            <p:nvPicPr>
              <p:cNvPr id="25" name="Рисунок 24"/>
              <p:cNvPicPr preferRelativeResize="0">
                <a:picLocks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539840" y="3767838"/>
                <a:ext cx="1957479" cy="1867728"/>
              </a:xfrm>
              <a:prstGeom prst="rect">
                <a:avLst/>
              </a:prstGeom>
              <a:ln>
                <a:noFill/>
              </a:ln>
            </p:spPr>
          </p:pic>
        </p:grpSp>
      </p:grpSp>
      <p:grpSp>
        <p:nvGrpSpPr>
          <p:cNvPr id="3" name="Группа 2"/>
          <p:cNvGrpSpPr/>
          <p:nvPr/>
        </p:nvGrpSpPr>
        <p:grpSpPr>
          <a:xfrm>
            <a:off x="832636" y="3669388"/>
            <a:ext cx="2400002" cy="1174803"/>
            <a:chOff x="832636" y="3459838"/>
            <a:chExt cx="2400002" cy="1174803"/>
          </a:xfrm>
        </p:grpSpPr>
        <p:grpSp>
          <p:nvGrpSpPr>
            <p:cNvPr id="26" name="Группа 25"/>
            <p:cNvGrpSpPr/>
            <p:nvPr/>
          </p:nvGrpSpPr>
          <p:grpSpPr>
            <a:xfrm>
              <a:off x="832636" y="3459838"/>
              <a:ext cx="1200001" cy="1172578"/>
              <a:chOff x="4433060" y="3739674"/>
              <a:chExt cx="2080208" cy="2024146"/>
            </a:xfrm>
          </p:grpSpPr>
          <p:pic>
            <p:nvPicPr>
              <p:cNvPr id="27" name="Рисунок 26"/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33060" y="3739674"/>
                <a:ext cx="2080208" cy="2024145"/>
              </a:xfrm>
              <a:prstGeom prst="rect">
                <a:avLst/>
              </a:prstGeom>
            </p:spPr>
          </p:pic>
          <p:pic>
            <p:nvPicPr>
              <p:cNvPr id="28" name="Рисунок 27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49179" y="3755321"/>
                <a:ext cx="2064089" cy="2008499"/>
              </a:xfrm>
              <a:prstGeom prst="rect">
                <a:avLst/>
              </a:prstGeom>
            </p:spPr>
          </p:pic>
        </p:grpSp>
        <p:pic>
          <p:nvPicPr>
            <p:cNvPr id="29" name="Рисунок 28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32637" y="3466678"/>
              <a:ext cx="1200001" cy="1167963"/>
            </a:xfrm>
            <a:prstGeom prst="rect">
              <a:avLst/>
            </a:prstGeom>
          </p:spPr>
        </p:pic>
      </p:grpSp>
      <p:grpSp>
        <p:nvGrpSpPr>
          <p:cNvPr id="2" name="Группа 1"/>
          <p:cNvGrpSpPr/>
          <p:nvPr/>
        </p:nvGrpSpPr>
        <p:grpSpPr>
          <a:xfrm>
            <a:off x="852086" y="4952561"/>
            <a:ext cx="2359532" cy="1204267"/>
            <a:chOff x="852086" y="4743011"/>
            <a:chExt cx="2359532" cy="1204267"/>
          </a:xfrm>
        </p:grpSpPr>
        <p:grpSp>
          <p:nvGrpSpPr>
            <p:cNvPr id="30" name="Группа 29"/>
            <p:cNvGrpSpPr/>
            <p:nvPr/>
          </p:nvGrpSpPr>
          <p:grpSpPr>
            <a:xfrm>
              <a:off x="2044001" y="4743011"/>
              <a:ext cx="1167617" cy="1195220"/>
              <a:chOff x="4433060" y="3739674"/>
              <a:chExt cx="2080208" cy="2024146"/>
            </a:xfrm>
          </p:grpSpPr>
          <p:pic>
            <p:nvPicPr>
              <p:cNvPr id="31" name="Рисунок 30"/>
              <p:cNvPicPr>
                <a:picLocks noChangeAspect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33060" y="3739674"/>
                <a:ext cx="2080208" cy="2024145"/>
              </a:xfrm>
              <a:prstGeom prst="rect">
                <a:avLst/>
              </a:prstGeom>
            </p:spPr>
          </p:pic>
          <p:pic>
            <p:nvPicPr>
              <p:cNvPr id="33" name="Рисунок 32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49179" y="3755321"/>
                <a:ext cx="2064089" cy="2008499"/>
              </a:xfrm>
              <a:prstGeom prst="rect">
                <a:avLst/>
              </a:prstGeom>
            </p:spPr>
          </p:pic>
        </p:grpSp>
        <p:pic>
          <p:nvPicPr>
            <p:cNvPr id="34" name="Рисунок 33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2086" y="4752058"/>
              <a:ext cx="1185389" cy="1195220"/>
            </a:xfrm>
            <a:prstGeom prst="rect">
              <a:avLst/>
            </a:prstGeom>
          </p:spPr>
        </p:pic>
      </p:grpSp>
      <p:grpSp>
        <p:nvGrpSpPr>
          <p:cNvPr id="7" name="Группа 6"/>
          <p:cNvGrpSpPr/>
          <p:nvPr/>
        </p:nvGrpSpPr>
        <p:grpSpPr>
          <a:xfrm>
            <a:off x="4696133" y="4858218"/>
            <a:ext cx="2381580" cy="1298610"/>
            <a:chOff x="4696133" y="4858218"/>
            <a:chExt cx="2381580" cy="1298610"/>
          </a:xfrm>
        </p:grpSpPr>
        <p:grpSp>
          <p:nvGrpSpPr>
            <p:cNvPr id="35" name="Группа 34"/>
            <p:cNvGrpSpPr/>
            <p:nvPr/>
          </p:nvGrpSpPr>
          <p:grpSpPr>
            <a:xfrm>
              <a:off x="4696133" y="4858218"/>
              <a:ext cx="2355722" cy="1204267"/>
              <a:chOff x="855896" y="4743011"/>
              <a:chExt cx="2355722" cy="1204267"/>
            </a:xfrm>
          </p:grpSpPr>
          <p:grpSp>
            <p:nvGrpSpPr>
              <p:cNvPr id="36" name="Группа 35"/>
              <p:cNvGrpSpPr/>
              <p:nvPr/>
            </p:nvGrpSpPr>
            <p:grpSpPr>
              <a:xfrm>
                <a:off x="2044001" y="4743011"/>
                <a:ext cx="1167617" cy="1195220"/>
                <a:chOff x="4433060" y="3739674"/>
                <a:chExt cx="2080208" cy="2024146"/>
              </a:xfrm>
            </p:grpSpPr>
            <p:pic>
              <p:nvPicPr>
                <p:cNvPr id="38" name="Рисунок 37"/>
                <p:cNvPicPr>
                  <a:picLocks noChangeAspect="1"/>
                </p:cNvPicPr>
                <p:nvPr/>
              </p:nvPicPr>
              <p:blipFill>
                <a:blip r:embed="rId10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0800000">
                  <a:off x="4433060" y="3739674"/>
                  <a:ext cx="2080208" cy="2024145"/>
                </a:xfrm>
                <a:prstGeom prst="rect">
                  <a:avLst/>
                </a:prstGeom>
              </p:spPr>
            </p:pic>
            <p:pic>
              <p:nvPicPr>
                <p:cNvPr id="39" name="Рисунок 38"/>
                <p:cNvPicPr>
                  <a:picLocks noChangeAspect="1"/>
                </p:cNvPicPr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 rot="10800000">
                  <a:off x="4449179" y="3755321"/>
                  <a:ext cx="2064089" cy="2008499"/>
                </a:xfrm>
                <a:prstGeom prst="rect">
                  <a:avLst/>
                </a:prstGeom>
              </p:spPr>
            </p:pic>
          </p:grpSp>
          <p:pic>
            <p:nvPicPr>
              <p:cNvPr id="37" name="Рисунок 36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55896" y="4752058"/>
                <a:ext cx="1185389" cy="1195220"/>
              </a:xfrm>
              <a:prstGeom prst="rect">
                <a:avLst/>
              </a:prstGeom>
            </p:spPr>
          </p:pic>
        </p:grpSp>
        <p:grpSp>
          <p:nvGrpSpPr>
            <p:cNvPr id="41" name="Группа 40"/>
            <p:cNvGrpSpPr/>
            <p:nvPr/>
          </p:nvGrpSpPr>
          <p:grpSpPr>
            <a:xfrm rot="5400000">
              <a:off x="4704300" y="4940542"/>
              <a:ext cx="1200001" cy="1172578"/>
              <a:chOff x="4433060" y="3739674"/>
              <a:chExt cx="2080208" cy="2024146"/>
            </a:xfrm>
          </p:grpSpPr>
          <p:pic>
            <p:nvPicPr>
              <p:cNvPr id="43" name="Рисунок 42"/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33060" y="3739674"/>
                <a:ext cx="2080208" cy="2024145"/>
              </a:xfrm>
              <a:prstGeom prst="rect">
                <a:avLst/>
              </a:prstGeom>
            </p:spPr>
          </p:pic>
          <p:pic>
            <p:nvPicPr>
              <p:cNvPr id="44" name="Рисунок 43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449179" y="3755321"/>
                <a:ext cx="2064089" cy="2008499"/>
              </a:xfrm>
              <a:prstGeom prst="rect">
                <a:avLst/>
              </a:prstGeom>
            </p:spPr>
          </p:pic>
        </p:grpSp>
        <p:pic>
          <p:nvPicPr>
            <p:cNvPr id="42" name="Рисунок 41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 flipV="1">
              <a:off x="5877712" y="4952457"/>
              <a:ext cx="1200001" cy="1167963"/>
            </a:xfrm>
            <a:prstGeom prst="rect">
              <a:avLst/>
            </a:prstGeom>
          </p:spPr>
        </p:pic>
        <p:grpSp>
          <p:nvGrpSpPr>
            <p:cNvPr id="4" name="Группа 3"/>
            <p:cNvGrpSpPr/>
            <p:nvPr/>
          </p:nvGrpSpPr>
          <p:grpSpPr>
            <a:xfrm>
              <a:off x="4746253" y="5016934"/>
              <a:ext cx="2305602" cy="0"/>
              <a:chOff x="4675674" y="4817174"/>
              <a:chExt cx="2305602" cy="0"/>
            </a:xfrm>
          </p:grpSpPr>
          <p:cxnSp>
            <p:nvCxnSpPr>
              <p:cNvPr id="46" name="Прямая соединительная линия 45"/>
              <p:cNvCxnSpPr/>
              <p:nvPr/>
            </p:nvCxnSpPr>
            <p:spPr>
              <a:xfrm>
                <a:off x="4675674" y="4817174"/>
                <a:ext cx="179082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Прямая соединительная линия 46"/>
              <p:cNvCxnSpPr/>
              <p:nvPr/>
            </p:nvCxnSpPr>
            <p:spPr>
              <a:xfrm>
                <a:off x="4891883" y="4817174"/>
                <a:ext cx="179082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>
              <a:xfrm>
                <a:off x="5112539" y="4817174"/>
                <a:ext cx="179082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Прямая соединительная линия 48"/>
              <p:cNvCxnSpPr/>
              <p:nvPr/>
            </p:nvCxnSpPr>
            <p:spPr>
              <a:xfrm>
                <a:off x="5341555" y="4817174"/>
                <a:ext cx="179082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>
              <a:xfrm>
                <a:off x="5569312" y="4817174"/>
                <a:ext cx="180022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" name="Прямая соединительная линия 50"/>
              <p:cNvCxnSpPr/>
              <p:nvPr/>
            </p:nvCxnSpPr>
            <p:spPr>
              <a:xfrm>
                <a:off x="5801420" y="4817174"/>
                <a:ext cx="179082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>
              <a:xfrm>
                <a:off x="6073013" y="4817174"/>
                <a:ext cx="179082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Прямая соединительная линия 52"/>
              <p:cNvCxnSpPr/>
              <p:nvPr/>
            </p:nvCxnSpPr>
            <p:spPr>
              <a:xfrm>
                <a:off x="6318182" y="4817174"/>
                <a:ext cx="179082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8" name="Прямая соединительная линия 57"/>
              <p:cNvCxnSpPr/>
              <p:nvPr/>
            </p:nvCxnSpPr>
            <p:spPr>
              <a:xfrm>
                <a:off x="6564847" y="4817174"/>
                <a:ext cx="180022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9" name="Прямая соединительная линия 58"/>
              <p:cNvCxnSpPr/>
              <p:nvPr/>
            </p:nvCxnSpPr>
            <p:spPr>
              <a:xfrm>
                <a:off x="6802194" y="4817174"/>
                <a:ext cx="179082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" name="Диагональная полоса 4"/>
            <p:cNvSpPr/>
            <p:nvPr/>
          </p:nvSpPr>
          <p:spPr>
            <a:xfrm rot="10800000">
              <a:off x="4743541" y="4952456"/>
              <a:ext cx="1127004" cy="1167963"/>
            </a:xfrm>
            <a:prstGeom prst="diagStripe">
              <a:avLst>
                <a:gd name="adj" fmla="val 88434"/>
              </a:avLst>
            </a:prstGeom>
            <a:solidFill>
              <a:srgbClr val="E7576C"/>
            </a:solidFill>
            <a:ln>
              <a:solidFill>
                <a:srgbClr val="DB17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1" name="Диагональная полоса 60"/>
            <p:cNvSpPr/>
            <p:nvPr/>
          </p:nvSpPr>
          <p:spPr>
            <a:xfrm rot="185021">
              <a:off x="4741822" y="4905070"/>
              <a:ext cx="1097301" cy="1251758"/>
            </a:xfrm>
            <a:prstGeom prst="diagStripe">
              <a:avLst>
                <a:gd name="adj" fmla="val 88434"/>
              </a:avLst>
            </a:prstGeom>
            <a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solidFill>
                <a:srgbClr val="E757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62" name="Прямоугольник 61"/>
          <p:cNvSpPr/>
          <p:nvPr/>
        </p:nvSpPr>
        <p:spPr>
          <a:xfrm>
            <a:off x="66675" y="293744"/>
            <a:ext cx="120205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Изготовление стороны прихватки, </a:t>
            </a:r>
          </a:p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состоящей из квадратов </a:t>
            </a:r>
            <a:r>
              <a:rPr lang="ru-RU" sz="2400" b="1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треугольников</a:t>
            </a:r>
            <a:endParaRPr lang="ru-RU" sz="2400" b="1" i="0" dirty="0">
              <a:solidFill>
                <a:srgbClr val="DB179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06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0368" y="4254435"/>
            <a:ext cx="1276492" cy="11595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0036" y="4778580"/>
            <a:ext cx="1301730" cy="1182488"/>
          </a:xfrm>
          <a:prstGeom prst="rect">
            <a:avLst/>
          </a:prstGeom>
          <a:ln>
            <a:solidFill>
              <a:srgbClr val="A7116E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258" y="4263581"/>
            <a:ext cx="1276492" cy="11595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446" y="4876357"/>
            <a:ext cx="1291016" cy="1172755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61925" y="1181659"/>
            <a:ext cx="119253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Выкроить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квадрата одного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цвета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два квадрата другого цвета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 стороной </a:t>
            </a:r>
            <a:endParaRPr lang="ru-RU" sz="2400" dirty="0" smtClean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(рис.1). 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b="0" i="0" dirty="0" smtClean="0">
                <a:solidFill>
                  <a:srgbClr val="A7116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Разрезать все детали по диагонали (рис. 2).</a:t>
            </a:r>
            <a:endParaRPr lang="ru-RU" sz="2400" dirty="0">
              <a:solidFill>
                <a:srgbClr val="A7116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base"/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Сложить попарно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треугольные детали </a:t>
            </a:r>
            <a:r>
              <a:rPr lang="ru-RU" sz="24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разного цвета лицевой стороной внутрь, уровняв </a:t>
            </a:r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срезы, сколоть,  сметать, стачать, удалить нитки смётывания (</a:t>
            </a:r>
            <a:r>
              <a:rPr lang="ru-RU" sz="2400" b="0" i="0" dirty="0" smtClean="0">
                <a:solidFill>
                  <a:srgbClr val="A7116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рис. 3).</a:t>
            </a:r>
          </a:p>
          <a:p>
            <a:pPr fontAlgn="base"/>
            <a:r>
              <a:rPr lang="ru-RU" sz="24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Получилось 4 одинаковых квадрата, состоящих из треугольников (рис. 4).</a:t>
            </a:r>
            <a:endParaRPr lang="ru-RU" sz="2400" b="0" i="0" dirty="0" smtClean="0">
              <a:solidFill>
                <a:srgbClr val="A7116E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4954" y="6342424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1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460099" y="6342424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2</a:t>
            </a:r>
            <a:endParaRPr lang="ru-RU" sz="2000" dirty="0">
              <a:solidFill>
                <a:srgbClr val="A7116E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8575243" y="6342424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3</a:t>
            </a:r>
            <a:endParaRPr lang="ru-RU" sz="2000" dirty="0">
              <a:solidFill>
                <a:srgbClr val="A7116E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6711" y="4336443"/>
            <a:ext cx="1987050" cy="19348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9985" y="4362812"/>
            <a:ext cx="1982347" cy="1934865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7851057" y="4953033"/>
            <a:ext cx="1403997" cy="1024493"/>
            <a:chOff x="8056773" y="4415271"/>
            <a:chExt cx="2019642" cy="1641083"/>
          </a:xfrm>
        </p:grpSpPr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8435332" y="4415271"/>
              <a:ext cx="1641083" cy="1641083"/>
            </a:xfrm>
            <a:prstGeom prst="rect">
              <a:avLst/>
            </a:prstGeom>
          </p:spPr>
        </p:pic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71840" y="4415271"/>
              <a:ext cx="1603553" cy="1603553"/>
            </a:xfrm>
            <a:prstGeom prst="rect">
              <a:avLst/>
            </a:prstGeom>
          </p:spPr>
        </p:pic>
        <p:grpSp>
          <p:nvGrpSpPr>
            <p:cNvPr id="60" name="Группа 59"/>
            <p:cNvGrpSpPr/>
            <p:nvPr/>
          </p:nvGrpSpPr>
          <p:grpSpPr>
            <a:xfrm rot="2614687">
              <a:off x="8493990" y="5038734"/>
              <a:ext cx="1523767" cy="394160"/>
              <a:chOff x="3403755" y="3169759"/>
              <a:chExt cx="2484244" cy="788320"/>
            </a:xfrm>
          </p:grpSpPr>
          <p:pic>
            <p:nvPicPr>
              <p:cNvPr id="61" name="Picture 4" descr="Булавка PNG картинки скачать бесплатно"/>
              <p:cNvPicPr>
                <a:picLocks noChangeAspect="1" noChangeArrowheads="1"/>
              </p:cNvPicPr>
              <p:nvPr/>
            </p:nvPicPr>
            <p:blipFill>
              <a:blip r:embed="rId10" cstate="email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689091">
                <a:off x="4906690" y="3173032"/>
                <a:ext cx="981309" cy="7850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4" name="Picture 4" descr="Булавка PNG картинки скачать бесплатно"/>
              <p:cNvPicPr>
                <a:picLocks noChangeAspect="1" noChangeArrowheads="1"/>
              </p:cNvPicPr>
              <p:nvPr/>
            </p:nvPicPr>
            <p:blipFill>
              <a:blip r:embed="rId10" cstate="email">
                <a:duotone>
                  <a:schemeClr val="accent4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658566">
                <a:off x="3403755" y="3169759"/>
                <a:ext cx="981309" cy="78504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1" name="Группа 20"/>
            <p:cNvGrpSpPr/>
            <p:nvPr/>
          </p:nvGrpSpPr>
          <p:grpSpPr>
            <a:xfrm rot="8044450">
              <a:off x="8713953" y="4595571"/>
              <a:ext cx="417140" cy="1731499"/>
              <a:chOff x="11470010" y="3790555"/>
              <a:chExt cx="0" cy="1929173"/>
            </a:xfrm>
          </p:grpSpPr>
          <p:cxnSp>
            <p:nvCxnSpPr>
              <p:cNvPr id="87" name="Прямая соединительная линия 86"/>
              <p:cNvCxnSpPr/>
              <p:nvPr/>
            </p:nvCxnSpPr>
            <p:spPr>
              <a:xfrm rot="5400000">
                <a:off x="11265853" y="3994712"/>
                <a:ext cx="408313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8" name="Прямая соединительная линия 87"/>
              <p:cNvCxnSpPr/>
              <p:nvPr/>
            </p:nvCxnSpPr>
            <p:spPr>
              <a:xfrm rot="5400000">
                <a:off x="11265853" y="4754960"/>
                <a:ext cx="408313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9" name="Прямая соединительная линия 88"/>
              <p:cNvCxnSpPr/>
              <p:nvPr/>
            </p:nvCxnSpPr>
            <p:spPr>
              <a:xfrm rot="5400000">
                <a:off x="11265853" y="5515572"/>
                <a:ext cx="408313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3" name="Прямоугольник 22"/>
          <p:cNvSpPr/>
          <p:nvPr/>
        </p:nvSpPr>
        <p:spPr>
          <a:xfrm>
            <a:off x="66675" y="293744"/>
            <a:ext cx="120205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Изготовление стороны прихватки, </a:t>
            </a:r>
          </a:p>
          <a:p>
            <a:pPr algn="ctr" fontAlgn="base"/>
            <a:r>
              <a:rPr lang="ru-RU" sz="2400" b="1" i="0" dirty="0" smtClean="0">
                <a:solidFill>
                  <a:srgbClr val="DB179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состоящей из </a:t>
            </a:r>
            <a:r>
              <a:rPr lang="ru-RU" sz="2400" b="1" dirty="0" smtClean="0">
                <a:solidFill>
                  <a:srgbClr val="DB17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треугольников</a:t>
            </a:r>
            <a:endParaRPr lang="ru-RU" sz="2400" b="1" i="0" dirty="0">
              <a:solidFill>
                <a:srgbClr val="DB179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10222919" y="4302665"/>
            <a:ext cx="1628935" cy="1646758"/>
            <a:chOff x="4433060" y="3739674"/>
            <a:chExt cx="2080208" cy="2024146"/>
          </a:xfrm>
        </p:grpSpPr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4433060" y="3739674"/>
              <a:ext cx="2080208" cy="2024145"/>
            </a:xfrm>
            <a:prstGeom prst="rect">
              <a:avLst/>
            </a:prstGeom>
          </p:spPr>
        </p:pic>
        <p:pic>
          <p:nvPicPr>
            <p:cNvPr id="26" name="Рисунок 25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4449179" y="3755321"/>
              <a:ext cx="2064089" cy="2008499"/>
            </a:xfrm>
            <a:prstGeom prst="rect">
              <a:avLst/>
            </a:prstGeom>
          </p:spPr>
        </p:pic>
      </p:grpSp>
      <p:grpSp>
        <p:nvGrpSpPr>
          <p:cNvPr id="28" name="Группа 27"/>
          <p:cNvGrpSpPr/>
          <p:nvPr/>
        </p:nvGrpSpPr>
        <p:grpSpPr>
          <a:xfrm>
            <a:off x="8854413" y="4336443"/>
            <a:ext cx="1063728" cy="976902"/>
            <a:chOff x="3660671" y="3964807"/>
            <a:chExt cx="2104835" cy="2026434"/>
          </a:xfrm>
        </p:grpSpPr>
        <p:pic>
          <p:nvPicPr>
            <p:cNvPr id="29" name="Рисунок 28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3739072" y="3964807"/>
              <a:ext cx="2026434" cy="2026434"/>
            </a:xfrm>
            <a:prstGeom prst="rect">
              <a:avLst/>
            </a:prstGeom>
          </p:spPr>
        </p:pic>
        <p:pic>
          <p:nvPicPr>
            <p:cNvPr id="30" name="Рисунок 29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660671" y="3964807"/>
              <a:ext cx="1980091" cy="1980091"/>
            </a:xfrm>
            <a:prstGeom prst="rect">
              <a:avLst/>
            </a:prstGeom>
          </p:spPr>
        </p:pic>
        <p:grpSp>
          <p:nvGrpSpPr>
            <p:cNvPr id="31" name="Группа 30"/>
            <p:cNvGrpSpPr/>
            <p:nvPr/>
          </p:nvGrpSpPr>
          <p:grpSpPr>
            <a:xfrm rot="21444132">
              <a:off x="3851117" y="4250030"/>
              <a:ext cx="1379949" cy="1727645"/>
              <a:chOff x="1512752" y="4544152"/>
              <a:chExt cx="993567" cy="1170545"/>
            </a:xfrm>
          </p:grpSpPr>
          <p:cxnSp>
            <p:nvCxnSpPr>
              <p:cNvPr id="32" name="Прямая соединительная линия 31"/>
              <p:cNvCxnSpPr/>
              <p:nvPr/>
            </p:nvCxnSpPr>
            <p:spPr>
              <a:xfrm rot="2737758">
                <a:off x="1435297" y="4621607"/>
                <a:ext cx="15491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 rot="2737758">
                <a:off x="1566084" y="4755299"/>
                <a:ext cx="15491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 rot="2737758">
                <a:off x="1699561" y="4891740"/>
                <a:ext cx="15491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>
              <a:xfrm rot="2737758">
                <a:off x="1838095" y="5033351"/>
                <a:ext cx="15491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>
              <a:xfrm rot="2737758">
                <a:off x="1967399" y="5165990"/>
                <a:ext cx="155723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единительная линия 36"/>
              <p:cNvCxnSpPr/>
              <p:nvPr/>
            </p:nvCxnSpPr>
            <p:spPr>
              <a:xfrm rot="2737758">
                <a:off x="2131947" y="5333730"/>
                <a:ext cx="15491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>
              <a:xfrm rot="2737758">
                <a:off x="2280561" y="5485645"/>
                <a:ext cx="15491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 rot="2737758">
                <a:off x="2428864" y="5637242"/>
                <a:ext cx="154910" cy="0"/>
              </a:xfrm>
              <a:prstGeom prst="line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Прямоугольник 39"/>
          <p:cNvSpPr/>
          <p:nvPr/>
        </p:nvSpPr>
        <p:spPr>
          <a:xfrm>
            <a:off x="10655092" y="6342424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Рис. </a:t>
            </a:r>
            <a:r>
              <a:rPr lang="ru-RU" sz="2000" dirty="0">
                <a:solidFill>
                  <a:srgbClr val="A7116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sz="2000" dirty="0">
              <a:solidFill>
                <a:srgbClr val="A711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02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Другая 1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CC0099"/>
      </a:accent5>
      <a:accent6>
        <a:srgbClr val="F19D19"/>
      </a:accent6>
      <a:hlink>
        <a:srgbClr val="990072"/>
      </a:hlink>
      <a:folHlink>
        <a:srgbClr val="CC0099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1912</TotalTime>
  <Words>1307</Words>
  <Application>Microsoft Office PowerPoint</Application>
  <PresentationFormat>Широкоэкранный</PresentationFormat>
  <Paragraphs>171</Paragraphs>
  <Slides>29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Office Theme</vt:lpstr>
      <vt:lpstr>Мастер-класс  Изготовление прихваток  в лоскутной технике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136</cp:revision>
  <dcterms:created xsi:type="dcterms:W3CDTF">2021-01-12T19:15:52Z</dcterms:created>
  <dcterms:modified xsi:type="dcterms:W3CDTF">2021-01-17T20:30:09Z</dcterms:modified>
</cp:coreProperties>
</file>